
<file path=[Content_Types].xml><?xml version="1.0" encoding="utf-8"?>
<Types xmlns="http://schemas.openxmlformats.org/package/2006/content-types">
  <Default Extension="bin" ContentType="application/vnd.openxmlformats-officedocument.oleObject"/>
  <Default Extension="jpe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3.xml" ContentType="application/vnd.openxmlformats-officedocument.themeOverr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4.xml" ContentType="application/vnd.openxmlformats-officedocument.themeOverr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charts/chart6.xml" ContentType="application/vnd.openxmlformats-officedocument.drawingml.chart+xml"/>
  <Override PartName="/ppt/notesSlides/notesSlide68.xml" ContentType="application/vnd.openxmlformats-officedocument.presentationml.notesSlide+xml"/>
  <Override PartName="/ppt/charts/chart7.xml" ContentType="application/vnd.openxmlformats-officedocument.drawingml.chart+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charts/chart8.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71.xml" ContentType="application/vnd.openxmlformats-officedocument.presentationml.notesSlide+xml"/>
  <Override PartName="/ppt/charts/chart9.xml" ContentType="application/vnd.openxmlformats-officedocument.drawingml.chart+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charts/chart10.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5.xml" ContentType="application/vnd.openxmlformats-officedocument.themeOverride+xml"/>
  <Override PartName="/ppt/notesSlides/notesSlide76.xml" ContentType="application/vnd.openxmlformats-officedocument.presentationml.notesSlide+xml"/>
  <Override PartName="/ppt/charts/chart11.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6.xml" ContentType="application/vnd.openxmlformats-officedocument.themeOverride+xml"/>
  <Override PartName="/ppt/notesSlides/notesSlide77.xml" ContentType="application/vnd.openxmlformats-officedocument.presentationml.notesSlide+xml"/>
  <Override PartName="/ppt/charts/chart12.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7.xml" ContentType="application/vnd.openxmlformats-officedocument.themeOverride+xml"/>
  <Override PartName="/ppt/notesSlides/notesSlide78.xml" ContentType="application/vnd.openxmlformats-officedocument.presentationml.notesSlide+xml"/>
  <Override PartName="/ppt/charts/chart13.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8.xml" ContentType="application/vnd.openxmlformats-officedocument.themeOverride+xml"/>
  <Override PartName="/ppt/notesSlides/notesSlide79.xml" ContentType="application/vnd.openxmlformats-officedocument.presentationml.notesSlide+xml"/>
  <Override PartName="/ppt/charts/chart14.xml" ContentType="application/vnd.openxmlformats-officedocument.drawingml.chart+xml"/>
  <Override PartName="/ppt/charts/style11.xml" ContentType="application/vnd.ms-office.chartstyle+xml"/>
  <Override PartName="/ppt/charts/colors11.xml" ContentType="application/vnd.ms-office.chartcolorstyle+xml"/>
  <Override PartName="/ppt/theme/themeOverride9.xml" ContentType="application/vnd.openxmlformats-officedocument.themeOverride+xml"/>
  <Override PartName="/ppt/notesSlides/notesSlide80.xml" ContentType="application/vnd.openxmlformats-officedocument.presentationml.notesSlide+xml"/>
  <Override PartName="/ppt/charts/chart15.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10.xml" ContentType="application/vnd.openxmlformats-officedocument.themeOverride+xml"/>
  <Override PartName="/ppt/notesSlides/notesSlide81.xml" ContentType="application/vnd.openxmlformats-officedocument.presentationml.notesSlide+xml"/>
  <Override PartName="/ppt/charts/chart16.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7.xml" ContentType="application/vnd.openxmlformats-officedocument.drawingml.chart+xml"/>
  <Override PartName="/ppt/charts/style14.xml" ContentType="application/vnd.ms-office.chartstyle+xml"/>
  <Override PartName="/ppt/charts/colors14.xml" ContentType="application/vnd.ms-office.chartcolorstyle+xml"/>
  <Override PartName="/ppt/drawings/drawing1.xml" ContentType="application/vnd.openxmlformats-officedocument.drawingml.chartshapes+xml"/>
  <Override PartName="/ppt/notesSlides/notesSlide82.xml" ContentType="application/vnd.openxmlformats-officedocument.presentationml.notesSlide+xml"/>
  <Override PartName="/ppt/charts/chart18.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83.xml" ContentType="application/vnd.openxmlformats-officedocument.presentationml.notesSlide+xml"/>
  <Override PartName="/ppt/charts/chart19.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84.xml" ContentType="application/vnd.openxmlformats-officedocument.presentationml.notesSlide+xml"/>
  <Override PartName="/ppt/charts/chart20.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85.xml" ContentType="application/vnd.openxmlformats-officedocument.presentationml.notesSlide+xml"/>
  <Override PartName="/ppt/charts/chart21.xml" ContentType="application/vnd.openxmlformats-officedocument.drawingml.chart+xml"/>
  <Override PartName="/ppt/notesSlides/notesSlide86.xml" ContentType="application/vnd.openxmlformats-officedocument.presentationml.notesSlide+xml"/>
  <Override PartName="/ppt/charts/chart22.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87.xml" ContentType="application/vnd.openxmlformats-officedocument.presentationml.notesSlide+xml"/>
  <Override PartName="/ppt/charts/chart23.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88.xml" ContentType="application/vnd.openxmlformats-officedocument.presentationml.notesSlide+xml"/>
  <Override PartName="/ppt/charts/chart24.xml" ContentType="application/vnd.openxmlformats-officedocument.drawingml.chart+xml"/>
  <Override PartName="/ppt/charts/style20.xml" ContentType="application/vnd.ms-office.chartstyle+xml"/>
  <Override PartName="/ppt/charts/colors20.xml" ContentType="application/vnd.ms-office.chartcolorstyle+xml"/>
  <Override PartName="/ppt/notesSlides/notesSlide89.xml" ContentType="application/vnd.openxmlformats-officedocument.presentationml.notesSlide+xml"/>
  <Override PartName="/ppt/charts/chart25.xml" ContentType="application/vnd.openxmlformats-officedocument.drawingml.chart+xml"/>
  <Override PartName="/ppt/charts/style21.xml" ContentType="application/vnd.ms-office.chartstyle+xml"/>
  <Override PartName="/ppt/charts/colors21.xml" ContentType="application/vnd.ms-office.chartcolorstyle+xml"/>
  <Override PartName="/ppt/notesSlides/notesSlide90.xml" ContentType="application/vnd.openxmlformats-officedocument.presentationml.notesSlide+xml"/>
  <Override PartName="/ppt/charts/chart26.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91.xml" ContentType="application/vnd.openxmlformats-officedocument.presentationml.notesSlide+xml"/>
  <Override PartName="/ppt/charts/chart27.xml" ContentType="application/vnd.openxmlformats-officedocument.drawingml.chart+xml"/>
  <Override PartName="/ppt/charts/style23.xml" ContentType="application/vnd.ms-office.chartstyle+xml"/>
  <Override PartName="/ppt/charts/colors23.xml" ContentType="application/vnd.ms-office.chartcolorstyle+xml"/>
  <Override PartName="/ppt/notesSlides/notesSlide92.xml" ContentType="application/vnd.openxmlformats-officedocument.presentationml.notesSlide+xml"/>
  <Override PartName="/ppt/charts/chart28.xml" ContentType="application/vnd.openxmlformats-officedocument.drawingml.chart+xml"/>
  <Override PartName="/ppt/charts/style24.xml" ContentType="application/vnd.ms-office.chartstyle+xml"/>
  <Override PartName="/ppt/charts/colors24.xml" ContentType="application/vnd.ms-office.chartcolorstyle+xml"/>
  <Override PartName="/ppt/notesSlides/notesSlide93.xml" ContentType="application/vnd.openxmlformats-officedocument.presentationml.notesSlide+xml"/>
  <Override PartName="/ppt/charts/chart29.xml" ContentType="application/vnd.openxmlformats-officedocument.drawingml.chart+xml"/>
  <Override PartName="/ppt/charts/style25.xml" ContentType="application/vnd.ms-office.chartstyle+xml"/>
  <Override PartName="/ppt/charts/colors25.xml" ContentType="application/vnd.ms-office.chartcolorstyle+xml"/>
  <Override PartName="/ppt/notesSlides/notesSlide94.xml" ContentType="application/vnd.openxmlformats-officedocument.presentationml.notesSlide+xml"/>
  <Override PartName="/ppt/charts/chart30.xml" ContentType="application/vnd.openxmlformats-officedocument.drawingml.chart+xml"/>
  <Override PartName="/ppt/notesSlides/notesSlide95.xml" ContentType="application/vnd.openxmlformats-officedocument.presentationml.notesSlide+xml"/>
  <Override PartName="/ppt/charts/chart31.xml" ContentType="application/vnd.openxmlformats-officedocument.drawingml.chart+xml"/>
  <Override PartName="/ppt/charts/style26.xml" ContentType="application/vnd.ms-office.chartstyle+xml"/>
  <Override PartName="/ppt/charts/colors26.xml" ContentType="application/vnd.ms-office.chartcolorstyle+xml"/>
  <Override PartName="/ppt/notesSlides/notesSlide96.xml" ContentType="application/vnd.openxmlformats-officedocument.presentationml.notesSlide+xml"/>
  <Override PartName="/ppt/charts/chart32.xml" ContentType="application/vnd.openxmlformats-officedocument.drawingml.chart+xml"/>
  <Override PartName="/ppt/charts/style27.xml" ContentType="application/vnd.ms-office.chartstyle+xml"/>
  <Override PartName="/ppt/charts/colors27.xml" ContentType="application/vnd.ms-office.chartcolorstyle+xml"/>
  <Override PartName="/ppt/charts/chart33.xml" ContentType="application/vnd.openxmlformats-officedocument.drawingml.chart+xml"/>
  <Override PartName="/ppt/charts/style28.xml" ContentType="application/vnd.ms-office.chartstyle+xml"/>
  <Override PartName="/ppt/charts/colors28.xml" ContentType="application/vnd.ms-office.chartcolorstyle+xml"/>
  <Override PartName="/ppt/notesSlides/notesSlide97.xml" ContentType="application/vnd.openxmlformats-officedocument.presentationml.notesSlide+xml"/>
  <Override PartName="/ppt/charts/chart34.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35.xml" ContentType="application/vnd.openxmlformats-officedocument.drawingml.chart+xml"/>
  <Override PartName="/ppt/charts/style30.xml" ContentType="application/vnd.ms-office.chartstyle+xml"/>
  <Override PartName="/ppt/charts/colors30.xml" ContentType="application/vnd.ms-office.chartcolorstyle+xml"/>
  <Override PartName="/ppt/notesSlides/notesSlide98.xml" ContentType="application/vnd.openxmlformats-officedocument.presentationml.notesSlide+xml"/>
  <Override PartName="/ppt/charts/chart36.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37.xml" ContentType="application/vnd.openxmlformats-officedocument.drawingml.chart+xml"/>
  <Override PartName="/ppt/charts/style32.xml" ContentType="application/vnd.ms-office.chartstyle+xml"/>
  <Override PartName="/ppt/charts/colors32.xml" ContentType="application/vnd.ms-office.chartcolorstyle+xml"/>
  <Override PartName="/ppt/notesSlides/notesSlide99.xml" ContentType="application/vnd.openxmlformats-officedocument.presentationml.notesSlide+xml"/>
  <Override PartName="/ppt/charts/chart38.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39.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40.xml" ContentType="application/vnd.openxmlformats-officedocument.drawingml.chart+xml"/>
  <Override PartName="/ppt/charts/style35.xml" ContentType="application/vnd.ms-office.chartstyle+xml"/>
  <Override PartName="/ppt/charts/colors35.xml" ContentType="application/vnd.ms-office.chartcolorstyle+xml"/>
  <Override PartName="/ppt/notesSlides/notesSlide100.xml" ContentType="application/vnd.openxmlformats-officedocument.presentationml.notesSlide+xml"/>
  <Override PartName="/ppt/charts/chart41.xml" ContentType="application/vnd.openxmlformats-officedocument.drawingml.chart+xml"/>
  <Override PartName="/ppt/drawings/drawing2.xml" ContentType="application/vnd.openxmlformats-officedocument.drawingml.chartshapes+xml"/>
  <Override PartName="/ppt/charts/chart42.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43.xml" ContentType="application/vnd.openxmlformats-officedocument.drawingml.chart+xml"/>
  <Override PartName="/ppt/charts/style37.xml" ContentType="application/vnd.ms-office.chartstyle+xml"/>
  <Override PartName="/ppt/charts/colors37.xml" ContentType="application/vnd.ms-office.chartcolorstyle+xml"/>
  <Override PartName="/ppt/notesSlides/notesSlide101.xml" ContentType="application/vnd.openxmlformats-officedocument.presentationml.notesSlide+xml"/>
  <Override PartName="/ppt/charts/chart44.xml" ContentType="application/vnd.openxmlformats-officedocument.drawingml.chart+xml"/>
  <Override PartName="/ppt/charts/style38.xml" ContentType="application/vnd.ms-office.chartstyle+xml"/>
  <Override PartName="/ppt/charts/colors38.xml" ContentType="application/vnd.ms-office.chartcolorstyle+xml"/>
  <Override PartName="/ppt/notesSlides/notesSlide102.xml" ContentType="application/vnd.openxmlformats-officedocument.presentationml.notesSlide+xml"/>
  <Override PartName="/ppt/charts/chart45.xml" ContentType="application/vnd.openxmlformats-officedocument.drawingml.chart+xml"/>
  <Override PartName="/ppt/charts/style39.xml" ContentType="application/vnd.ms-office.chartstyle+xml"/>
  <Override PartName="/ppt/charts/colors39.xml" ContentType="application/vnd.ms-office.chartcolorstyle+xml"/>
  <Override PartName="/ppt/notesSlides/notesSlide103.xml" ContentType="application/vnd.openxmlformats-officedocument.presentationml.notesSlide+xml"/>
  <Override PartName="/ppt/charts/chart46.xml" ContentType="application/vnd.openxmlformats-officedocument.drawingml.chart+xml"/>
  <Override PartName="/ppt/charts/style40.xml" ContentType="application/vnd.ms-office.chartstyle+xml"/>
  <Override PartName="/ppt/charts/colors40.xml" ContentType="application/vnd.ms-office.chartcolorstyle+xml"/>
  <Override PartName="/ppt/notesSlides/notesSlide104.xml" ContentType="application/vnd.openxmlformats-officedocument.presentationml.notesSlide+xml"/>
  <Override PartName="/ppt/charts/chart47.xml" ContentType="application/vnd.openxmlformats-officedocument.drawingml.chart+xml"/>
  <Override PartName="/ppt/charts/style41.xml" ContentType="application/vnd.ms-office.chartstyle+xml"/>
  <Override PartName="/ppt/charts/colors41.xml" ContentType="application/vnd.ms-office.chartcolorstyle+xml"/>
  <Override PartName="/ppt/notesSlides/notesSlide105.xml" ContentType="application/vnd.openxmlformats-officedocument.presentationml.notesSlide+xml"/>
  <Override PartName="/ppt/charts/chart48.xml" ContentType="application/vnd.openxmlformats-officedocument.drawingml.chart+xml"/>
  <Override PartName="/ppt/charts/style42.xml" ContentType="application/vnd.ms-office.chartstyle+xml"/>
  <Override PartName="/ppt/charts/colors42.xml" ContentType="application/vnd.ms-office.chartcolorstyle+xml"/>
  <Override PartName="/ppt/charts/chart49.xml" ContentType="application/vnd.openxmlformats-officedocument.drawingml.chart+xml"/>
  <Override PartName="/ppt/charts/style43.xml" ContentType="application/vnd.ms-office.chartstyle+xml"/>
  <Override PartName="/ppt/charts/colors43.xml" ContentType="application/vnd.ms-office.chartcolorstyl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charts/chart50.xml" ContentType="application/vnd.openxmlformats-officedocument.drawingml.chart+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charts/chart51.xml" ContentType="application/vnd.openxmlformats-officedocument.drawingml.chart+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charts/chart52.xml" ContentType="application/vnd.openxmlformats-officedocument.drawingml.chart+xml"/>
  <Override PartName="/ppt/charts/style44.xml" ContentType="application/vnd.ms-office.chartstyle+xml"/>
  <Override PartName="/ppt/charts/colors44.xml" ContentType="application/vnd.ms-office.chartcolorstyl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charts/chart53.xml" ContentType="application/vnd.openxmlformats-officedocument.drawingml.chart+xml"/>
  <Override PartName="/ppt/charts/style45.xml" ContentType="application/vnd.ms-office.chartstyle+xml"/>
  <Override PartName="/ppt/charts/colors45.xml" ContentType="application/vnd.ms-office.chartcolorstyle+xml"/>
  <Override PartName="/ppt/drawings/drawing3.xml" ContentType="application/vnd.openxmlformats-officedocument.drawingml.chartshapes+xml"/>
  <Override PartName="/ppt/notesSlides/notesSlide141.xml" ContentType="application/vnd.openxmlformats-officedocument.presentationml.notesSlide+xml"/>
  <Override PartName="/ppt/charts/chart54.xml" ContentType="application/vnd.openxmlformats-officedocument.drawingml.chart+xml"/>
  <Override PartName="/ppt/charts/style46.xml" ContentType="application/vnd.ms-office.chartstyle+xml"/>
  <Override PartName="/ppt/charts/colors46.xml" ContentType="application/vnd.ms-office.chartcolorstyle+xml"/>
  <Override PartName="/ppt/notesSlides/notesSlide142.xml" ContentType="application/vnd.openxmlformats-officedocument.presentationml.notesSlide+xml"/>
  <Override PartName="/ppt/charts/chart55.xml" ContentType="application/vnd.openxmlformats-officedocument.drawingml.chart+xml"/>
  <Override PartName="/ppt/charts/style47.xml" ContentType="application/vnd.ms-office.chartstyle+xml"/>
  <Override PartName="/ppt/charts/colors47.xml" ContentType="application/vnd.ms-office.chartcolorstyle+xml"/>
  <Override PartName="/ppt/drawings/drawing4.xml" ContentType="application/vnd.openxmlformats-officedocument.drawingml.chartshapes+xml"/>
  <Override PartName="/ppt/charts/chart56.xml" ContentType="application/vnd.openxmlformats-officedocument.drawingml.chart+xml"/>
  <Override PartName="/ppt/charts/style48.xml" ContentType="application/vnd.ms-office.chartstyle+xml"/>
  <Override PartName="/ppt/charts/colors48.xml" ContentType="application/vnd.ms-office.chartcolorstyle+xml"/>
  <Override PartName="/ppt/drawings/drawing5.xml" ContentType="application/vnd.openxmlformats-officedocument.drawingml.chartshapes+xml"/>
  <Override PartName="/ppt/charts/chart57.xml" ContentType="application/vnd.openxmlformats-officedocument.drawingml.chart+xml"/>
  <Override PartName="/ppt/charts/style49.xml" ContentType="application/vnd.ms-office.chartstyle+xml"/>
  <Override PartName="/ppt/charts/colors49.xml" ContentType="application/vnd.ms-office.chartcolorstyle+xml"/>
  <Override PartName="/ppt/drawings/drawing6.xml" ContentType="application/vnd.openxmlformats-officedocument.drawingml.chartshapes+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charts/chart58.xml" ContentType="application/vnd.openxmlformats-officedocument.drawingml.chart+xml"/>
  <Override PartName="/ppt/charts/style50.xml" ContentType="application/vnd.ms-office.chartstyle+xml"/>
  <Override PartName="/ppt/charts/colors50.xml" ContentType="application/vnd.ms-office.chartcolorstyle+xml"/>
  <Override PartName="/ppt/notesSlides/notesSlide149.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213"/>
  </p:notesMasterIdLst>
  <p:sldIdLst>
    <p:sldId id="744" r:id="rId5"/>
    <p:sldId id="805" r:id="rId6"/>
    <p:sldId id="1093" r:id="rId7"/>
    <p:sldId id="1036" r:id="rId8"/>
    <p:sldId id="1584" r:id="rId9"/>
    <p:sldId id="1585" r:id="rId10"/>
    <p:sldId id="823" r:id="rId11"/>
    <p:sldId id="1587" r:id="rId12"/>
    <p:sldId id="2122" r:id="rId13"/>
    <p:sldId id="1588" r:id="rId14"/>
    <p:sldId id="818" r:id="rId15"/>
    <p:sldId id="1589" r:id="rId16"/>
    <p:sldId id="2123" r:id="rId17"/>
    <p:sldId id="2124" r:id="rId18"/>
    <p:sldId id="820" r:id="rId19"/>
    <p:sldId id="1591" r:id="rId20"/>
    <p:sldId id="1592" r:id="rId21"/>
    <p:sldId id="821" r:id="rId22"/>
    <p:sldId id="1926" r:id="rId23"/>
    <p:sldId id="1927" r:id="rId24"/>
    <p:sldId id="1814" r:id="rId25"/>
    <p:sldId id="1815" r:id="rId26"/>
    <p:sldId id="1168" r:id="rId27"/>
    <p:sldId id="1169" r:id="rId28"/>
    <p:sldId id="2121" r:id="rId29"/>
    <p:sldId id="2062" r:id="rId30"/>
    <p:sldId id="2047" r:id="rId31"/>
    <p:sldId id="2048" r:id="rId32"/>
    <p:sldId id="2118" r:id="rId33"/>
    <p:sldId id="2075" r:id="rId34"/>
    <p:sldId id="2064" r:id="rId35"/>
    <p:sldId id="2065" r:id="rId36"/>
    <p:sldId id="2066" r:id="rId37"/>
    <p:sldId id="1340" r:id="rId38"/>
    <p:sldId id="2044" r:id="rId39"/>
    <p:sldId id="1826" r:id="rId40"/>
    <p:sldId id="1827" r:id="rId41"/>
    <p:sldId id="2055" r:id="rId42"/>
    <p:sldId id="1829" r:id="rId43"/>
    <p:sldId id="868" r:id="rId44"/>
    <p:sldId id="1067" r:id="rId45"/>
    <p:sldId id="1685" r:id="rId46"/>
    <p:sldId id="1713" r:id="rId47"/>
    <p:sldId id="2110" r:id="rId48"/>
    <p:sldId id="1158" r:id="rId49"/>
    <p:sldId id="2056" r:id="rId50"/>
    <p:sldId id="1162" r:id="rId51"/>
    <p:sldId id="2057" r:id="rId52"/>
    <p:sldId id="2059" r:id="rId53"/>
    <p:sldId id="1341" r:id="rId54"/>
    <p:sldId id="841" r:id="rId55"/>
    <p:sldId id="857" r:id="rId56"/>
    <p:sldId id="858" r:id="rId57"/>
    <p:sldId id="852" r:id="rId58"/>
    <p:sldId id="846" r:id="rId59"/>
    <p:sldId id="856" r:id="rId60"/>
    <p:sldId id="1338" r:id="rId61"/>
    <p:sldId id="1866" r:id="rId62"/>
    <p:sldId id="1865" r:id="rId63"/>
    <p:sldId id="1864" r:id="rId64"/>
    <p:sldId id="1860" r:id="rId65"/>
    <p:sldId id="1342" r:id="rId66"/>
    <p:sldId id="1056" r:id="rId67"/>
    <p:sldId id="1863" r:id="rId68"/>
    <p:sldId id="1859" r:id="rId69"/>
    <p:sldId id="1862" r:id="rId70"/>
    <p:sldId id="1855" r:id="rId71"/>
    <p:sldId id="1856" r:id="rId72"/>
    <p:sldId id="1857" r:id="rId73"/>
    <p:sldId id="1407" r:id="rId74"/>
    <p:sldId id="1747" r:id="rId75"/>
    <p:sldId id="2252" r:id="rId76"/>
    <p:sldId id="2083" r:id="rId77"/>
    <p:sldId id="2084" r:id="rId78"/>
    <p:sldId id="1045" r:id="rId79"/>
    <p:sldId id="2077" r:id="rId80"/>
    <p:sldId id="2078" r:id="rId81"/>
    <p:sldId id="1636" r:id="rId82"/>
    <p:sldId id="1743" r:id="rId83"/>
    <p:sldId id="1745" r:id="rId84"/>
    <p:sldId id="1047" r:id="rId85"/>
    <p:sldId id="2253" r:id="rId86"/>
    <p:sldId id="1666" r:id="rId87"/>
    <p:sldId id="1635" r:id="rId88"/>
    <p:sldId id="2114" r:id="rId89"/>
    <p:sldId id="1637" r:id="rId90"/>
    <p:sldId id="1940" r:id="rId91"/>
    <p:sldId id="1941" r:id="rId92"/>
    <p:sldId id="1908" r:id="rId93"/>
    <p:sldId id="1942" r:id="rId94"/>
    <p:sldId id="1943" r:id="rId95"/>
    <p:sldId id="1837" r:id="rId96"/>
    <p:sldId id="1911" r:id="rId97"/>
    <p:sldId id="1748" r:id="rId98"/>
    <p:sldId id="1614" r:id="rId99"/>
    <p:sldId id="835" r:id="rId100"/>
    <p:sldId id="1616" r:id="rId101"/>
    <p:sldId id="1617" r:id="rId102"/>
    <p:sldId id="1618" r:id="rId103"/>
    <p:sldId id="1619" r:id="rId104"/>
    <p:sldId id="1749" r:id="rId105"/>
    <p:sldId id="1750" r:id="rId106"/>
    <p:sldId id="1751" r:id="rId107"/>
    <p:sldId id="1572" r:id="rId108"/>
    <p:sldId id="1578" r:id="rId109"/>
    <p:sldId id="1752" r:id="rId110"/>
    <p:sldId id="1753" r:id="rId111"/>
    <p:sldId id="1754" r:id="rId112"/>
    <p:sldId id="1573" r:id="rId113"/>
    <p:sldId id="1579" r:id="rId114"/>
    <p:sldId id="1755" r:id="rId115"/>
    <p:sldId id="1756" r:id="rId116"/>
    <p:sldId id="1849" r:id="rId117"/>
    <p:sldId id="1850" r:id="rId118"/>
    <p:sldId id="1851" r:id="rId119"/>
    <p:sldId id="1852" r:id="rId120"/>
    <p:sldId id="1853" r:id="rId121"/>
    <p:sldId id="1854" r:id="rId122"/>
    <p:sldId id="1877" r:id="rId123"/>
    <p:sldId id="1878" r:id="rId124"/>
    <p:sldId id="1967" r:id="rId125"/>
    <p:sldId id="2115" r:id="rId126"/>
    <p:sldId id="2116" r:id="rId127"/>
    <p:sldId id="2076" r:id="rId128"/>
    <p:sldId id="2060" r:id="rId129"/>
    <p:sldId id="1841" r:id="rId130"/>
    <p:sldId id="1842" r:id="rId131"/>
    <p:sldId id="259" r:id="rId132"/>
    <p:sldId id="261" r:id="rId133"/>
    <p:sldId id="263" r:id="rId134"/>
    <p:sldId id="1944" r:id="rId135"/>
    <p:sldId id="1925" r:id="rId136"/>
    <p:sldId id="1804" r:id="rId137"/>
    <p:sldId id="1805" r:id="rId138"/>
    <p:sldId id="2254" r:id="rId139"/>
    <p:sldId id="1806" r:id="rId140"/>
    <p:sldId id="1807" r:id="rId141"/>
    <p:sldId id="2255" r:id="rId142"/>
    <p:sldId id="1808" r:id="rId143"/>
    <p:sldId id="1809" r:id="rId144"/>
    <p:sldId id="2256" r:id="rId145"/>
    <p:sldId id="1787" r:id="rId146"/>
    <p:sldId id="1788" r:id="rId147"/>
    <p:sldId id="2120" r:id="rId148"/>
    <p:sldId id="1789" r:id="rId149"/>
    <p:sldId id="2127" r:id="rId150"/>
    <p:sldId id="1790" r:id="rId151"/>
    <p:sldId id="1662" r:id="rId152"/>
    <p:sldId id="1663" r:id="rId153"/>
    <p:sldId id="1664" r:id="rId154"/>
    <p:sldId id="1974" r:id="rId155"/>
    <p:sldId id="1665" r:id="rId156"/>
    <p:sldId id="1945" r:id="rId157"/>
    <p:sldId id="1810" r:id="rId158"/>
    <p:sldId id="2257" r:id="rId159"/>
    <p:sldId id="2128" r:id="rId160"/>
    <p:sldId id="1767" r:id="rId161"/>
    <p:sldId id="1707" r:id="rId162"/>
    <p:sldId id="2129" r:id="rId163"/>
    <p:sldId id="1708" r:id="rId164"/>
    <p:sldId id="1709" r:id="rId165"/>
    <p:sldId id="2130" r:id="rId166"/>
    <p:sldId id="1710" r:id="rId167"/>
    <p:sldId id="2131" r:id="rId168"/>
    <p:sldId id="1711" r:id="rId169"/>
    <p:sldId id="2132" r:id="rId170"/>
    <p:sldId id="967" r:id="rId171"/>
    <p:sldId id="968" r:id="rId172"/>
    <p:sldId id="969" r:id="rId173"/>
    <p:sldId id="970" r:id="rId174"/>
    <p:sldId id="971" r:id="rId175"/>
    <p:sldId id="972" r:id="rId176"/>
    <p:sldId id="974" r:id="rId177"/>
    <p:sldId id="2091" r:id="rId178"/>
    <p:sldId id="2125" r:id="rId179"/>
    <p:sldId id="2126" r:id="rId180"/>
    <p:sldId id="2133" r:id="rId181"/>
    <p:sldId id="2167" r:id="rId182"/>
    <p:sldId id="979" r:id="rId183"/>
    <p:sldId id="1953" r:id="rId184"/>
    <p:sldId id="1954" r:id="rId185"/>
    <p:sldId id="2081" r:id="rId186"/>
    <p:sldId id="2092" r:id="rId187"/>
    <p:sldId id="1955" r:id="rId188"/>
    <p:sldId id="1956" r:id="rId189"/>
    <p:sldId id="1957" r:id="rId190"/>
    <p:sldId id="1958" r:id="rId191"/>
    <p:sldId id="1959" r:id="rId192"/>
    <p:sldId id="2093" r:id="rId193"/>
    <p:sldId id="2117" r:id="rId194"/>
    <p:sldId id="1960" r:id="rId195"/>
    <p:sldId id="2168" r:id="rId196"/>
    <p:sldId id="2082" r:id="rId197"/>
    <p:sldId id="2134" r:id="rId198"/>
    <p:sldId id="1964" r:id="rId199"/>
    <p:sldId id="2041" r:id="rId200"/>
    <p:sldId id="2087" r:id="rId201"/>
    <p:sldId id="2135" r:id="rId202"/>
    <p:sldId id="2169" r:id="rId203"/>
    <p:sldId id="1965" r:id="rId204"/>
    <p:sldId id="2036" r:id="rId205"/>
    <p:sldId id="2088" r:id="rId206"/>
    <p:sldId id="2250" r:id="rId207"/>
    <p:sldId id="2119" r:id="rId208"/>
    <p:sldId id="2251" r:id="rId209"/>
    <p:sldId id="802" r:id="rId210"/>
    <p:sldId id="817" r:id="rId211"/>
    <p:sldId id="1428" r:id="rId212"/>
  </p:sldIdLst>
  <p:sldSz cx="12192000" cy="6858000"/>
  <p:notesSz cx="6858000" cy="9144000"/>
  <p:defaultTex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0175C1D-2F2D-C3C6-EB2E-988F5F31A2F1}" name="WILLIAM HERNANDO VARGAS BUITRAGO" initials="WHVB" userId="S::william.vargas@consorciopc.com::bd18eb93-b452-45c7-863b-e430755049bd" providerId="AD"/>
  <p188:author id="{F6DB063E-C4E1-259C-53E3-EEC7F711D545}" name="LORENA ISABEL PEÑA RODRIGUEZ" initials="LIPR" userId="S::lorena.pena@consorciopc.com::849caaae-547c-44d7-ae74-3b6942d002e9" providerId="AD"/>
  <p188:author id="{D83CEA49-FC06-A096-21A2-791D6F76069F}" name="ALLISON VIAFARA RINCON" initials="AVR" userId="S::allison.viafara@consorciopc.com::a6c724a7-0508-4075-811d-03f5aafa7e3f" providerId="AD"/>
  <p188:author id="{1D162550-1B66-6300-F4A1-63434BDE9C89}" name="LILLINETH OCAMPO CASTAÑEDA" initials="LOC" userId="S::lillineth.ocampo@consorciopc.com::651b59c4-c2a1-4852-ac00-d10213ba0680" providerId="AD"/>
  <p188:author id="{5CA72C90-78AB-2618-D841-D9B021C2148D}" name="FABIAN ANDRÉS  BARRETO RUBIANO" initials="FABR" userId="S::fabian.barreto@consorciopc.com::e66d9982-7649-4764-a43c-f9898b0aaca6"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JHON ALFONSO PARRA BUSTOS" initials="JAPB" lastIdx="3" clrIdx="0">
    <p:extLst>
      <p:ext uri="{19B8F6BF-5375-455C-9EA6-DF929625EA0E}">
        <p15:presenceInfo xmlns:p15="http://schemas.microsoft.com/office/powerpoint/2012/main" userId="JHON ALFONSO PARRA BUSTOS" providerId="None"/>
      </p:ext>
    </p:extLst>
  </p:cmAuthor>
  <p:cmAuthor id="2" name="JHON ALFONSO PARRA BUSTOS" initials="JAPB [2]" lastIdx="3" clrIdx="1">
    <p:extLst>
      <p:ext uri="{19B8F6BF-5375-455C-9EA6-DF929625EA0E}">
        <p15:presenceInfo xmlns:p15="http://schemas.microsoft.com/office/powerpoint/2012/main" userId="S::jhon.parra@consorciopc.com::bd1ba1fa-dc2e-4037-90fe-cdcd896540f8" providerId="AD"/>
      </p:ext>
    </p:extLst>
  </p:cmAuthor>
  <p:cmAuthor id="3" name="LILIANA TRUJILLO" initials="LT" lastIdx="1" clrIdx="2">
    <p:extLst>
      <p:ext uri="{19B8F6BF-5375-455C-9EA6-DF929625EA0E}">
        <p15:presenceInfo xmlns:p15="http://schemas.microsoft.com/office/powerpoint/2012/main" userId="S::liliana.trujillo@redcom.com.co::ee1006bd-7597-4951-9853-31245658fbbb" providerId="AD"/>
      </p:ext>
    </p:extLst>
  </p:cmAuthor>
  <p:cmAuthor id="4" name="MARIA LUBIS APARICIO GONZALEZ" initials="MLAG" lastIdx="1" clrIdx="3">
    <p:extLst>
      <p:ext uri="{19B8F6BF-5375-455C-9EA6-DF929625EA0E}">
        <p15:presenceInfo xmlns:p15="http://schemas.microsoft.com/office/powerpoint/2012/main" userId="S::lubis.aparicio@redcom.com.co::02067a66-9e20-470d-8859-7b173320a69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22D40"/>
    <a:srgbClr val="FFFFFF"/>
    <a:srgbClr val="05488D"/>
    <a:srgbClr val="008CC4"/>
    <a:srgbClr val="EB5113"/>
    <a:srgbClr val="62BC80"/>
    <a:srgbClr val="0F8B32"/>
    <a:srgbClr val="F8B92D"/>
    <a:srgbClr val="40B063"/>
    <a:srgbClr val="66201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7FBF9484-6921-1FDF-7463-11A32F2FA893}" v="1" dt="2024-04-03T20:41:13.661"/>
  </p1510:revLst>
</p1510:revInfo>
</file>

<file path=ppt/tableStyles.xml><?xml version="1.0" encoding="utf-8"?>
<a:tblStyleLst xmlns:a="http://schemas.openxmlformats.org/drawingml/2006/main" def="{5C22544A-7EE6-4342-B048-85BDC9FD1C3A}">
  <a:tblStyle styleId="{616DA210-FB5B-4158-B5E0-FEB733F419BA}" styleName="Estilo claro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69012ECD-51FC-41F1-AA8D-1B2483CD663E}" styleName="Estilo claro 2 - Acento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7E9639D4-E3E2-4D34-9284-5A2195B3D0D7}" styleName="Estilo claro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72833802-FEF1-4C79-8D5D-14CF1EAF98D9}" styleName="Estilo claro 2 - Acento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Estilo medio 2 - Énfasis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93D81CF-94F2-401A-BA57-92F5A7B2D0C5}" styleName="Estilo medio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B301B821-A1FF-4177-AEE7-76D212191A09}" styleName="Estilo medio 1 - Énfasis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D113A9D2-9D6B-4929-AA2D-F23B5EE8CBE7}" styleName="Estilo temático 2 - Énfasis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5A111915-BE36-4E01-A7E5-04B1672EAD32}" styleName="Estilo claro 2 - Acento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BC89EF96-8CEA-46FF-86C4-4CE0E7609802}" styleName="Estilo claro 3 - Acento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F5AB1C69-6EDB-4FF4-983F-18BD219EF322}" styleName="Estilo medio 2 - Énfasis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68D230F3-CF80-4859-8CE7-A43EE81993B5}" styleName="Estilo claro 1 - Acento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9DCAF9ED-07DC-4A11-8D7F-57B35C25682E}" styleName="Estilo medio 1 - Énfasis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3B4B98B0-60AC-42C2-AFA5-B58CD77FA1E5}" styleName="Estilo claro 1 - Acento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C083E6E3-FA7D-4D7B-A595-EF9225AFEA82}" styleName="Estilo claro 1 - Acento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912C8C85-51F0-491E-9774-3900AFEF0FD7}" styleName="Estilo claro 2 - Acento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2D5ABB26-0587-4C30-8999-92F81FD0307C}" styleName="Sin estilo ni cuadrícula">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10A1B5D5-9B99-4C35-A422-299274C87663}" styleName="Estilo medio 1 - Énfasis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E8B1032C-EA38-4F05-BA0D-38AFFFC7BED3}" styleName="Estilo claro 3 - Acento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08FB837D-C827-4EFA-A057-4D05807E0F7C}" styleName="Estilo temático 1 - Énfasis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771" autoAdjust="0"/>
    <p:restoredTop sz="94660"/>
  </p:normalViewPr>
  <p:slideViewPr>
    <p:cSldViewPr snapToGrid="0">
      <p:cViewPr varScale="1">
        <p:scale>
          <a:sx n="104" d="100"/>
          <a:sy n="104" d="100"/>
        </p:scale>
        <p:origin x="222" y="102"/>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59" Type="http://schemas.openxmlformats.org/officeDocument/2006/relationships/slide" Target="slides/slide155.xml"/><Relationship Id="rId170" Type="http://schemas.openxmlformats.org/officeDocument/2006/relationships/slide" Target="slides/slide166.xml"/><Relationship Id="rId191" Type="http://schemas.openxmlformats.org/officeDocument/2006/relationships/slide" Target="slides/slide187.xml"/><Relationship Id="rId205" Type="http://schemas.openxmlformats.org/officeDocument/2006/relationships/slide" Target="slides/slide201.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slide" Target="slides/slide156.xml"/><Relationship Id="rId181" Type="http://schemas.openxmlformats.org/officeDocument/2006/relationships/slide" Target="slides/slide177.xml"/><Relationship Id="rId216" Type="http://schemas.openxmlformats.org/officeDocument/2006/relationships/viewProps" Target="viewProps.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85" Type="http://schemas.openxmlformats.org/officeDocument/2006/relationships/slide" Target="slides/slide81.xml"/><Relationship Id="rId150" Type="http://schemas.openxmlformats.org/officeDocument/2006/relationships/slide" Target="slides/slide146.xml"/><Relationship Id="rId171" Type="http://schemas.openxmlformats.org/officeDocument/2006/relationships/slide" Target="slides/slide167.xml"/><Relationship Id="rId192" Type="http://schemas.openxmlformats.org/officeDocument/2006/relationships/slide" Target="slides/slide188.xml"/><Relationship Id="rId206" Type="http://schemas.openxmlformats.org/officeDocument/2006/relationships/slide" Target="slides/slide202.xml"/><Relationship Id="rId12" Type="http://schemas.openxmlformats.org/officeDocument/2006/relationships/slide" Target="slides/slide8.xml"/><Relationship Id="rId33" Type="http://schemas.openxmlformats.org/officeDocument/2006/relationships/slide" Target="slides/slide29.xml"/><Relationship Id="rId108" Type="http://schemas.openxmlformats.org/officeDocument/2006/relationships/slide" Target="slides/slide104.xml"/><Relationship Id="rId129" Type="http://schemas.openxmlformats.org/officeDocument/2006/relationships/slide" Target="slides/slide125.xml"/><Relationship Id="rId54" Type="http://schemas.openxmlformats.org/officeDocument/2006/relationships/slide" Target="slides/slide50.xml"/><Relationship Id="rId75" Type="http://schemas.openxmlformats.org/officeDocument/2006/relationships/slide" Target="slides/slide71.xml"/><Relationship Id="rId96" Type="http://schemas.openxmlformats.org/officeDocument/2006/relationships/slide" Target="slides/slide92.xml"/><Relationship Id="rId140" Type="http://schemas.openxmlformats.org/officeDocument/2006/relationships/slide" Target="slides/slide136.xml"/><Relationship Id="rId161" Type="http://schemas.openxmlformats.org/officeDocument/2006/relationships/slide" Target="slides/slide157.xml"/><Relationship Id="rId182" Type="http://schemas.openxmlformats.org/officeDocument/2006/relationships/slide" Target="slides/slide178.xml"/><Relationship Id="rId217" Type="http://schemas.openxmlformats.org/officeDocument/2006/relationships/theme" Target="theme/theme1.xml"/><Relationship Id="rId6" Type="http://schemas.openxmlformats.org/officeDocument/2006/relationships/slide" Target="slides/slide2.xml"/><Relationship Id="rId23" Type="http://schemas.openxmlformats.org/officeDocument/2006/relationships/slide" Target="slides/slide19.xml"/><Relationship Id="rId119" Type="http://schemas.openxmlformats.org/officeDocument/2006/relationships/slide" Target="slides/slide115.xml"/><Relationship Id="rId44" Type="http://schemas.openxmlformats.org/officeDocument/2006/relationships/slide" Target="slides/slide40.xml"/><Relationship Id="rId65" Type="http://schemas.openxmlformats.org/officeDocument/2006/relationships/slide" Target="slides/slide61.xml"/><Relationship Id="rId86" Type="http://schemas.openxmlformats.org/officeDocument/2006/relationships/slide" Target="slides/slide82.xml"/><Relationship Id="rId130" Type="http://schemas.openxmlformats.org/officeDocument/2006/relationships/slide" Target="slides/slide126.xml"/><Relationship Id="rId151" Type="http://schemas.openxmlformats.org/officeDocument/2006/relationships/slide" Target="slides/slide147.xml"/><Relationship Id="rId172" Type="http://schemas.openxmlformats.org/officeDocument/2006/relationships/slide" Target="slides/slide168.xml"/><Relationship Id="rId193" Type="http://schemas.openxmlformats.org/officeDocument/2006/relationships/slide" Target="slides/slide189.xml"/><Relationship Id="rId207" Type="http://schemas.openxmlformats.org/officeDocument/2006/relationships/slide" Target="slides/slide203.xml"/><Relationship Id="rId13" Type="http://schemas.openxmlformats.org/officeDocument/2006/relationships/slide" Target="slides/slide9.xml"/><Relationship Id="rId109" Type="http://schemas.openxmlformats.org/officeDocument/2006/relationships/slide" Target="slides/slide105.xml"/><Relationship Id="rId34" Type="http://schemas.openxmlformats.org/officeDocument/2006/relationships/slide" Target="slides/slide30.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20" Type="http://schemas.openxmlformats.org/officeDocument/2006/relationships/slide" Target="slides/slide116.xml"/><Relationship Id="rId141" Type="http://schemas.openxmlformats.org/officeDocument/2006/relationships/slide" Target="slides/slide137.xml"/><Relationship Id="rId7" Type="http://schemas.openxmlformats.org/officeDocument/2006/relationships/slide" Target="slides/slide3.xml"/><Relationship Id="rId162" Type="http://schemas.openxmlformats.org/officeDocument/2006/relationships/slide" Target="slides/slide158.xml"/><Relationship Id="rId183" Type="http://schemas.openxmlformats.org/officeDocument/2006/relationships/slide" Target="slides/slide179.xml"/><Relationship Id="rId218" Type="http://schemas.openxmlformats.org/officeDocument/2006/relationships/tableStyles" Target="tableStyles.xml"/><Relationship Id="rId24" Type="http://schemas.openxmlformats.org/officeDocument/2006/relationships/slide" Target="slides/slide20.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31" Type="http://schemas.openxmlformats.org/officeDocument/2006/relationships/slide" Target="slides/slide127.xml"/><Relationship Id="rId152" Type="http://schemas.openxmlformats.org/officeDocument/2006/relationships/slide" Target="slides/slide148.xml"/><Relationship Id="rId173" Type="http://schemas.openxmlformats.org/officeDocument/2006/relationships/slide" Target="slides/slide169.xml"/><Relationship Id="rId194" Type="http://schemas.openxmlformats.org/officeDocument/2006/relationships/slide" Target="slides/slide190.xml"/><Relationship Id="rId208" Type="http://schemas.openxmlformats.org/officeDocument/2006/relationships/slide" Target="slides/slide204.xml"/><Relationship Id="rId14" Type="http://schemas.openxmlformats.org/officeDocument/2006/relationships/slide" Target="slides/slide10.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189" Type="http://schemas.openxmlformats.org/officeDocument/2006/relationships/slide" Target="slides/slide185.xml"/><Relationship Id="rId219" Type="http://schemas.microsoft.com/office/2016/11/relationships/changesInfo" Target="changesInfos/changesInfo1.xml"/><Relationship Id="rId3" Type="http://schemas.openxmlformats.org/officeDocument/2006/relationships/customXml" Target="../customXml/item3.xml"/><Relationship Id="rId214" Type="http://schemas.openxmlformats.org/officeDocument/2006/relationships/commentAuthors" Target="commentAuthors.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79" Type="http://schemas.openxmlformats.org/officeDocument/2006/relationships/slide" Target="slides/slide175.xml"/><Relationship Id="rId195" Type="http://schemas.openxmlformats.org/officeDocument/2006/relationships/slide" Target="slides/slide191.xml"/><Relationship Id="rId209" Type="http://schemas.openxmlformats.org/officeDocument/2006/relationships/slide" Target="slides/slide205.xml"/><Relationship Id="rId190" Type="http://schemas.openxmlformats.org/officeDocument/2006/relationships/slide" Target="slides/slide186.xml"/><Relationship Id="rId204" Type="http://schemas.openxmlformats.org/officeDocument/2006/relationships/slide" Target="slides/slide200.xml"/><Relationship Id="rId220" Type="http://schemas.microsoft.com/office/2015/10/relationships/revisionInfo" Target="revisionInfo.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48" Type="http://schemas.openxmlformats.org/officeDocument/2006/relationships/slide" Target="slides/slide144.xml"/><Relationship Id="rId164" Type="http://schemas.openxmlformats.org/officeDocument/2006/relationships/slide" Target="slides/slide160.xml"/><Relationship Id="rId169" Type="http://schemas.openxmlformats.org/officeDocument/2006/relationships/slide" Target="slides/slide165.xml"/><Relationship Id="rId185" Type="http://schemas.openxmlformats.org/officeDocument/2006/relationships/slide" Target="slides/slide181.xml"/><Relationship Id="rId4" Type="http://schemas.openxmlformats.org/officeDocument/2006/relationships/slideMaster" Target="slideMasters/slideMaster1.xml"/><Relationship Id="rId9" Type="http://schemas.openxmlformats.org/officeDocument/2006/relationships/slide" Target="slides/slide5.xml"/><Relationship Id="rId180" Type="http://schemas.openxmlformats.org/officeDocument/2006/relationships/slide" Target="slides/slide176.xml"/><Relationship Id="rId210" Type="http://schemas.openxmlformats.org/officeDocument/2006/relationships/slide" Target="slides/slide206.xml"/><Relationship Id="rId215" Type="http://schemas.openxmlformats.org/officeDocument/2006/relationships/presProps" Target="presProps.xml"/><Relationship Id="rId26" Type="http://schemas.openxmlformats.org/officeDocument/2006/relationships/slide" Target="slides/slide22.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 Id="rId196" Type="http://schemas.openxmlformats.org/officeDocument/2006/relationships/slide" Target="slides/slide192.xml"/><Relationship Id="rId200" Type="http://schemas.openxmlformats.org/officeDocument/2006/relationships/slide" Target="slides/slide196.xml"/><Relationship Id="rId16" Type="http://schemas.openxmlformats.org/officeDocument/2006/relationships/slide" Target="slides/slide12.xml"/><Relationship Id="rId221" Type="http://schemas.microsoft.com/office/2018/10/relationships/authors" Target="authors.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186" Type="http://schemas.openxmlformats.org/officeDocument/2006/relationships/slide" Target="slides/slide182.xml"/><Relationship Id="rId211" Type="http://schemas.openxmlformats.org/officeDocument/2006/relationships/slide" Target="slides/slide207.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6" Type="http://schemas.openxmlformats.org/officeDocument/2006/relationships/slide" Target="slides/slide172.xml"/><Relationship Id="rId197" Type="http://schemas.openxmlformats.org/officeDocument/2006/relationships/slide" Target="slides/slide193.xml"/><Relationship Id="rId201" Type="http://schemas.openxmlformats.org/officeDocument/2006/relationships/slide" Target="slides/slide197.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 Id="rId70" Type="http://schemas.openxmlformats.org/officeDocument/2006/relationships/slide" Target="slides/slide66.xml"/><Relationship Id="rId91" Type="http://schemas.openxmlformats.org/officeDocument/2006/relationships/slide" Target="slides/slide87.xml"/><Relationship Id="rId145" Type="http://schemas.openxmlformats.org/officeDocument/2006/relationships/slide" Target="slides/slide141.xml"/><Relationship Id="rId166" Type="http://schemas.openxmlformats.org/officeDocument/2006/relationships/slide" Target="slides/slide162.xml"/><Relationship Id="rId187" Type="http://schemas.openxmlformats.org/officeDocument/2006/relationships/slide" Target="slides/slide183.xml"/><Relationship Id="rId1" Type="http://schemas.openxmlformats.org/officeDocument/2006/relationships/customXml" Target="../customXml/item1.xml"/><Relationship Id="rId212" Type="http://schemas.openxmlformats.org/officeDocument/2006/relationships/slide" Target="slides/slide208.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60" Type="http://schemas.openxmlformats.org/officeDocument/2006/relationships/slide" Target="slides/slide56.xml"/><Relationship Id="rId81" Type="http://schemas.openxmlformats.org/officeDocument/2006/relationships/slide" Target="slides/slide77.xml"/><Relationship Id="rId135" Type="http://schemas.openxmlformats.org/officeDocument/2006/relationships/slide" Target="slides/slide131.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202" Type="http://schemas.openxmlformats.org/officeDocument/2006/relationships/slide" Target="slides/slide198.xml"/><Relationship Id="rId18" Type="http://schemas.openxmlformats.org/officeDocument/2006/relationships/slide" Target="slides/slide14.xml"/><Relationship Id="rId39" Type="http://schemas.openxmlformats.org/officeDocument/2006/relationships/slide" Target="slides/slide35.xml"/><Relationship Id="rId50" Type="http://schemas.openxmlformats.org/officeDocument/2006/relationships/slide" Target="slides/slide46.xml"/><Relationship Id="rId104" Type="http://schemas.openxmlformats.org/officeDocument/2006/relationships/slide" Target="slides/slide100.xml"/><Relationship Id="rId125" Type="http://schemas.openxmlformats.org/officeDocument/2006/relationships/slide" Target="slides/slide121.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71" Type="http://schemas.openxmlformats.org/officeDocument/2006/relationships/slide" Target="slides/slide67.xml"/><Relationship Id="rId92" Type="http://schemas.openxmlformats.org/officeDocument/2006/relationships/slide" Target="slides/slide88.xml"/><Relationship Id="rId213" Type="http://schemas.openxmlformats.org/officeDocument/2006/relationships/notesMaster" Target="notesMasters/notesMaster1.xml"/><Relationship Id="rId2" Type="http://schemas.openxmlformats.org/officeDocument/2006/relationships/customXml" Target="../customXml/item2.xml"/><Relationship Id="rId29" Type="http://schemas.openxmlformats.org/officeDocument/2006/relationships/slide" Target="slides/slide25.xml"/><Relationship Id="rId40" Type="http://schemas.openxmlformats.org/officeDocument/2006/relationships/slide" Target="slides/slide36.xml"/><Relationship Id="rId115" Type="http://schemas.openxmlformats.org/officeDocument/2006/relationships/slide" Target="slides/slide111.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61" Type="http://schemas.openxmlformats.org/officeDocument/2006/relationships/slide" Target="slides/slide57.xml"/><Relationship Id="rId82" Type="http://schemas.openxmlformats.org/officeDocument/2006/relationships/slide" Target="slides/slide78.xml"/><Relationship Id="rId199" Type="http://schemas.openxmlformats.org/officeDocument/2006/relationships/slide" Target="slides/slide195.xml"/><Relationship Id="rId203" Type="http://schemas.openxmlformats.org/officeDocument/2006/relationships/slide" Target="slides/slide199.xml"/><Relationship Id="rId19" Type="http://schemas.openxmlformats.org/officeDocument/2006/relationships/slide" Target="slides/slide15.xml"/><Relationship Id="rId30" Type="http://schemas.openxmlformats.org/officeDocument/2006/relationships/slide" Target="slides/slide2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Usuario invitado" userId="S::urn:spo:anon#d5a727d11cf61a15e293dd2035bfc7d41e18fc7e4d0f600132f509fa72e789c4::" providerId="AD" clId="Web-{7FBF9484-6921-1FDF-7463-11A32F2FA893}"/>
    <pc:docChg chg="modSld">
      <pc:chgData name="Usuario invitado" userId="S::urn:spo:anon#d5a727d11cf61a15e293dd2035bfc7d41e18fc7e4d0f600132f509fa72e789c4::" providerId="AD" clId="Web-{7FBF9484-6921-1FDF-7463-11A32F2FA893}" dt="2024-04-03T20:41:13.661" v="0" actId="1076"/>
      <pc:docMkLst>
        <pc:docMk/>
      </pc:docMkLst>
      <pc:sldChg chg="modSp">
        <pc:chgData name="Usuario invitado" userId="S::urn:spo:anon#d5a727d11cf61a15e293dd2035bfc7d41e18fc7e4d0f600132f509fa72e789c4::" providerId="AD" clId="Web-{7FBF9484-6921-1FDF-7463-11A32F2FA893}" dt="2024-04-03T20:41:13.661" v="0" actId="1076"/>
        <pc:sldMkLst>
          <pc:docMk/>
          <pc:sldMk cId="1666633961" sldId="1713"/>
        </pc:sldMkLst>
        <pc:spChg chg="mod">
          <ac:chgData name="Usuario invitado" userId="S::urn:spo:anon#d5a727d11cf61a15e293dd2035bfc7d41e18fc7e4d0f600132f509fa72e789c4::" providerId="AD" clId="Web-{7FBF9484-6921-1FDF-7463-11A32F2FA893}" dt="2024-04-03T20:41:13.661" v="0" actId="1076"/>
          <ac:spMkLst>
            <pc:docMk/>
            <pc:sldMk cId="1666633961" sldId="1713"/>
            <ac:spMk id="2" creationId="{1FD6F409-70E3-47BC-A994-98B75A9A91B6}"/>
          </ac:spMkLst>
        </pc:spChg>
      </pc:sldChg>
    </pc:docChg>
  </pc:docChgLst>
  <pc:docChgLst>
    <pc:chgData name="MARIA LUBIS APARICIO GONZALEZ" userId="02067a66-9e20-470d-8859-7b173320a691" providerId="ADAL" clId="{DD4153A5-6CBD-4D87-8A49-E135C1372751}"/>
    <pc:docChg chg="custSel addSld delSld modSld sldOrd">
      <pc:chgData name="MARIA LUBIS APARICIO GONZALEZ" userId="02067a66-9e20-470d-8859-7b173320a691" providerId="ADAL" clId="{DD4153A5-6CBD-4D87-8A49-E135C1372751}" dt="2024-03-14T19:53:31.092" v="10"/>
      <pc:docMkLst>
        <pc:docMk/>
      </pc:docMkLst>
      <pc:sldChg chg="add">
        <pc:chgData name="MARIA LUBIS APARICIO GONZALEZ" userId="02067a66-9e20-470d-8859-7b173320a691" providerId="ADAL" clId="{DD4153A5-6CBD-4D87-8A49-E135C1372751}" dt="2024-03-14T19:47:36.825" v="8"/>
        <pc:sldMkLst>
          <pc:docMk/>
          <pc:sldMk cId="240670670" sldId="259"/>
        </pc:sldMkLst>
      </pc:sldChg>
      <pc:sldChg chg="add">
        <pc:chgData name="MARIA LUBIS APARICIO GONZALEZ" userId="02067a66-9e20-470d-8859-7b173320a691" providerId="ADAL" clId="{DD4153A5-6CBD-4D87-8A49-E135C1372751}" dt="2024-03-14T19:47:36.825" v="8"/>
        <pc:sldMkLst>
          <pc:docMk/>
          <pc:sldMk cId="4134939579" sldId="261"/>
        </pc:sldMkLst>
      </pc:sldChg>
      <pc:sldChg chg="add">
        <pc:chgData name="MARIA LUBIS APARICIO GONZALEZ" userId="02067a66-9e20-470d-8859-7b173320a691" providerId="ADAL" clId="{DD4153A5-6CBD-4D87-8A49-E135C1372751}" dt="2024-03-14T19:47:36.825" v="8"/>
        <pc:sldMkLst>
          <pc:docMk/>
          <pc:sldMk cId="3581154508" sldId="263"/>
        </pc:sldMkLst>
      </pc:sldChg>
      <pc:sldChg chg="add">
        <pc:chgData name="MARIA LUBIS APARICIO GONZALEZ" userId="02067a66-9e20-470d-8859-7b173320a691" providerId="ADAL" clId="{DD4153A5-6CBD-4D87-8A49-E135C1372751}" dt="2024-03-14T19:53:17.705" v="9"/>
        <pc:sldMkLst>
          <pc:docMk/>
          <pc:sldMk cId="3288939479" sldId="802"/>
        </pc:sldMkLst>
      </pc:sldChg>
      <pc:sldChg chg="add">
        <pc:chgData name="MARIA LUBIS APARICIO GONZALEZ" userId="02067a66-9e20-470d-8859-7b173320a691" providerId="ADAL" clId="{DD4153A5-6CBD-4D87-8A49-E135C1372751}" dt="2024-03-14T19:53:17.705" v="9"/>
        <pc:sldMkLst>
          <pc:docMk/>
          <pc:sldMk cId="1963223164" sldId="817"/>
        </pc:sldMkLst>
      </pc:sldChg>
      <pc:sldChg chg="add">
        <pc:chgData name="MARIA LUBIS APARICIO GONZALEZ" userId="02067a66-9e20-470d-8859-7b173320a691" providerId="ADAL" clId="{DD4153A5-6CBD-4D87-8A49-E135C1372751}" dt="2024-03-14T19:47:36.825" v="8"/>
        <pc:sldMkLst>
          <pc:docMk/>
          <pc:sldMk cId="0" sldId="835"/>
        </pc:sldMkLst>
      </pc:sldChg>
      <pc:sldChg chg="del">
        <pc:chgData name="MARIA LUBIS APARICIO GONZALEZ" userId="02067a66-9e20-470d-8859-7b173320a691" providerId="ADAL" clId="{DD4153A5-6CBD-4D87-8A49-E135C1372751}" dt="2024-03-14T19:40:06.796" v="4" actId="47"/>
        <pc:sldMkLst>
          <pc:docMk/>
          <pc:sldMk cId="290732888" sldId="855"/>
        </pc:sldMkLst>
      </pc:sldChg>
      <pc:sldChg chg="addSp delSp modSp mod">
        <pc:chgData name="MARIA LUBIS APARICIO GONZALEZ" userId="02067a66-9e20-470d-8859-7b173320a691" providerId="ADAL" clId="{DD4153A5-6CBD-4D87-8A49-E135C1372751}" dt="2024-03-14T19:46:28.335" v="6" actId="478"/>
        <pc:sldMkLst>
          <pc:docMk/>
          <pc:sldMk cId="1509784700" sldId="856"/>
        </pc:sldMkLst>
        <pc:graphicFrameChg chg="add del mod">
          <ac:chgData name="MARIA LUBIS APARICIO GONZALEZ" userId="02067a66-9e20-470d-8859-7b173320a691" providerId="ADAL" clId="{DD4153A5-6CBD-4D87-8A49-E135C1372751}" dt="2024-03-14T19:46:28.335" v="6" actId="478"/>
          <ac:graphicFrameMkLst>
            <pc:docMk/>
            <pc:sldMk cId="1509784700" sldId="856"/>
            <ac:graphicFrameMk id="2" creationId="{7805570A-FAEE-4851-B4B5-6F34710629DE}"/>
          </ac:graphicFrameMkLst>
        </pc:graphicFrameChg>
      </pc:sldChg>
      <pc:sldChg chg="ord">
        <pc:chgData name="MARIA LUBIS APARICIO GONZALEZ" userId="02067a66-9e20-470d-8859-7b173320a691" providerId="ADAL" clId="{DD4153A5-6CBD-4D87-8A49-E135C1372751}" dt="2024-03-14T19:40:01.642" v="3"/>
        <pc:sldMkLst>
          <pc:docMk/>
          <pc:sldMk cId="3653466254" sldId="857"/>
        </pc:sldMkLst>
      </pc:sldChg>
      <pc:sldChg chg="ord">
        <pc:chgData name="MARIA LUBIS APARICIO GONZALEZ" userId="02067a66-9e20-470d-8859-7b173320a691" providerId="ADAL" clId="{DD4153A5-6CBD-4D87-8A49-E135C1372751}" dt="2024-03-14T19:40:01.642" v="3"/>
        <pc:sldMkLst>
          <pc:docMk/>
          <pc:sldMk cId="3914692230" sldId="858"/>
        </pc:sldMkLst>
      </pc:sldChg>
      <pc:sldChg chg="add">
        <pc:chgData name="MARIA LUBIS APARICIO GONZALEZ" userId="02067a66-9e20-470d-8859-7b173320a691" providerId="ADAL" clId="{DD4153A5-6CBD-4D87-8A49-E135C1372751}" dt="2024-03-14T19:23:50.770" v="0"/>
        <pc:sldMkLst>
          <pc:docMk/>
          <pc:sldMk cId="3392957645" sldId="967"/>
        </pc:sldMkLst>
      </pc:sldChg>
      <pc:sldChg chg="add">
        <pc:chgData name="MARIA LUBIS APARICIO GONZALEZ" userId="02067a66-9e20-470d-8859-7b173320a691" providerId="ADAL" clId="{DD4153A5-6CBD-4D87-8A49-E135C1372751}" dt="2024-03-14T19:23:50.770" v="0"/>
        <pc:sldMkLst>
          <pc:docMk/>
          <pc:sldMk cId="2760672035" sldId="968"/>
        </pc:sldMkLst>
      </pc:sldChg>
      <pc:sldChg chg="add">
        <pc:chgData name="MARIA LUBIS APARICIO GONZALEZ" userId="02067a66-9e20-470d-8859-7b173320a691" providerId="ADAL" clId="{DD4153A5-6CBD-4D87-8A49-E135C1372751}" dt="2024-03-14T19:23:50.770" v="0"/>
        <pc:sldMkLst>
          <pc:docMk/>
          <pc:sldMk cId="2343609776" sldId="969"/>
        </pc:sldMkLst>
      </pc:sldChg>
      <pc:sldChg chg="add">
        <pc:chgData name="MARIA LUBIS APARICIO GONZALEZ" userId="02067a66-9e20-470d-8859-7b173320a691" providerId="ADAL" clId="{DD4153A5-6CBD-4D87-8A49-E135C1372751}" dt="2024-03-14T19:23:50.770" v="0"/>
        <pc:sldMkLst>
          <pc:docMk/>
          <pc:sldMk cId="1149715653" sldId="970"/>
        </pc:sldMkLst>
      </pc:sldChg>
      <pc:sldChg chg="add">
        <pc:chgData name="MARIA LUBIS APARICIO GONZALEZ" userId="02067a66-9e20-470d-8859-7b173320a691" providerId="ADAL" clId="{DD4153A5-6CBD-4D87-8A49-E135C1372751}" dt="2024-03-14T19:23:50.770" v="0"/>
        <pc:sldMkLst>
          <pc:docMk/>
          <pc:sldMk cId="156929202" sldId="971"/>
        </pc:sldMkLst>
      </pc:sldChg>
      <pc:sldChg chg="add">
        <pc:chgData name="MARIA LUBIS APARICIO GONZALEZ" userId="02067a66-9e20-470d-8859-7b173320a691" providerId="ADAL" clId="{DD4153A5-6CBD-4D87-8A49-E135C1372751}" dt="2024-03-14T19:23:50.770" v="0"/>
        <pc:sldMkLst>
          <pc:docMk/>
          <pc:sldMk cId="2149287746" sldId="972"/>
        </pc:sldMkLst>
      </pc:sldChg>
      <pc:sldChg chg="add">
        <pc:chgData name="MARIA LUBIS APARICIO GONZALEZ" userId="02067a66-9e20-470d-8859-7b173320a691" providerId="ADAL" clId="{DD4153A5-6CBD-4D87-8A49-E135C1372751}" dt="2024-03-14T19:23:50.770" v="0"/>
        <pc:sldMkLst>
          <pc:docMk/>
          <pc:sldMk cId="1284041241" sldId="974"/>
        </pc:sldMkLst>
      </pc:sldChg>
      <pc:sldChg chg="add">
        <pc:chgData name="MARIA LUBIS APARICIO GONZALEZ" userId="02067a66-9e20-470d-8859-7b173320a691" providerId="ADAL" clId="{DD4153A5-6CBD-4D87-8A49-E135C1372751}" dt="2024-03-14T19:23:50.770" v="0"/>
        <pc:sldMkLst>
          <pc:docMk/>
          <pc:sldMk cId="2347969860" sldId="979"/>
        </pc:sldMkLst>
      </pc:sldChg>
      <pc:sldChg chg="add">
        <pc:chgData name="MARIA LUBIS APARICIO GONZALEZ" userId="02067a66-9e20-470d-8859-7b173320a691" providerId="ADAL" clId="{DD4153A5-6CBD-4D87-8A49-E135C1372751}" dt="2024-03-14T19:47:36.825" v="8"/>
        <pc:sldMkLst>
          <pc:docMk/>
          <pc:sldMk cId="0" sldId="1045"/>
        </pc:sldMkLst>
      </pc:sldChg>
      <pc:sldChg chg="add">
        <pc:chgData name="MARIA LUBIS APARICIO GONZALEZ" userId="02067a66-9e20-470d-8859-7b173320a691" providerId="ADAL" clId="{DD4153A5-6CBD-4D87-8A49-E135C1372751}" dt="2024-03-14T19:47:36.825" v="8"/>
        <pc:sldMkLst>
          <pc:docMk/>
          <pc:sldMk cId="0" sldId="1047"/>
        </pc:sldMkLst>
      </pc:sldChg>
      <pc:sldChg chg="add">
        <pc:chgData name="MARIA LUBIS APARICIO GONZALEZ" userId="02067a66-9e20-470d-8859-7b173320a691" providerId="ADAL" clId="{DD4153A5-6CBD-4D87-8A49-E135C1372751}" dt="2024-03-14T19:46:47.246" v="7"/>
        <pc:sldMkLst>
          <pc:docMk/>
          <pc:sldMk cId="3888107432" sldId="1056"/>
        </pc:sldMkLst>
      </pc:sldChg>
      <pc:sldChg chg="add">
        <pc:chgData name="MARIA LUBIS APARICIO GONZALEZ" userId="02067a66-9e20-470d-8859-7b173320a691" providerId="ADAL" clId="{DD4153A5-6CBD-4D87-8A49-E135C1372751}" dt="2024-03-14T19:46:47.246" v="7"/>
        <pc:sldMkLst>
          <pc:docMk/>
          <pc:sldMk cId="507137960" sldId="1338"/>
        </pc:sldMkLst>
      </pc:sldChg>
      <pc:sldChg chg="add">
        <pc:chgData name="MARIA LUBIS APARICIO GONZALEZ" userId="02067a66-9e20-470d-8859-7b173320a691" providerId="ADAL" clId="{DD4153A5-6CBD-4D87-8A49-E135C1372751}" dt="2024-03-14T19:46:47.246" v="7"/>
        <pc:sldMkLst>
          <pc:docMk/>
          <pc:sldMk cId="1266324134" sldId="1342"/>
        </pc:sldMkLst>
      </pc:sldChg>
      <pc:sldChg chg="add">
        <pc:chgData name="MARIA LUBIS APARICIO GONZALEZ" userId="02067a66-9e20-470d-8859-7b173320a691" providerId="ADAL" clId="{DD4153A5-6CBD-4D87-8A49-E135C1372751}" dt="2024-03-14T19:47:36.825" v="8"/>
        <pc:sldMkLst>
          <pc:docMk/>
          <pc:sldMk cId="0" sldId="1407"/>
        </pc:sldMkLst>
      </pc:sldChg>
      <pc:sldChg chg="add">
        <pc:chgData name="MARIA LUBIS APARICIO GONZALEZ" userId="02067a66-9e20-470d-8859-7b173320a691" providerId="ADAL" clId="{DD4153A5-6CBD-4D87-8A49-E135C1372751}" dt="2024-03-14T19:53:31.092" v="10"/>
        <pc:sldMkLst>
          <pc:docMk/>
          <pc:sldMk cId="3073752545" sldId="1428"/>
        </pc:sldMkLst>
      </pc:sldChg>
      <pc:sldChg chg="add">
        <pc:chgData name="MARIA LUBIS APARICIO GONZALEZ" userId="02067a66-9e20-470d-8859-7b173320a691" providerId="ADAL" clId="{DD4153A5-6CBD-4D87-8A49-E135C1372751}" dt="2024-03-14T19:47:36.825" v="8"/>
        <pc:sldMkLst>
          <pc:docMk/>
          <pc:sldMk cId="0" sldId="1572"/>
        </pc:sldMkLst>
      </pc:sldChg>
      <pc:sldChg chg="add">
        <pc:chgData name="MARIA LUBIS APARICIO GONZALEZ" userId="02067a66-9e20-470d-8859-7b173320a691" providerId="ADAL" clId="{DD4153A5-6CBD-4D87-8A49-E135C1372751}" dt="2024-03-14T19:47:36.825" v="8"/>
        <pc:sldMkLst>
          <pc:docMk/>
          <pc:sldMk cId="0" sldId="1573"/>
        </pc:sldMkLst>
      </pc:sldChg>
      <pc:sldChg chg="add">
        <pc:chgData name="MARIA LUBIS APARICIO GONZALEZ" userId="02067a66-9e20-470d-8859-7b173320a691" providerId="ADAL" clId="{DD4153A5-6CBD-4D87-8A49-E135C1372751}" dt="2024-03-14T19:47:36.825" v="8"/>
        <pc:sldMkLst>
          <pc:docMk/>
          <pc:sldMk cId="0" sldId="1578"/>
        </pc:sldMkLst>
      </pc:sldChg>
      <pc:sldChg chg="add">
        <pc:chgData name="MARIA LUBIS APARICIO GONZALEZ" userId="02067a66-9e20-470d-8859-7b173320a691" providerId="ADAL" clId="{DD4153A5-6CBD-4D87-8A49-E135C1372751}" dt="2024-03-14T19:47:36.825" v="8"/>
        <pc:sldMkLst>
          <pc:docMk/>
          <pc:sldMk cId="0" sldId="1579"/>
        </pc:sldMkLst>
      </pc:sldChg>
      <pc:sldChg chg="add">
        <pc:chgData name="MARIA LUBIS APARICIO GONZALEZ" userId="02067a66-9e20-470d-8859-7b173320a691" providerId="ADAL" clId="{DD4153A5-6CBD-4D87-8A49-E135C1372751}" dt="2024-03-14T19:47:36.825" v="8"/>
        <pc:sldMkLst>
          <pc:docMk/>
          <pc:sldMk cId="0" sldId="1614"/>
        </pc:sldMkLst>
      </pc:sldChg>
      <pc:sldChg chg="add">
        <pc:chgData name="MARIA LUBIS APARICIO GONZALEZ" userId="02067a66-9e20-470d-8859-7b173320a691" providerId="ADAL" clId="{DD4153A5-6CBD-4D87-8A49-E135C1372751}" dt="2024-03-14T19:47:36.825" v="8"/>
        <pc:sldMkLst>
          <pc:docMk/>
          <pc:sldMk cId="0" sldId="1616"/>
        </pc:sldMkLst>
      </pc:sldChg>
      <pc:sldChg chg="add">
        <pc:chgData name="MARIA LUBIS APARICIO GONZALEZ" userId="02067a66-9e20-470d-8859-7b173320a691" providerId="ADAL" clId="{DD4153A5-6CBD-4D87-8A49-E135C1372751}" dt="2024-03-14T19:47:36.825" v="8"/>
        <pc:sldMkLst>
          <pc:docMk/>
          <pc:sldMk cId="0" sldId="1617"/>
        </pc:sldMkLst>
      </pc:sldChg>
      <pc:sldChg chg="add">
        <pc:chgData name="MARIA LUBIS APARICIO GONZALEZ" userId="02067a66-9e20-470d-8859-7b173320a691" providerId="ADAL" clId="{DD4153A5-6CBD-4D87-8A49-E135C1372751}" dt="2024-03-14T19:47:36.825" v="8"/>
        <pc:sldMkLst>
          <pc:docMk/>
          <pc:sldMk cId="0" sldId="1618"/>
        </pc:sldMkLst>
      </pc:sldChg>
      <pc:sldChg chg="add">
        <pc:chgData name="MARIA LUBIS APARICIO GONZALEZ" userId="02067a66-9e20-470d-8859-7b173320a691" providerId="ADAL" clId="{DD4153A5-6CBD-4D87-8A49-E135C1372751}" dt="2024-03-14T19:47:36.825" v="8"/>
        <pc:sldMkLst>
          <pc:docMk/>
          <pc:sldMk cId="0" sldId="1619"/>
        </pc:sldMkLst>
      </pc:sldChg>
      <pc:sldChg chg="add">
        <pc:chgData name="MARIA LUBIS APARICIO GONZALEZ" userId="02067a66-9e20-470d-8859-7b173320a691" providerId="ADAL" clId="{DD4153A5-6CBD-4D87-8A49-E135C1372751}" dt="2024-03-14T19:47:36.825" v="8"/>
        <pc:sldMkLst>
          <pc:docMk/>
          <pc:sldMk cId="0" sldId="1635"/>
        </pc:sldMkLst>
      </pc:sldChg>
      <pc:sldChg chg="add">
        <pc:chgData name="MARIA LUBIS APARICIO GONZALEZ" userId="02067a66-9e20-470d-8859-7b173320a691" providerId="ADAL" clId="{DD4153A5-6CBD-4D87-8A49-E135C1372751}" dt="2024-03-14T19:47:36.825" v="8"/>
        <pc:sldMkLst>
          <pc:docMk/>
          <pc:sldMk cId="0" sldId="1636"/>
        </pc:sldMkLst>
      </pc:sldChg>
      <pc:sldChg chg="add">
        <pc:chgData name="MARIA LUBIS APARICIO GONZALEZ" userId="02067a66-9e20-470d-8859-7b173320a691" providerId="ADAL" clId="{DD4153A5-6CBD-4D87-8A49-E135C1372751}" dt="2024-03-14T19:47:36.825" v="8"/>
        <pc:sldMkLst>
          <pc:docMk/>
          <pc:sldMk cId="3828802350" sldId="1637"/>
        </pc:sldMkLst>
      </pc:sldChg>
      <pc:sldChg chg="add">
        <pc:chgData name="MARIA LUBIS APARICIO GONZALEZ" userId="02067a66-9e20-470d-8859-7b173320a691" providerId="ADAL" clId="{DD4153A5-6CBD-4D87-8A49-E135C1372751}" dt="2024-03-14T19:47:36.825" v="8"/>
        <pc:sldMkLst>
          <pc:docMk/>
          <pc:sldMk cId="0" sldId="1662"/>
        </pc:sldMkLst>
      </pc:sldChg>
      <pc:sldChg chg="add">
        <pc:chgData name="MARIA LUBIS APARICIO GONZALEZ" userId="02067a66-9e20-470d-8859-7b173320a691" providerId="ADAL" clId="{DD4153A5-6CBD-4D87-8A49-E135C1372751}" dt="2024-03-14T19:47:36.825" v="8"/>
        <pc:sldMkLst>
          <pc:docMk/>
          <pc:sldMk cId="0" sldId="1663"/>
        </pc:sldMkLst>
      </pc:sldChg>
      <pc:sldChg chg="add">
        <pc:chgData name="MARIA LUBIS APARICIO GONZALEZ" userId="02067a66-9e20-470d-8859-7b173320a691" providerId="ADAL" clId="{DD4153A5-6CBD-4D87-8A49-E135C1372751}" dt="2024-03-14T19:47:36.825" v="8"/>
        <pc:sldMkLst>
          <pc:docMk/>
          <pc:sldMk cId="0" sldId="1664"/>
        </pc:sldMkLst>
      </pc:sldChg>
      <pc:sldChg chg="add">
        <pc:chgData name="MARIA LUBIS APARICIO GONZALEZ" userId="02067a66-9e20-470d-8859-7b173320a691" providerId="ADAL" clId="{DD4153A5-6CBD-4D87-8A49-E135C1372751}" dt="2024-03-14T19:47:36.825" v="8"/>
        <pc:sldMkLst>
          <pc:docMk/>
          <pc:sldMk cId="0" sldId="1665"/>
        </pc:sldMkLst>
      </pc:sldChg>
      <pc:sldChg chg="add">
        <pc:chgData name="MARIA LUBIS APARICIO GONZALEZ" userId="02067a66-9e20-470d-8859-7b173320a691" providerId="ADAL" clId="{DD4153A5-6CBD-4D87-8A49-E135C1372751}" dt="2024-03-14T19:47:36.825" v="8"/>
        <pc:sldMkLst>
          <pc:docMk/>
          <pc:sldMk cId="3514632084" sldId="1666"/>
        </pc:sldMkLst>
      </pc:sldChg>
      <pc:sldChg chg="add">
        <pc:chgData name="MARIA LUBIS APARICIO GONZALEZ" userId="02067a66-9e20-470d-8859-7b173320a691" providerId="ADAL" clId="{DD4153A5-6CBD-4D87-8A49-E135C1372751}" dt="2024-03-14T19:47:36.825" v="8"/>
        <pc:sldMkLst>
          <pc:docMk/>
          <pc:sldMk cId="0" sldId="1707"/>
        </pc:sldMkLst>
      </pc:sldChg>
      <pc:sldChg chg="add">
        <pc:chgData name="MARIA LUBIS APARICIO GONZALEZ" userId="02067a66-9e20-470d-8859-7b173320a691" providerId="ADAL" clId="{DD4153A5-6CBD-4D87-8A49-E135C1372751}" dt="2024-03-14T19:47:36.825" v="8"/>
        <pc:sldMkLst>
          <pc:docMk/>
          <pc:sldMk cId="0" sldId="1708"/>
        </pc:sldMkLst>
      </pc:sldChg>
      <pc:sldChg chg="add">
        <pc:chgData name="MARIA LUBIS APARICIO GONZALEZ" userId="02067a66-9e20-470d-8859-7b173320a691" providerId="ADAL" clId="{DD4153A5-6CBD-4D87-8A49-E135C1372751}" dt="2024-03-14T19:47:36.825" v="8"/>
        <pc:sldMkLst>
          <pc:docMk/>
          <pc:sldMk cId="0" sldId="1709"/>
        </pc:sldMkLst>
      </pc:sldChg>
      <pc:sldChg chg="add">
        <pc:chgData name="MARIA LUBIS APARICIO GONZALEZ" userId="02067a66-9e20-470d-8859-7b173320a691" providerId="ADAL" clId="{DD4153A5-6CBD-4D87-8A49-E135C1372751}" dt="2024-03-14T19:47:36.825" v="8"/>
        <pc:sldMkLst>
          <pc:docMk/>
          <pc:sldMk cId="0" sldId="1710"/>
        </pc:sldMkLst>
      </pc:sldChg>
      <pc:sldChg chg="add">
        <pc:chgData name="MARIA LUBIS APARICIO GONZALEZ" userId="02067a66-9e20-470d-8859-7b173320a691" providerId="ADAL" clId="{DD4153A5-6CBD-4D87-8A49-E135C1372751}" dt="2024-03-14T19:47:36.825" v="8"/>
        <pc:sldMkLst>
          <pc:docMk/>
          <pc:sldMk cId="0" sldId="1711"/>
        </pc:sldMkLst>
      </pc:sldChg>
      <pc:sldChg chg="add">
        <pc:chgData name="MARIA LUBIS APARICIO GONZALEZ" userId="02067a66-9e20-470d-8859-7b173320a691" providerId="ADAL" clId="{DD4153A5-6CBD-4D87-8A49-E135C1372751}" dt="2024-03-14T19:47:36.825" v="8"/>
        <pc:sldMkLst>
          <pc:docMk/>
          <pc:sldMk cId="3664068657" sldId="1743"/>
        </pc:sldMkLst>
      </pc:sldChg>
      <pc:sldChg chg="add">
        <pc:chgData name="MARIA LUBIS APARICIO GONZALEZ" userId="02067a66-9e20-470d-8859-7b173320a691" providerId="ADAL" clId="{DD4153A5-6CBD-4D87-8A49-E135C1372751}" dt="2024-03-14T19:47:36.825" v="8"/>
        <pc:sldMkLst>
          <pc:docMk/>
          <pc:sldMk cId="3737552795" sldId="1745"/>
        </pc:sldMkLst>
      </pc:sldChg>
      <pc:sldChg chg="add">
        <pc:chgData name="MARIA LUBIS APARICIO GONZALEZ" userId="02067a66-9e20-470d-8859-7b173320a691" providerId="ADAL" clId="{DD4153A5-6CBD-4D87-8A49-E135C1372751}" dt="2024-03-14T19:47:36.825" v="8"/>
        <pc:sldMkLst>
          <pc:docMk/>
          <pc:sldMk cId="0" sldId="1747"/>
        </pc:sldMkLst>
      </pc:sldChg>
      <pc:sldChg chg="add">
        <pc:chgData name="MARIA LUBIS APARICIO GONZALEZ" userId="02067a66-9e20-470d-8859-7b173320a691" providerId="ADAL" clId="{DD4153A5-6CBD-4D87-8A49-E135C1372751}" dt="2024-03-14T19:47:36.825" v="8"/>
        <pc:sldMkLst>
          <pc:docMk/>
          <pc:sldMk cId="2693219365" sldId="1748"/>
        </pc:sldMkLst>
      </pc:sldChg>
      <pc:sldChg chg="add">
        <pc:chgData name="MARIA LUBIS APARICIO GONZALEZ" userId="02067a66-9e20-470d-8859-7b173320a691" providerId="ADAL" clId="{DD4153A5-6CBD-4D87-8A49-E135C1372751}" dt="2024-03-14T19:47:36.825" v="8"/>
        <pc:sldMkLst>
          <pc:docMk/>
          <pc:sldMk cId="0" sldId="1749"/>
        </pc:sldMkLst>
      </pc:sldChg>
      <pc:sldChg chg="add">
        <pc:chgData name="MARIA LUBIS APARICIO GONZALEZ" userId="02067a66-9e20-470d-8859-7b173320a691" providerId="ADAL" clId="{DD4153A5-6CBD-4D87-8A49-E135C1372751}" dt="2024-03-14T19:47:36.825" v="8"/>
        <pc:sldMkLst>
          <pc:docMk/>
          <pc:sldMk cId="0" sldId="1750"/>
        </pc:sldMkLst>
      </pc:sldChg>
      <pc:sldChg chg="add">
        <pc:chgData name="MARIA LUBIS APARICIO GONZALEZ" userId="02067a66-9e20-470d-8859-7b173320a691" providerId="ADAL" clId="{DD4153A5-6CBD-4D87-8A49-E135C1372751}" dt="2024-03-14T19:47:36.825" v="8"/>
        <pc:sldMkLst>
          <pc:docMk/>
          <pc:sldMk cId="0" sldId="1751"/>
        </pc:sldMkLst>
      </pc:sldChg>
      <pc:sldChg chg="add">
        <pc:chgData name="MARIA LUBIS APARICIO GONZALEZ" userId="02067a66-9e20-470d-8859-7b173320a691" providerId="ADAL" clId="{DD4153A5-6CBD-4D87-8A49-E135C1372751}" dt="2024-03-14T19:47:36.825" v="8"/>
        <pc:sldMkLst>
          <pc:docMk/>
          <pc:sldMk cId="0" sldId="1752"/>
        </pc:sldMkLst>
      </pc:sldChg>
      <pc:sldChg chg="add">
        <pc:chgData name="MARIA LUBIS APARICIO GONZALEZ" userId="02067a66-9e20-470d-8859-7b173320a691" providerId="ADAL" clId="{DD4153A5-6CBD-4D87-8A49-E135C1372751}" dt="2024-03-14T19:47:36.825" v="8"/>
        <pc:sldMkLst>
          <pc:docMk/>
          <pc:sldMk cId="0" sldId="1753"/>
        </pc:sldMkLst>
      </pc:sldChg>
      <pc:sldChg chg="add">
        <pc:chgData name="MARIA LUBIS APARICIO GONZALEZ" userId="02067a66-9e20-470d-8859-7b173320a691" providerId="ADAL" clId="{DD4153A5-6CBD-4D87-8A49-E135C1372751}" dt="2024-03-14T19:47:36.825" v="8"/>
        <pc:sldMkLst>
          <pc:docMk/>
          <pc:sldMk cId="0" sldId="1754"/>
        </pc:sldMkLst>
      </pc:sldChg>
      <pc:sldChg chg="add">
        <pc:chgData name="MARIA LUBIS APARICIO GONZALEZ" userId="02067a66-9e20-470d-8859-7b173320a691" providerId="ADAL" clId="{DD4153A5-6CBD-4D87-8A49-E135C1372751}" dt="2024-03-14T19:47:36.825" v="8"/>
        <pc:sldMkLst>
          <pc:docMk/>
          <pc:sldMk cId="0" sldId="1755"/>
        </pc:sldMkLst>
      </pc:sldChg>
      <pc:sldChg chg="add">
        <pc:chgData name="MARIA LUBIS APARICIO GONZALEZ" userId="02067a66-9e20-470d-8859-7b173320a691" providerId="ADAL" clId="{DD4153A5-6CBD-4D87-8A49-E135C1372751}" dt="2024-03-14T19:47:36.825" v="8"/>
        <pc:sldMkLst>
          <pc:docMk/>
          <pc:sldMk cId="0" sldId="1756"/>
        </pc:sldMkLst>
      </pc:sldChg>
      <pc:sldChg chg="add">
        <pc:chgData name="MARIA LUBIS APARICIO GONZALEZ" userId="02067a66-9e20-470d-8859-7b173320a691" providerId="ADAL" clId="{DD4153A5-6CBD-4D87-8A49-E135C1372751}" dt="2024-03-14T19:47:36.825" v="8"/>
        <pc:sldMkLst>
          <pc:docMk/>
          <pc:sldMk cId="2158348272" sldId="1767"/>
        </pc:sldMkLst>
      </pc:sldChg>
      <pc:sldChg chg="add">
        <pc:chgData name="MARIA LUBIS APARICIO GONZALEZ" userId="02067a66-9e20-470d-8859-7b173320a691" providerId="ADAL" clId="{DD4153A5-6CBD-4D87-8A49-E135C1372751}" dt="2024-03-14T19:47:36.825" v="8"/>
        <pc:sldMkLst>
          <pc:docMk/>
          <pc:sldMk cId="0" sldId="1787"/>
        </pc:sldMkLst>
      </pc:sldChg>
      <pc:sldChg chg="add">
        <pc:chgData name="MARIA LUBIS APARICIO GONZALEZ" userId="02067a66-9e20-470d-8859-7b173320a691" providerId="ADAL" clId="{DD4153A5-6CBD-4D87-8A49-E135C1372751}" dt="2024-03-14T19:47:36.825" v="8"/>
        <pc:sldMkLst>
          <pc:docMk/>
          <pc:sldMk cId="0" sldId="1788"/>
        </pc:sldMkLst>
      </pc:sldChg>
      <pc:sldChg chg="add">
        <pc:chgData name="MARIA LUBIS APARICIO GONZALEZ" userId="02067a66-9e20-470d-8859-7b173320a691" providerId="ADAL" clId="{DD4153A5-6CBD-4D87-8A49-E135C1372751}" dt="2024-03-14T19:47:36.825" v="8"/>
        <pc:sldMkLst>
          <pc:docMk/>
          <pc:sldMk cId="0" sldId="1789"/>
        </pc:sldMkLst>
      </pc:sldChg>
      <pc:sldChg chg="add">
        <pc:chgData name="MARIA LUBIS APARICIO GONZALEZ" userId="02067a66-9e20-470d-8859-7b173320a691" providerId="ADAL" clId="{DD4153A5-6CBD-4D87-8A49-E135C1372751}" dt="2024-03-14T19:47:36.825" v="8"/>
        <pc:sldMkLst>
          <pc:docMk/>
          <pc:sldMk cId="0" sldId="1790"/>
        </pc:sldMkLst>
      </pc:sldChg>
      <pc:sldChg chg="add">
        <pc:chgData name="MARIA LUBIS APARICIO GONZALEZ" userId="02067a66-9e20-470d-8859-7b173320a691" providerId="ADAL" clId="{DD4153A5-6CBD-4D87-8A49-E135C1372751}" dt="2024-03-14T19:47:36.825" v="8"/>
        <pc:sldMkLst>
          <pc:docMk/>
          <pc:sldMk cId="0" sldId="1804"/>
        </pc:sldMkLst>
      </pc:sldChg>
      <pc:sldChg chg="add">
        <pc:chgData name="MARIA LUBIS APARICIO GONZALEZ" userId="02067a66-9e20-470d-8859-7b173320a691" providerId="ADAL" clId="{DD4153A5-6CBD-4D87-8A49-E135C1372751}" dt="2024-03-14T19:47:36.825" v="8"/>
        <pc:sldMkLst>
          <pc:docMk/>
          <pc:sldMk cId="0" sldId="1805"/>
        </pc:sldMkLst>
      </pc:sldChg>
      <pc:sldChg chg="add">
        <pc:chgData name="MARIA LUBIS APARICIO GONZALEZ" userId="02067a66-9e20-470d-8859-7b173320a691" providerId="ADAL" clId="{DD4153A5-6CBD-4D87-8A49-E135C1372751}" dt="2024-03-14T19:47:36.825" v="8"/>
        <pc:sldMkLst>
          <pc:docMk/>
          <pc:sldMk cId="0" sldId="1806"/>
        </pc:sldMkLst>
      </pc:sldChg>
      <pc:sldChg chg="add">
        <pc:chgData name="MARIA LUBIS APARICIO GONZALEZ" userId="02067a66-9e20-470d-8859-7b173320a691" providerId="ADAL" clId="{DD4153A5-6CBD-4D87-8A49-E135C1372751}" dt="2024-03-14T19:47:36.825" v="8"/>
        <pc:sldMkLst>
          <pc:docMk/>
          <pc:sldMk cId="0" sldId="1807"/>
        </pc:sldMkLst>
      </pc:sldChg>
      <pc:sldChg chg="add">
        <pc:chgData name="MARIA LUBIS APARICIO GONZALEZ" userId="02067a66-9e20-470d-8859-7b173320a691" providerId="ADAL" clId="{DD4153A5-6CBD-4D87-8A49-E135C1372751}" dt="2024-03-14T19:47:36.825" v="8"/>
        <pc:sldMkLst>
          <pc:docMk/>
          <pc:sldMk cId="0" sldId="1808"/>
        </pc:sldMkLst>
      </pc:sldChg>
      <pc:sldChg chg="add">
        <pc:chgData name="MARIA LUBIS APARICIO GONZALEZ" userId="02067a66-9e20-470d-8859-7b173320a691" providerId="ADAL" clId="{DD4153A5-6CBD-4D87-8A49-E135C1372751}" dt="2024-03-14T19:47:36.825" v="8"/>
        <pc:sldMkLst>
          <pc:docMk/>
          <pc:sldMk cId="0" sldId="1809"/>
        </pc:sldMkLst>
      </pc:sldChg>
      <pc:sldChg chg="add">
        <pc:chgData name="MARIA LUBIS APARICIO GONZALEZ" userId="02067a66-9e20-470d-8859-7b173320a691" providerId="ADAL" clId="{DD4153A5-6CBD-4D87-8A49-E135C1372751}" dt="2024-03-14T19:47:36.825" v="8"/>
        <pc:sldMkLst>
          <pc:docMk/>
          <pc:sldMk cId="0" sldId="1810"/>
        </pc:sldMkLst>
      </pc:sldChg>
      <pc:sldChg chg="add">
        <pc:chgData name="MARIA LUBIS APARICIO GONZALEZ" userId="02067a66-9e20-470d-8859-7b173320a691" providerId="ADAL" clId="{DD4153A5-6CBD-4D87-8A49-E135C1372751}" dt="2024-03-14T19:47:36.825" v="8"/>
        <pc:sldMkLst>
          <pc:docMk/>
          <pc:sldMk cId="813698267" sldId="1837"/>
        </pc:sldMkLst>
      </pc:sldChg>
      <pc:sldChg chg="add">
        <pc:chgData name="MARIA LUBIS APARICIO GONZALEZ" userId="02067a66-9e20-470d-8859-7b173320a691" providerId="ADAL" clId="{DD4153A5-6CBD-4D87-8A49-E135C1372751}" dt="2024-03-14T19:47:36.825" v="8"/>
        <pc:sldMkLst>
          <pc:docMk/>
          <pc:sldMk cId="2321616641" sldId="1841"/>
        </pc:sldMkLst>
      </pc:sldChg>
      <pc:sldChg chg="add">
        <pc:chgData name="MARIA LUBIS APARICIO GONZALEZ" userId="02067a66-9e20-470d-8859-7b173320a691" providerId="ADAL" clId="{DD4153A5-6CBD-4D87-8A49-E135C1372751}" dt="2024-03-14T19:47:36.825" v="8"/>
        <pc:sldMkLst>
          <pc:docMk/>
          <pc:sldMk cId="845508930" sldId="1842"/>
        </pc:sldMkLst>
      </pc:sldChg>
      <pc:sldChg chg="add">
        <pc:chgData name="MARIA LUBIS APARICIO GONZALEZ" userId="02067a66-9e20-470d-8859-7b173320a691" providerId="ADAL" clId="{DD4153A5-6CBD-4D87-8A49-E135C1372751}" dt="2024-03-14T19:47:36.825" v="8"/>
        <pc:sldMkLst>
          <pc:docMk/>
          <pc:sldMk cId="0" sldId="1849"/>
        </pc:sldMkLst>
      </pc:sldChg>
      <pc:sldChg chg="add">
        <pc:chgData name="MARIA LUBIS APARICIO GONZALEZ" userId="02067a66-9e20-470d-8859-7b173320a691" providerId="ADAL" clId="{DD4153A5-6CBD-4D87-8A49-E135C1372751}" dt="2024-03-14T19:47:36.825" v="8"/>
        <pc:sldMkLst>
          <pc:docMk/>
          <pc:sldMk cId="0" sldId="1850"/>
        </pc:sldMkLst>
      </pc:sldChg>
      <pc:sldChg chg="add">
        <pc:chgData name="MARIA LUBIS APARICIO GONZALEZ" userId="02067a66-9e20-470d-8859-7b173320a691" providerId="ADAL" clId="{DD4153A5-6CBD-4D87-8A49-E135C1372751}" dt="2024-03-14T19:47:36.825" v="8"/>
        <pc:sldMkLst>
          <pc:docMk/>
          <pc:sldMk cId="0" sldId="1851"/>
        </pc:sldMkLst>
      </pc:sldChg>
      <pc:sldChg chg="add">
        <pc:chgData name="MARIA LUBIS APARICIO GONZALEZ" userId="02067a66-9e20-470d-8859-7b173320a691" providerId="ADAL" clId="{DD4153A5-6CBD-4D87-8A49-E135C1372751}" dt="2024-03-14T19:47:36.825" v="8"/>
        <pc:sldMkLst>
          <pc:docMk/>
          <pc:sldMk cId="0" sldId="1852"/>
        </pc:sldMkLst>
      </pc:sldChg>
      <pc:sldChg chg="add">
        <pc:chgData name="MARIA LUBIS APARICIO GONZALEZ" userId="02067a66-9e20-470d-8859-7b173320a691" providerId="ADAL" clId="{DD4153A5-6CBD-4D87-8A49-E135C1372751}" dt="2024-03-14T19:47:36.825" v="8"/>
        <pc:sldMkLst>
          <pc:docMk/>
          <pc:sldMk cId="0" sldId="1853"/>
        </pc:sldMkLst>
      </pc:sldChg>
      <pc:sldChg chg="add">
        <pc:chgData name="MARIA LUBIS APARICIO GONZALEZ" userId="02067a66-9e20-470d-8859-7b173320a691" providerId="ADAL" clId="{DD4153A5-6CBD-4D87-8A49-E135C1372751}" dt="2024-03-14T19:47:36.825" v="8"/>
        <pc:sldMkLst>
          <pc:docMk/>
          <pc:sldMk cId="0" sldId="1854"/>
        </pc:sldMkLst>
      </pc:sldChg>
      <pc:sldChg chg="add">
        <pc:chgData name="MARIA LUBIS APARICIO GONZALEZ" userId="02067a66-9e20-470d-8859-7b173320a691" providerId="ADAL" clId="{DD4153A5-6CBD-4D87-8A49-E135C1372751}" dt="2024-03-14T19:46:47.246" v="7"/>
        <pc:sldMkLst>
          <pc:docMk/>
          <pc:sldMk cId="2953626131" sldId="1855"/>
        </pc:sldMkLst>
      </pc:sldChg>
      <pc:sldChg chg="add">
        <pc:chgData name="MARIA LUBIS APARICIO GONZALEZ" userId="02067a66-9e20-470d-8859-7b173320a691" providerId="ADAL" clId="{DD4153A5-6CBD-4D87-8A49-E135C1372751}" dt="2024-03-14T19:46:47.246" v="7"/>
        <pc:sldMkLst>
          <pc:docMk/>
          <pc:sldMk cId="4022171205" sldId="1856"/>
        </pc:sldMkLst>
      </pc:sldChg>
      <pc:sldChg chg="add">
        <pc:chgData name="MARIA LUBIS APARICIO GONZALEZ" userId="02067a66-9e20-470d-8859-7b173320a691" providerId="ADAL" clId="{DD4153A5-6CBD-4D87-8A49-E135C1372751}" dt="2024-03-14T19:46:47.246" v="7"/>
        <pc:sldMkLst>
          <pc:docMk/>
          <pc:sldMk cId="1051738445" sldId="1857"/>
        </pc:sldMkLst>
      </pc:sldChg>
      <pc:sldChg chg="add">
        <pc:chgData name="MARIA LUBIS APARICIO GONZALEZ" userId="02067a66-9e20-470d-8859-7b173320a691" providerId="ADAL" clId="{DD4153A5-6CBD-4D87-8A49-E135C1372751}" dt="2024-03-14T19:46:47.246" v="7"/>
        <pc:sldMkLst>
          <pc:docMk/>
          <pc:sldMk cId="4218217820" sldId="1859"/>
        </pc:sldMkLst>
      </pc:sldChg>
      <pc:sldChg chg="add">
        <pc:chgData name="MARIA LUBIS APARICIO GONZALEZ" userId="02067a66-9e20-470d-8859-7b173320a691" providerId="ADAL" clId="{DD4153A5-6CBD-4D87-8A49-E135C1372751}" dt="2024-03-14T19:46:47.246" v="7"/>
        <pc:sldMkLst>
          <pc:docMk/>
          <pc:sldMk cId="3976706697" sldId="1860"/>
        </pc:sldMkLst>
      </pc:sldChg>
      <pc:sldChg chg="add">
        <pc:chgData name="MARIA LUBIS APARICIO GONZALEZ" userId="02067a66-9e20-470d-8859-7b173320a691" providerId="ADAL" clId="{DD4153A5-6CBD-4D87-8A49-E135C1372751}" dt="2024-03-14T19:46:47.246" v="7"/>
        <pc:sldMkLst>
          <pc:docMk/>
          <pc:sldMk cId="2709522188" sldId="1862"/>
        </pc:sldMkLst>
      </pc:sldChg>
      <pc:sldChg chg="add">
        <pc:chgData name="MARIA LUBIS APARICIO GONZALEZ" userId="02067a66-9e20-470d-8859-7b173320a691" providerId="ADAL" clId="{DD4153A5-6CBD-4D87-8A49-E135C1372751}" dt="2024-03-14T19:46:47.246" v="7"/>
        <pc:sldMkLst>
          <pc:docMk/>
          <pc:sldMk cId="1296641471" sldId="1863"/>
        </pc:sldMkLst>
      </pc:sldChg>
      <pc:sldChg chg="add">
        <pc:chgData name="MARIA LUBIS APARICIO GONZALEZ" userId="02067a66-9e20-470d-8859-7b173320a691" providerId="ADAL" clId="{DD4153A5-6CBD-4D87-8A49-E135C1372751}" dt="2024-03-14T19:46:47.246" v="7"/>
        <pc:sldMkLst>
          <pc:docMk/>
          <pc:sldMk cId="3746841913" sldId="1864"/>
        </pc:sldMkLst>
      </pc:sldChg>
      <pc:sldChg chg="add">
        <pc:chgData name="MARIA LUBIS APARICIO GONZALEZ" userId="02067a66-9e20-470d-8859-7b173320a691" providerId="ADAL" clId="{DD4153A5-6CBD-4D87-8A49-E135C1372751}" dt="2024-03-14T19:46:47.246" v="7"/>
        <pc:sldMkLst>
          <pc:docMk/>
          <pc:sldMk cId="1577985284" sldId="1865"/>
        </pc:sldMkLst>
      </pc:sldChg>
      <pc:sldChg chg="add">
        <pc:chgData name="MARIA LUBIS APARICIO GONZALEZ" userId="02067a66-9e20-470d-8859-7b173320a691" providerId="ADAL" clId="{DD4153A5-6CBD-4D87-8A49-E135C1372751}" dt="2024-03-14T19:46:47.246" v="7"/>
        <pc:sldMkLst>
          <pc:docMk/>
          <pc:sldMk cId="371052512" sldId="1866"/>
        </pc:sldMkLst>
      </pc:sldChg>
      <pc:sldChg chg="add">
        <pc:chgData name="MARIA LUBIS APARICIO GONZALEZ" userId="02067a66-9e20-470d-8859-7b173320a691" providerId="ADAL" clId="{DD4153A5-6CBD-4D87-8A49-E135C1372751}" dt="2024-03-14T19:47:36.825" v="8"/>
        <pc:sldMkLst>
          <pc:docMk/>
          <pc:sldMk cId="0" sldId="1877"/>
        </pc:sldMkLst>
      </pc:sldChg>
      <pc:sldChg chg="add">
        <pc:chgData name="MARIA LUBIS APARICIO GONZALEZ" userId="02067a66-9e20-470d-8859-7b173320a691" providerId="ADAL" clId="{DD4153A5-6CBD-4D87-8A49-E135C1372751}" dt="2024-03-14T19:47:36.825" v="8"/>
        <pc:sldMkLst>
          <pc:docMk/>
          <pc:sldMk cId="0" sldId="1878"/>
        </pc:sldMkLst>
      </pc:sldChg>
      <pc:sldChg chg="add">
        <pc:chgData name="MARIA LUBIS APARICIO GONZALEZ" userId="02067a66-9e20-470d-8859-7b173320a691" providerId="ADAL" clId="{DD4153A5-6CBD-4D87-8A49-E135C1372751}" dt="2024-03-14T19:47:36.825" v="8"/>
        <pc:sldMkLst>
          <pc:docMk/>
          <pc:sldMk cId="3158060965" sldId="1908"/>
        </pc:sldMkLst>
      </pc:sldChg>
      <pc:sldChg chg="add">
        <pc:chgData name="MARIA LUBIS APARICIO GONZALEZ" userId="02067a66-9e20-470d-8859-7b173320a691" providerId="ADAL" clId="{DD4153A5-6CBD-4D87-8A49-E135C1372751}" dt="2024-03-14T19:47:36.825" v="8"/>
        <pc:sldMkLst>
          <pc:docMk/>
          <pc:sldMk cId="3543565175" sldId="1911"/>
        </pc:sldMkLst>
      </pc:sldChg>
      <pc:sldChg chg="add">
        <pc:chgData name="MARIA LUBIS APARICIO GONZALEZ" userId="02067a66-9e20-470d-8859-7b173320a691" providerId="ADAL" clId="{DD4153A5-6CBD-4D87-8A49-E135C1372751}" dt="2024-03-14T19:47:36.825" v="8"/>
        <pc:sldMkLst>
          <pc:docMk/>
          <pc:sldMk cId="2350468144" sldId="1925"/>
        </pc:sldMkLst>
      </pc:sldChg>
      <pc:sldChg chg="add">
        <pc:chgData name="MARIA LUBIS APARICIO GONZALEZ" userId="02067a66-9e20-470d-8859-7b173320a691" providerId="ADAL" clId="{DD4153A5-6CBD-4D87-8A49-E135C1372751}" dt="2024-03-14T19:47:36.825" v="8"/>
        <pc:sldMkLst>
          <pc:docMk/>
          <pc:sldMk cId="879173852" sldId="1940"/>
        </pc:sldMkLst>
      </pc:sldChg>
      <pc:sldChg chg="add">
        <pc:chgData name="MARIA LUBIS APARICIO GONZALEZ" userId="02067a66-9e20-470d-8859-7b173320a691" providerId="ADAL" clId="{DD4153A5-6CBD-4D87-8A49-E135C1372751}" dt="2024-03-14T19:47:36.825" v="8"/>
        <pc:sldMkLst>
          <pc:docMk/>
          <pc:sldMk cId="4082131971" sldId="1941"/>
        </pc:sldMkLst>
      </pc:sldChg>
      <pc:sldChg chg="add">
        <pc:chgData name="MARIA LUBIS APARICIO GONZALEZ" userId="02067a66-9e20-470d-8859-7b173320a691" providerId="ADAL" clId="{DD4153A5-6CBD-4D87-8A49-E135C1372751}" dt="2024-03-14T19:47:36.825" v="8"/>
        <pc:sldMkLst>
          <pc:docMk/>
          <pc:sldMk cId="494497493" sldId="1942"/>
        </pc:sldMkLst>
      </pc:sldChg>
      <pc:sldChg chg="add">
        <pc:chgData name="MARIA LUBIS APARICIO GONZALEZ" userId="02067a66-9e20-470d-8859-7b173320a691" providerId="ADAL" clId="{DD4153A5-6CBD-4D87-8A49-E135C1372751}" dt="2024-03-14T19:47:36.825" v="8"/>
        <pc:sldMkLst>
          <pc:docMk/>
          <pc:sldMk cId="2800692327" sldId="1943"/>
        </pc:sldMkLst>
      </pc:sldChg>
      <pc:sldChg chg="add">
        <pc:chgData name="MARIA LUBIS APARICIO GONZALEZ" userId="02067a66-9e20-470d-8859-7b173320a691" providerId="ADAL" clId="{DD4153A5-6CBD-4D87-8A49-E135C1372751}" dt="2024-03-14T19:47:36.825" v="8"/>
        <pc:sldMkLst>
          <pc:docMk/>
          <pc:sldMk cId="2966235125" sldId="1944"/>
        </pc:sldMkLst>
      </pc:sldChg>
      <pc:sldChg chg="add">
        <pc:chgData name="MARIA LUBIS APARICIO GONZALEZ" userId="02067a66-9e20-470d-8859-7b173320a691" providerId="ADAL" clId="{DD4153A5-6CBD-4D87-8A49-E135C1372751}" dt="2024-03-14T19:47:36.825" v="8"/>
        <pc:sldMkLst>
          <pc:docMk/>
          <pc:sldMk cId="471505444" sldId="1945"/>
        </pc:sldMkLst>
      </pc:sldChg>
      <pc:sldChg chg="add">
        <pc:chgData name="MARIA LUBIS APARICIO GONZALEZ" userId="02067a66-9e20-470d-8859-7b173320a691" providerId="ADAL" clId="{DD4153A5-6CBD-4D87-8A49-E135C1372751}" dt="2024-03-14T19:23:50.770" v="0"/>
        <pc:sldMkLst>
          <pc:docMk/>
          <pc:sldMk cId="1002464839" sldId="1953"/>
        </pc:sldMkLst>
      </pc:sldChg>
      <pc:sldChg chg="add">
        <pc:chgData name="MARIA LUBIS APARICIO GONZALEZ" userId="02067a66-9e20-470d-8859-7b173320a691" providerId="ADAL" clId="{DD4153A5-6CBD-4D87-8A49-E135C1372751}" dt="2024-03-14T19:23:50.770" v="0"/>
        <pc:sldMkLst>
          <pc:docMk/>
          <pc:sldMk cId="4232102832" sldId="1954"/>
        </pc:sldMkLst>
      </pc:sldChg>
      <pc:sldChg chg="add">
        <pc:chgData name="MARIA LUBIS APARICIO GONZALEZ" userId="02067a66-9e20-470d-8859-7b173320a691" providerId="ADAL" clId="{DD4153A5-6CBD-4D87-8A49-E135C1372751}" dt="2024-03-14T19:23:50.770" v="0"/>
        <pc:sldMkLst>
          <pc:docMk/>
          <pc:sldMk cId="1297616885" sldId="1955"/>
        </pc:sldMkLst>
      </pc:sldChg>
      <pc:sldChg chg="add">
        <pc:chgData name="MARIA LUBIS APARICIO GONZALEZ" userId="02067a66-9e20-470d-8859-7b173320a691" providerId="ADAL" clId="{DD4153A5-6CBD-4D87-8A49-E135C1372751}" dt="2024-03-14T19:23:50.770" v="0"/>
        <pc:sldMkLst>
          <pc:docMk/>
          <pc:sldMk cId="1706897975" sldId="1956"/>
        </pc:sldMkLst>
      </pc:sldChg>
      <pc:sldChg chg="add">
        <pc:chgData name="MARIA LUBIS APARICIO GONZALEZ" userId="02067a66-9e20-470d-8859-7b173320a691" providerId="ADAL" clId="{DD4153A5-6CBD-4D87-8A49-E135C1372751}" dt="2024-03-14T19:23:50.770" v="0"/>
        <pc:sldMkLst>
          <pc:docMk/>
          <pc:sldMk cId="243812551" sldId="1957"/>
        </pc:sldMkLst>
      </pc:sldChg>
      <pc:sldChg chg="add">
        <pc:chgData name="MARIA LUBIS APARICIO GONZALEZ" userId="02067a66-9e20-470d-8859-7b173320a691" providerId="ADAL" clId="{DD4153A5-6CBD-4D87-8A49-E135C1372751}" dt="2024-03-14T19:23:50.770" v="0"/>
        <pc:sldMkLst>
          <pc:docMk/>
          <pc:sldMk cId="3140809554" sldId="1958"/>
        </pc:sldMkLst>
      </pc:sldChg>
      <pc:sldChg chg="add">
        <pc:chgData name="MARIA LUBIS APARICIO GONZALEZ" userId="02067a66-9e20-470d-8859-7b173320a691" providerId="ADAL" clId="{DD4153A5-6CBD-4D87-8A49-E135C1372751}" dt="2024-03-14T19:23:50.770" v="0"/>
        <pc:sldMkLst>
          <pc:docMk/>
          <pc:sldMk cId="1327288812" sldId="1959"/>
        </pc:sldMkLst>
      </pc:sldChg>
      <pc:sldChg chg="add">
        <pc:chgData name="MARIA LUBIS APARICIO GONZALEZ" userId="02067a66-9e20-470d-8859-7b173320a691" providerId="ADAL" clId="{DD4153A5-6CBD-4D87-8A49-E135C1372751}" dt="2024-03-14T19:23:50.770" v="0"/>
        <pc:sldMkLst>
          <pc:docMk/>
          <pc:sldMk cId="2940629679" sldId="1960"/>
        </pc:sldMkLst>
      </pc:sldChg>
      <pc:sldChg chg="add">
        <pc:chgData name="MARIA LUBIS APARICIO GONZALEZ" userId="02067a66-9e20-470d-8859-7b173320a691" providerId="ADAL" clId="{DD4153A5-6CBD-4D87-8A49-E135C1372751}" dt="2024-03-14T19:23:50.770" v="0"/>
        <pc:sldMkLst>
          <pc:docMk/>
          <pc:sldMk cId="199608561" sldId="1964"/>
        </pc:sldMkLst>
      </pc:sldChg>
      <pc:sldChg chg="add">
        <pc:chgData name="MARIA LUBIS APARICIO GONZALEZ" userId="02067a66-9e20-470d-8859-7b173320a691" providerId="ADAL" clId="{DD4153A5-6CBD-4D87-8A49-E135C1372751}" dt="2024-03-14T19:23:50.770" v="0"/>
        <pc:sldMkLst>
          <pc:docMk/>
          <pc:sldMk cId="507535752" sldId="1965"/>
        </pc:sldMkLst>
      </pc:sldChg>
      <pc:sldChg chg="add">
        <pc:chgData name="MARIA LUBIS APARICIO GONZALEZ" userId="02067a66-9e20-470d-8859-7b173320a691" providerId="ADAL" clId="{DD4153A5-6CBD-4D87-8A49-E135C1372751}" dt="2024-03-14T19:47:36.825" v="8"/>
        <pc:sldMkLst>
          <pc:docMk/>
          <pc:sldMk cId="0" sldId="1967"/>
        </pc:sldMkLst>
      </pc:sldChg>
      <pc:sldChg chg="add">
        <pc:chgData name="MARIA LUBIS APARICIO GONZALEZ" userId="02067a66-9e20-470d-8859-7b173320a691" providerId="ADAL" clId="{DD4153A5-6CBD-4D87-8A49-E135C1372751}" dt="2024-03-14T19:47:36.825" v="8"/>
        <pc:sldMkLst>
          <pc:docMk/>
          <pc:sldMk cId="373910799" sldId="1974"/>
        </pc:sldMkLst>
      </pc:sldChg>
      <pc:sldChg chg="add">
        <pc:chgData name="MARIA LUBIS APARICIO GONZALEZ" userId="02067a66-9e20-470d-8859-7b173320a691" providerId="ADAL" clId="{DD4153A5-6CBD-4D87-8A49-E135C1372751}" dt="2024-03-14T19:23:50.770" v="0"/>
        <pc:sldMkLst>
          <pc:docMk/>
          <pc:sldMk cId="509689875" sldId="2036"/>
        </pc:sldMkLst>
      </pc:sldChg>
      <pc:sldChg chg="add">
        <pc:chgData name="MARIA LUBIS APARICIO GONZALEZ" userId="02067a66-9e20-470d-8859-7b173320a691" providerId="ADAL" clId="{DD4153A5-6CBD-4D87-8A49-E135C1372751}" dt="2024-03-14T19:23:50.770" v="0"/>
        <pc:sldMkLst>
          <pc:docMk/>
          <pc:sldMk cId="3281415008" sldId="2041"/>
        </pc:sldMkLst>
      </pc:sldChg>
      <pc:sldChg chg="add">
        <pc:chgData name="MARIA LUBIS APARICIO GONZALEZ" userId="02067a66-9e20-470d-8859-7b173320a691" providerId="ADAL" clId="{DD4153A5-6CBD-4D87-8A49-E135C1372751}" dt="2024-03-14T19:47:36.825" v="8"/>
        <pc:sldMkLst>
          <pc:docMk/>
          <pc:sldMk cId="0" sldId="2060"/>
        </pc:sldMkLst>
      </pc:sldChg>
      <pc:sldChg chg="del">
        <pc:chgData name="MARIA LUBIS APARICIO GONZALEZ" userId="02067a66-9e20-470d-8859-7b173320a691" providerId="ADAL" clId="{DD4153A5-6CBD-4D87-8A49-E135C1372751}" dt="2024-03-14T19:23:57.882" v="1" actId="47"/>
        <pc:sldMkLst>
          <pc:docMk/>
          <pc:sldMk cId="469450967" sldId="2071"/>
        </pc:sldMkLst>
      </pc:sldChg>
      <pc:sldChg chg="del">
        <pc:chgData name="MARIA LUBIS APARICIO GONZALEZ" userId="02067a66-9e20-470d-8859-7b173320a691" providerId="ADAL" clId="{DD4153A5-6CBD-4D87-8A49-E135C1372751}" dt="2024-03-14T19:23:57.882" v="1" actId="47"/>
        <pc:sldMkLst>
          <pc:docMk/>
          <pc:sldMk cId="2905114207" sldId="2073"/>
        </pc:sldMkLst>
      </pc:sldChg>
      <pc:sldChg chg="del">
        <pc:chgData name="MARIA LUBIS APARICIO GONZALEZ" userId="02067a66-9e20-470d-8859-7b173320a691" providerId="ADAL" clId="{DD4153A5-6CBD-4D87-8A49-E135C1372751}" dt="2024-03-14T19:23:57.882" v="1" actId="47"/>
        <pc:sldMkLst>
          <pc:docMk/>
          <pc:sldMk cId="1365904532" sldId="2074"/>
        </pc:sldMkLst>
      </pc:sldChg>
      <pc:sldChg chg="add">
        <pc:chgData name="MARIA LUBIS APARICIO GONZALEZ" userId="02067a66-9e20-470d-8859-7b173320a691" providerId="ADAL" clId="{DD4153A5-6CBD-4D87-8A49-E135C1372751}" dt="2024-03-14T19:47:36.825" v="8"/>
        <pc:sldMkLst>
          <pc:docMk/>
          <pc:sldMk cId="0" sldId="2076"/>
        </pc:sldMkLst>
      </pc:sldChg>
      <pc:sldChg chg="del">
        <pc:chgData name="MARIA LUBIS APARICIO GONZALEZ" userId="02067a66-9e20-470d-8859-7b173320a691" providerId="ADAL" clId="{DD4153A5-6CBD-4D87-8A49-E135C1372751}" dt="2024-03-14T19:23:57.882" v="1" actId="47"/>
        <pc:sldMkLst>
          <pc:docMk/>
          <pc:sldMk cId="2632707064" sldId="2076"/>
        </pc:sldMkLst>
      </pc:sldChg>
      <pc:sldChg chg="add">
        <pc:chgData name="MARIA LUBIS APARICIO GONZALEZ" userId="02067a66-9e20-470d-8859-7b173320a691" providerId="ADAL" clId="{DD4153A5-6CBD-4D87-8A49-E135C1372751}" dt="2024-03-14T19:47:36.825" v="8"/>
        <pc:sldMkLst>
          <pc:docMk/>
          <pc:sldMk cId="1015559659" sldId="2077"/>
        </pc:sldMkLst>
      </pc:sldChg>
      <pc:sldChg chg="del">
        <pc:chgData name="MARIA LUBIS APARICIO GONZALEZ" userId="02067a66-9e20-470d-8859-7b173320a691" providerId="ADAL" clId="{DD4153A5-6CBD-4D87-8A49-E135C1372751}" dt="2024-03-14T19:23:57.882" v="1" actId="47"/>
        <pc:sldMkLst>
          <pc:docMk/>
          <pc:sldMk cId="1787980501" sldId="2077"/>
        </pc:sldMkLst>
      </pc:sldChg>
      <pc:sldChg chg="add">
        <pc:chgData name="MARIA LUBIS APARICIO GONZALEZ" userId="02067a66-9e20-470d-8859-7b173320a691" providerId="ADAL" clId="{DD4153A5-6CBD-4D87-8A49-E135C1372751}" dt="2024-03-14T19:47:36.825" v="8"/>
        <pc:sldMkLst>
          <pc:docMk/>
          <pc:sldMk cId="1772086327" sldId="2078"/>
        </pc:sldMkLst>
      </pc:sldChg>
      <pc:sldChg chg="add">
        <pc:chgData name="MARIA LUBIS APARICIO GONZALEZ" userId="02067a66-9e20-470d-8859-7b173320a691" providerId="ADAL" clId="{DD4153A5-6CBD-4D87-8A49-E135C1372751}" dt="2024-03-14T19:23:50.770" v="0"/>
        <pc:sldMkLst>
          <pc:docMk/>
          <pc:sldMk cId="1033336180" sldId="2081"/>
        </pc:sldMkLst>
      </pc:sldChg>
      <pc:sldChg chg="add">
        <pc:chgData name="MARIA LUBIS APARICIO GONZALEZ" userId="02067a66-9e20-470d-8859-7b173320a691" providerId="ADAL" clId="{DD4153A5-6CBD-4D87-8A49-E135C1372751}" dt="2024-03-14T19:23:50.770" v="0"/>
        <pc:sldMkLst>
          <pc:docMk/>
          <pc:sldMk cId="3038554256" sldId="2082"/>
        </pc:sldMkLst>
      </pc:sldChg>
      <pc:sldChg chg="add">
        <pc:chgData name="MARIA LUBIS APARICIO GONZALEZ" userId="02067a66-9e20-470d-8859-7b173320a691" providerId="ADAL" clId="{DD4153A5-6CBD-4D87-8A49-E135C1372751}" dt="2024-03-14T19:47:36.825" v="8"/>
        <pc:sldMkLst>
          <pc:docMk/>
          <pc:sldMk cId="3662938017" sldId="2083"/>
        </pc:sldMkLst>
      </pc:sldChg>
      <pc:sldChg chg="add">
        <pc:chgData name="MARIA LUBIS APARICIO GONZALEZ" userId="02067a66-9e20-470d-8859-7b173320a691" providerId="ADAL" clId="{DD4153A5-6CBD-4D87-8A49-E135C1372751}" dt="2024-03-14T19:47:36.825" v="8"/>
        <pc:sldMkLst>
          <pc:docMk/>
          <pc:sldMk cId="2838826555" sldId="2084"/>
        </pc:sldMkLst>
      </pc:sldChg>
      <pc:sldChg chg="add">
        <pc:chgData name="MARIA LUBIS APARICIO GONZALEZ" userId="02067a66-9e20-470d-8859-7b173320a691" providerId="ADAL" clId="{DD4153A5-6CBD-4D87-8A49-E135C1372751}" dt="2024-03-14T19:23:50.770" v="0"/>
        <pc:sldMkLst>
          <pc:docMk/>
          <pc:sldMk cId="3857526696" sldId="2087"/>
        </pc:sldMkLst>
      </pc:sldChg>
      <pc:sldChg chg="add">
        <pc:chgData name="MARIA LUBIS APARICIO GONZALEZ" userId="02067a66-9e20-470d-8859-7b173320a691" providerId="ADAL" clId="{DD4153A5-6CBD-4D87-8A49-E135C1372751}" dt="2024-03-14T19:23:50.770" v="0"/>
        <pc:sldMkLst>
          <pc:docMk/>
          <pc:sldMk cId="3345490822" sldId="2088"/>
        </pc:sldMkLst>
      </pc:sldChg>
      <pc:sldChg chg="add">
        <pc:chgData name="MARIA LUBIS APARICIO GONZALEZ" userId="02067a66-9e20-470d-8859-7b173320a691" providerId="ADAL" clId="{DD4153A5-6CBD-4D87-8A49-E135C1372751}" dt="2024-03-14T19:23:50.770" v="0"/>
        <pc:sldMkLst>
          <pc:docMk/>
          <pc:sldMk cId="1886830015" sldId="2091"/>
        </pc:sldMkLst>
      </pc:sldChg>
      <pc:sldChg chg="add">
        <pc:chgData name="MARIA LUBIS APARICIO GONZALEZ" userId="02067a66-9e20-470d-8859-7b173320a691" providerId="ADAL" clId="{DD4153A5-6CBD-4D87-8A49-E135C1372751}" dt="2024-03-14T19:23:50.770" v="0"/>
        <pc:sldMkLst>
          <pc:docMk/>
          <pc:sldMk cId="2187716060" sldId="2092"/>
        </pc:sldMkLst>
      </pc:sldChg>
      <pc:sldChg chg="add">
        <pc:chgData name="MARIA LUBIS APARICIO GONZALEZ" userId="02067a66-9e20-470d-8859-7b173320a691" providerId="ADAL" clId="{DD4153A5-6CBD-4D87-8A49-E135C1372751}" dt="2024-03-14T19:23:50.770" v="0"/>
        <pc:sldMkLst>
          <pc:docMk/>
          <pc:sldMk cId="3199702249" sldId="2093"/>
        </pc:sldMkLst>
      </pc:sldChg>
      <pc:sldChg chg="del">
        <pc:chgData name="MARIA LUBIS APARICIO GONZALEZ" userId="02067a66-9e20-470d-8859-7b173320a691" providerId="ADAL" clId="{DD4153A5-6CBD-4D87-8A49-E135C1372751}" dt="2024-03-14T19:23:57.882" v="1" actId="47"/>
        <pc:sldMkLst>
          <pc:docMk/>
          <pc:sldMk cId="3064252573" sldId="2111"/>
        </pc:sldMkLst>
      </pc:sldChg>
      <pc:sldChg chg="add">
        <pc:chgData name="MARIA LUBIS APARICIO GONZALEZ" userId="02067a66-9e20-470d-8859-7b173320a691" providerId="ADAL" clId="{DD4153A5-6CBD-4D87-8A49-E135C1372751}" dt="2024-03-14T19:47:36.825" v="8"/>
        <pc:sldMkLst>
          <pc:docMk/>
          <pc:sldMk cId="2733692670" sldId="2114"/>
        </pc:sldMkLst>
      </pc:sldChg>
      <pc:sldChg chg="add">
        <pc:chgData name="MARIA LUBIS APARICIO GONZALEZ" userId="02067a66-9e20-470d-8859-7b173320a691" providerId="ADAL" clId="{DD4153A5-6CBD-4D87-8A49-E135C1372751}" dt="2024-03-14T19:47:36.825" v="8"/>
        <pc:sldMkLst>
          <pc:docMk/>
          <pc:sldMk cId="0" sldId="2115"/>
        </pc:sldMkLst>
      </pc:sldChg>
      <pc:sldChg chg="add">
        <pc:chgData name="MARIA LUBIS APARICIO GONZALEZ" userId="02067a66-9e20-470d-8859-7b173320a691" providerId="ADAL" clId="{DD4153A5-6CBD-4D87-8A49-E135C1372751}" dt="2024-03-14T19:47:36.825" v="8"/>
        <pc:sldMkLst>
          <pc:docMk/>
          <pc:sldMk cId="0" sldId="2116"/>
        </pc:sldMkLst>
      </pc:sldChg>
      <pc:sldChg chg="del">
        <pc:chgData name="MARIA LUBIS APARICIO GONZALEZ" userId="02067a66-9e20-470d-8859-7b173320a691" providerId="ADAL" clId="{DD4153A5-6CBD-4D87-8A49-E135C1372751}" dt="2024-03-14T19:23:57.882" v="1" actId="47"/>
        <pc:sldMkLst>
          <pc:docMk/>
          <pc:sldMk cId="3839039594" sldId="2116"/>
        </pc:sldMkLst>
      </pc:sldChg>
      <pc:sldChg chg="add">
        <pc:chgData name="MARIA LUBIS APARICIO GONZALEZ" userId="02067a66-9e20-470d-8859-7b173320a691" providerId="ADAL" clId="{DD4153A5-6CBD-4D87-8A49-E135C1372751}" dt="2024-03-14T19:23:50.770" v="0"/>
        <pc:sldMkLst>
          <pc:docMk/>
          <pc:sldMk cId="1368543216" sldId="2117"/>
        </pc:sldMkLst>
      </pc:sldChg>
      <pc:sldChg chg="add">
        <pc:chgData name="MARIA LUBIS APARICIO GONZALEZ" userId="02067a66-9e20-470d-8859-7b173320a691" providerId="ADAL" clId="{DD4153A5-6CBD-4D87-8A49-E135C1372751}" dt="2024-03-14T19:23:50.770" v="0"/>
        <pc:sldMkLst>
          <pc:docMk/>
          <pc:sldMk cId="4153374202" sldId="2119"/>
        </pc:sldMkLst>
      </pc:sldChg>
      <pc:sldChg chg="add">
        <pc:chgData name="MARIA LUBIS APARICIO GONZALEZ" userId="02067a66-9e20-470d-8859-7b173320a691" providerId="ADAL" clId="{DD4153A5-6CBD-4D87-8A49-E135C1372751}" dt="2024-03-14T19:47:36.825" v="8"/>
        <pc:sldMkLst>
          <pc:docMk/>
          <pc:sldMk cId="884010885" sldId="2120"/>
        </pc:sldMkLst>
      </pc:sldChg>
      <pc:sldChg chg="add">
        <pc:chgData name="MARIA LUBIS APARICIO GONZALEZ" userId="02067a66-9e20-470d-8859-7b173320a691" providerId="ADAL" clId="{DD4153A5-6CBD-4D87-8A49-E135C1372751}" dt="2024-03-14T19:23:50.770" v="0"/>
        <pc:sldMkLst>
          <pc:docMk/>
          <pc:sldMk cId="1603181923" sldId="2125"/>
        </pc:sldMkLst>
      </pc:sldChg>
      <pc:sldChg chg="add">
        <pc:chgData name="MARIA LUBIS APARICIO GONZALEZ" userId="02067a66-9e20-470d-8859-7b173320a691" providerId="ADAL" clId="{DD4153A5-6CBD-4D87-8A49-E135C1372751}" dt="2024-03-14T19:23:50.770" v="0"/>
        <pc:sldMkLst>
          <pc:docMk/>
          <pc:sldMk cId="2423547929" sldId="2126"/>
        </pc:sldMkLst>
      </pc:sldChg>
      <pc:sldChg chg="add">
        <pc:chgData name="MARIA LUBIS APARICIO GONZALEZ" userId="02067a66-9e20-470d-8859-7b173320a691" providerId="ADAL" clId="{DD4153A5-6CBD-4D87-8A49-E135C1372751}" dt="2024-03-14T19:47:36.825" v="8"/>
        <pc:sldMkLst>
          <pc:docMk/>
          <pc:sldMk cId="1379353316" sldId="2127"/>
        </pc:sldMkLst>
      </pc:sldChg>
      <pc:sldChg chg="add">
        <pc:chgData name="MARIA LUBIS APARICIO GONZALEZ" userId="02067a66-9e20-470d-8859-7b173320a691" providerId="ADAL" clId="{DD4153A5-6CBD-4D87-8A49-E135C1372751}" dt="2024-03-14T19:47:36.825" v="8"/>
        <pc:sldMkLst>
          <pc:docMk/>
          <pc:sldMk cId="3776440964" sldId="2128"/>
        </pc:sldMkLst>
      </pc:sldChg>
      <pc:sldChg chg="add">
        <pc:chgData name="MARIA LUBIS APARICIO GONZALEZ" userId="02067a66-9e20-470d-8859-7b173320a691" providerId="ADAL" clId="{DD4153A5-6CBD-4D87-8A49-E135C1372751}" dt="2024-03-14T19:47:36.825" v="8"/>
        <pc:sldMkLst>
          <pc:docMk/>
          <pc:sldMk cId="2120918345" sldId="2129"/>
        </pc:sldMkLst>
      </pc:sldChg>
      <pc:sldChg chg="add">
        <pc:chgData name="MARIA LUBIS APARICIO GONZALEZ" userId="02067a66-9e20-470d-8859-7b173320a691" providerId="ADAL" clId="{DD4153A5-6CBD-4D87-8A49-E135C1372751}" dt="2024-03-14T19:47:36.825" v="8"/>
        <pc:sldMkLst>
          <pc:docMk/>
          <pc:sldMk cId="3799166250" sldId="2130"/>
        </pc:sldMkLst>
      </pc:sldChg>
      <pc:sldChg chg="add">
        <pc:chgData name="MARIA LUBIS APARICIO GONZALEZ" userId="02067a66-9e20-470d-8859-7b173320a691" providerId="ADAL" clId="{DD4153A5-6CBD-4D87-8A49-E135C1372751}" dt="2024-03-14T19:47:36.825" v="8"/>
        <pc:sldMkLst>
          <pc:docMk/>
          <pc:sldMk cId="2618045331" sldId="2131"/>
        </pc:sldMkLst>
      </pc:sldChg>
      <pc:sldChg chg="add">
        <pc:chgData name="MARIA LUBIS APARICIO GONZALEZ" userId="02067a66-9e20-470d-8859-7b173320a691" providerId="ADAL" clId="{DD4153A5-6CBD-4D87-8A49-E135C1372751}" dt="2024-03-14T19:47:36.825" v="8"/>
        <pc:sldMkLst>
          <pc:docMk/>
          <pc:sldMk cId="1021000562" sldId="2132"/>
        </pc:sldMkLst>
      </pc:sldChg>
      <pc:sldChg chg="add">
        <pc:chgData name="MARIA LUBIS APARICIO GONZALEZ" userId="02067a66-9e20-470d-8859-7b173320a691" providerId="ADAL" clId="{DD4153A5-6CBD-4D87-8A49-E135C1372751}" dt="2024-03-14T19:23:50.770" v="0"/>
        <pc:sldMkLst>
          <pc:docMk/>
          <pc:sldMk cId="71842801" sldId="2133"/>
        </pc:sldMkLst>
      </pc:sldChg>
      <pc:sldChg chg="add">
        <pc:chgData name="MARIA LUBIS APARICIO GONZALEZ" userId="02067a66-9e20-470d-8859-7b173320a691" providerId="ADAL" clId="{DD4153A5-6CBD-4D87-8A49-E135C1372751}" dt="2024-03-14T19:23:50.770" v="0"/>
        <pc:sldMkLst>
          <pc:docMk/>
          <pc:sldMk cId="1225805108" sldId="2134"/>
        </pc:sldMkLst>
      </pc:sldChg>
      <pc:sldChg chg="add">
        <pc:chgData name="MARIA LUBIS APARICIO GONZALEZ" userId="02067a66-9e20-470d-8859-7b173320a691" providerId="ADAL" clId="{DD4153A5-6CBD-4D87-8A49-E135C1372751}" dt="2024-03-14T19:23:50.770" v="0"/>
        <pc:sldMkLst>
          <pc:docMk/>
          <pc:sldMk cId="787708289" sldId="2135"/>
        </pc:sldMkLst>
      </pc:sldChg>
      <pc:sldChg chg="add">
        <pc:chgData name="MARIA LUBIS APARICIO GONZALEZ" userId="02067a66-9e20-470d-8859-7b173320a691" providerId="ADAL" clId="{DD4153A5-6CBD-4D87-8A49-E135C1372751}" dt="2024-03-14T19:23:50.770" v="0"/>
        <pc:sldMkLst>
          <pc:docMk/>
          <pc:sldMk cId="1678001219" sldId="2167"/>
        </pc:sldMkLst>
      </pc:sldChg>
      <pc:sldChg chg="add">
        <pc:chgData name="MARIA LUBIS APARICIO GONZALEZ" userId="02067a66-9e20-470d-8859-7b173320a691" providerId="ADAL" clId="{DD4153A5-6CBD-4D87-8A49-E135C1372751}" dt="2024-03-14T19:23:50.770" v="0"/>
        <pc:sldMkLst>
          <pc:docMk/>
          <pc:sldMk cId="2248531689" sldId="2168"/>
        </pc:sldMkLst>
      </pc:sldChg>
      <pc:sldChg chg="add">
        <pc:chgData name="MARIA LUBIS APARICIO GONZALEZ" userId="02067a66-9e20-470d-8859-7b173320a691" providerId="ADAL" clId="{DD4153A5-6CBD-4D87-8A49-E135C1372751}" dt="2024-03-14T19:23:50.770" v="0"/>
        <pc:sldMkLst>
          <pc:docMk/>
          <pc:sldMk cId="1976054528" sldId="2169"/>
        </pc:sldMkLst>
      </pc:sldChg>
      <pc:sldChg chg="add">
        <pc:chgData name="MARIA LUBIS APARICIO GONZALEZ" userId="02067a66-9e20-470d-8859-7b173320a691" providerId="ADAL" clId="{DD4153A5-6CBD-4D87-8A49-E135C1372751}" dt="2024-03-14T19:23:50.770" v="0"/>
        <pc:sldMkLst>
          <pc:docMk/>
          <pc:sldMk cId="389625053" sldId="2250"/>
        </pc:sldMkLst>
      </pc:sldChg>
      <pc:sldChg chg="add">
        <pc:chgData name="MARIA LUBIS APARICIO GONZALEZ" userId="02067a66-9e20-470d-8859-7b173320a691" providerId="ADAL" clId="{DD4153A5-6CBD-4D87-8A49-E135C1372751}" dt="2024-03-14T19:23:50.770" v="0"/>
        <pc:sldMkLst>
          <pc:docMk/>
          <pc:sldMk cId="977281287" sldId="2251"/>
        </pc:sldMkLst>
      </pc:sldChg>
      <pc:sldChg chg="add">
        <pc:chgData name="MARIA LUBIS APARICIO GONZALEZ" userId="02067a66-9e20-470d-8859-7b173320a691" providerId="ADAL" clId="{DD4153A5-6CBD-4D87-8A49-E135C1372751}" dt="2024-03-14T19:47:36.825" v="8"/>
        <pc:sldMkLst>
          <pc:docMk/>
          <pc:sldMk cId="1869709757" sldId="2252"/>
        </pc:sldMkLst>
      </pc:sldChg>
      <pc:sldChg chg="add">
        <pc:chgData name="MARIA LUBIS APARICIO GONZALEZ" userId="02067a66-9e20-470d-8859-7b173320a691" providerId="ADAL" clId="{DD4153A5-6CBD-4D87-8A49-E135C1372751}" dt="2024-03-14T19:47:36.825" v="8"/>
        <pc:sldMkLst>
          <pc:docMk/>
          <pc:sldMk cId="2188326478" sldId="2253"/>
        </pc:sldMkLst>
      </pc:sldChg>
      <pc:sldChg chg="add">
        <pc:chgData name="MARIA LUBIS APARICIO GONZALEZ" userId="02067a66-9e20-470d-8859-7b173320a691" providerId="ADAL" clId="{DD4153A5-6CBD-4D87-8A49-E135C1372751}" dt="2024-03-14T19:47:36.825" v="8"/>
        <pc:sldMkLst>
          <pc:docMk/>
          <pc:sldMk cId="404182516" sldId="2254"/>
        </pc:sldMkLst>
      </pc:sldChg>
      <pc:sldChg chg="add">
        <pc:chgData name="MARIA LUBIS APARICIO GONZALEZ" userId="02067a66-9e20-470d-8859-7b173320a691" providerId="ADAL" clId="{DD4153A5-6CBD-4D87-8A49-E135C1372751}" dt="2024-03-14T19:47:36.825" v="8"/>
        <pc:sldMkLst>
          <pc:docMk/>
          <pc:sldMk cId="4248585617" sldId="2255"/>
        </pc:sldMkLst>
      </pc:sldChg>
      <pc:sldChg chg="add">
        <pc:chgData name="MARIA LUBIS APARICIO GONZALEZ" userId="02067a66-9e20-470d-8859-7b173320a691" providerId="ADAL" clId="{DD4153A5-6CBD-4D87-8A49-E135C1372751}" dt="2024-03-14T19:47:36.825" v="8"/>
        <pc:sldMkLst>
          <pc:docMk/>
          <pc:sldMk cId="1567656363" sldId="2256"/>
        </pc:sldMkLst>
      </pc:sldChg>
      <pc:sldChg chg="add">
        <pc:chgData name="MARIA LUBIS APARICIO GONZALEZ" userId="02067a66-9e20-470d-8859-7b173320a691" providerId="ADAL" clId="{DD4153A5-6CBD-4D87-8A49-E135C1372751}" dt="2024-03-14T19:47:36.825" v="8"/>
        <pc:sldMkLst>
          <pc:docMk/>
          <pc:sldMk cId="274852433" sldId="2257"/>
        </pc:sldMkLst>
      </pc:sldChg>
    </pc:docChg>
  </pc:docChgLst>
  <pc:docChgLst>
    <pc:chgData name="Usuario invitado" userId="S::urn:spo:anon#d5a727d11cf61a15e293dd2035bfc7d41e18fc7e4d0f600132f509fa72e789c4::" providerId="AD" clId="Web-{88EB8B2C-DDCE-7B4F-F959-C53DB74C5E58}"/>
    <pc:docChg chg="modSld">
      <pc:chgData name="Usuario invitado" userId="S::urn:spo:anon#d5a727d11cf61a15e293dd2035bfc7d41e18fc7e4d0f600132f509fa72e789c4::" providerId="AD" clId="Web-{88EB8B2C-DDCE-7B4F-F959-C53DB74C5E58}" dt="2024-03-21T11:11:36.128" v="0" actId="1076"/>
      <pc:docMkLst>
        <pc:docMk/>
      </pc:docMkLst>
      <pc:sldChg chg="modSp">
        <pc:chgData name="Usuario invitado" userId="S::urn:spo:anon#d5a727d11cf61a15e293dd2035bfc7d41e18fc7e4d0f600132f509fa72e789c4::" providerId="AD" clId="Web-{88EB8B2C-DDCE-7B4F-F959-C53DB74C5E58}" dt="2024-03-21T11:11:36.128" v="0" actId="1076"/>
        <pc:sldMkLst>
          <pc:docMk/>
          <pc:sldMk cId="709372873" sldId="2044"/>
        </pc:sldMkLst>
        <pc:picChg chg="mod">
          <ac:chgData name="Usuario invitado" userId="S::urn:spo:anon#d5a727d11cf61a15e293dd2035bfc7d41e18fc7e4d0f600132f509fa72e789c4::" providerId="AD" clId="Web-{88EB8B2C-DDCE-7B4F-F959-C53DB74C5E58}" dt="2024-03-21T11:11:36.128" v="0" actId="1076"/>
          <ac:picMkLst>
            <pc:docMk/>
            <pc:sldMk cId="709372873" sldId="2044"/>
            <ac:picMk id="28" creationId="{B4F7AF4B-D16B-4D62-943C-69226B0579B1}"/>
          </ac:picMkLst>
        </pc:pic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oleObject" Target="../embeddings/oleObject1.bin"/></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package" Target="../embeddings/Microsoft_Excel_Worksheet1.xlsx"/></Relationships>
</file>

<file path=ppt/charts/_rels/chart11.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package" Target="../embeddings/Microsoft_Excel_Worksheet2.xlsx"/></Relationships>
</file>

<file path=ppt/charts/_rels/chart12.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package" Target="../embeddings/Microsoft_Excel_Worksheet3.xlsx"/></Relationships>
</file>

<file path=ppt/charts/_rels/chart13.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package" Target="../embeddings/Microsoft_Excel_Worksheet4.xlsx"/></Relationships>
</file>

<file path=ppt/charts/_rels/chart14.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package" Target="../embeddings/Microsoft_Excel_Worksheet5.xlsx"/></Relationships>
</file>

<file path=ppt/charts/_rels/chart15.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package" Target="../embeddings/Microsoft_Excel_Worksheet6.xlsx"/></Relationships>
</file>

<file path=ppt/charts/_rels/chart16.xml.rels><?xml version="1.0" encoding="UTF-8" standalone="yes"?>
<Relationships xmlns="http://schemas.openxmlformats.org/package/2006/relationships"><Relationship Id="rId3" Type="http://schemas.openxmlformats.org/officeDocument/2006/relationships/oleObject" Target="file:///\\172.18.13.3\uaesp%20areas\COMERCIAL%20Y%20FINANCIERA\12.%20INFORME%20INTERVENTOR&#205;A%20CYF\INFORME%20No.%2062\ASE%202\4.%20GESTI&#211;N%20DE%20CARTERA\Abril%202023\Anexo%20N&#176;%204.7%20-%20Plano%20Cartera%20Total%20202304%20ASE2.xlsx" TargetMode="External"/><Relationship Id="rId2" Type="http://schemas.microsoft.com/office/2011/relationships/chartColorStyle" Target="colors13.xml"/><Relationship Id="rId1" Type="http://schemas.microsoft.com/office/2011/relationships/chartStyle" Target="style13.xml"/></Relationships>
</file>

<file path=ppt/charts/_rels/chart1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2%20FEB-24\ASE%201\4%20CARTERA\Anexo%204.8%20PlanCartTo202402ASE1.xlsx" TargetMode="External"/><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chartUserShapes" Target="../drawings/drawing1.xml"/></Relationships>
</file>

<file path=ppt/charts/_rels/chart1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2%20FEB-24\ASE%202\4%20CARTERA\Anexo%204.8%20PlanCartTo202402ASE2.xlsx" TargetMode="External"/><Relationship Id="rId2" Type="http://schemas.microsoft.com/office/2011/relationships/chartColorStyle" Target="colors15.xml"/><Relationship Id="rId1" Type="http://schemas.microsoft.com/office/2011/relationships/chartStyle" Target="style15.xml"/></Relationships>
</file>

<file path=ppt/charts/_rels/chart1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2%20FEB-24\ASE%203\4%20CARTERA\Anexo%204.8%20PlanCartTo202402ASE3.xlsx" TargetMode="External"/><Relationship Id="rId2" Type="http://schemas.microsoft.com/office/2011/relationships/chartColorStyle" Target="colors16.xml"/><Relationship Id="rId1" Type="http://schemas.microsoft.com/office/2011/relationships/chartStyle" Target="style16.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oleObject" Target="../embeddings/oleObject2.bin"/></Relationships>
</file>

<file path=ppt/charts/_rels/chart2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2%20FEB-24\ASE%204\4%20CARTERA\Anexo%204.8%20PlanCartTo202402ASE4.xlsx" TargetMode="External"/><Relationship Id="rId2" Type="http://schemas.microsoft.com/office/2011/relationships/chartColorStyle" Target="colors17.xml"/><Relationship Id="rId1" Type="http://schemas.microsoft.com/office/2011/relationships/chartStyle" Target="style17.xml"/></Relationships>
</file>

<file path=ppt/charts/_rels/chart21.xml.rels><?xml version="1.0" encoding="UTF-8" standalone="yes"?>
<Relationships xmlns="http://schemas.openxmlformats.org/package/2006/relationships"><Relationship Id="rId1" Type="http://schemas.openxmlformats.org/officeDocument/2006/relationships/oleObject" Target="file:///\\10.0.41.2\uaesp%20areas\COMERCIAL%20Y%20FINANCIERA\12.%20INFORME%20INTERVENTOR&#205;A%20CYF\INFORME%20No.%2072%20FEB-24\ASE%205\4%20CARTERA\Anexo%204.8%20PlanCartTo202402ASE5.xlsx" TargetMode="External"/></Relationships>
</file>

<file path=ppt/charts/_rels/chart2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2%20FEB-24\ASE%201\4%20CARTERA\Anexo%204.8%20PlanCartTo202402ASE1.xlsx" TargetMode="External"/><Relationship Id="rId2" Type="http://schemas.microsoft.com/office/2011/relationships/chartColorStyle" Target="colors18.xml"/><Relationship Id="rId1" Type="http://schemas.microsoft.com/office/2011/relationships/chartStyle" Target="style18.xml"/></Relationships>
</file>

<file path=ppt/charts/_rels/chart2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2%20FEB-24\ASE%202\4%20CARTERA\Anexo%204.8%20PlanCartTo202402ASE2.xlsx" TargetMode="External"/><Relationship Id="rId2" Type="http://schemas.microsoft.com/office/2011/relationships/chartColorStyle" Target="colors19.xml"/><Relationship Id="rId1" Type="http://schemas.microsoft.com/office/2011/relationships/chartStyle" Target="style19.xml"/></Relationships>
</file>

<file path=ppt/charts/_rels/chart2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2%20FEB-24\ASE%203\4%20CARTERA\Anexo%204.8%20PlanCartTo202402ASE3.xlsx" TargetMode="External"/><Relationship Id="rId2" Type="http://schemas.microsoft.com/office/2011/relationships/chartColorStyle" Target="colors20.xml"/><Relationship Id="rId1" Type="http://schemas.microsoft.com/office/2011/relationships/chartStyle" Target="style20.xml"/></Relationships>
</file>

<file path=ppt/charts/_rels/chart2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2%20FEB-24\ASE%204\4%20CARTERA\Anexo%204.8%20PlanCartTo202402ASE4.xlsx" TargetMode="External"/><Relationship Id="rId2" Type="http://schemas.microsoft.com/office/2011/relationships/chartColorStyle" Target="colors21.xml"/><Relationship Id="rId1" Type="http://schemas.microsoft.com/office/2011/relationships/chartStyle" Target="style21.xml"/></Relationships>
</file>

<file path=ppt/charts/_rels/chart2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2%20FEB-24\ASE%205\4%20CARTERA\Anexo%204.8%20PlanCartTo202402ASE5.xlsx" TargetMode="External"/><Relationship Id="rId2" Type="http://schemas.microsoft.com/office/2011/relationships/chartColorStyle" Target="colors22.xml"/><Relationship Id="rId1" Type="http://schemas.microsoft.com/office/2011/relationships/chartStyle" Target="style22.xml"/></Relationships>
</file>

<file path=ppt/charts/_rels/chart2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2%20FEB-24\ASE%201\4%20CARTERA\Anexo%204.8%20PlanCartTo202402ASE1.xlsx" TargetMode="External"/><Relationship Id="rId2" Type="http://schemas.microsoft.com/office/2011/relationships/chartColorStyle" Target="colors23.xml"/><Relationship Id="rId1" Type="http://schemas.microsoft.com/office/2011/relationships/chartStyle" Target="style23.xml"/></Relationships>
</file>

<file path=ppt/charts/_rels/chart2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2%20FEB-24\ASE%202\4%20CARTERA\Anexo%204.8%20PlanCartTo202402ASE2.xlsx" TargetMode="External"/><Relationship Id="rId2" Type="http://schemas.microsoft.com/office/2011/relationships/chartColorStyle" Target="colors24.xml"/><Relationship Id="rId1" Type="http://schemas.microsoft.com/office/2011/relationships/chartStyle" Target="style24.xml"/></Relationships>
</file>

<file path=ppt/charts/_rels/chart2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2%20FEB-24\ASE%203\4%20CARTERA\Anexo%204.8%20PlanCartTo202402ASE3.xlsx" TargetMode="External"/><Relationship Id="rId2" Type="http://schemas.microsoft.com/office/2011/relationships/chartColorStyle" Target="colors25.xml"/><Relationship Id="rId1" Type="http://schemas.microsoft.com/office/2011/relationships/chartStyle" Target="style25.xml"/></Relationships>
</file>

<file path=ppt/charts/_rels/chart3.xml.rels><?xml version="1.0" encoding="UTF-8" standalone="yes"?>
<Relationships xmlns="http://schemas.openxmlformats.org/package/2006/relationships"><Relationship Id="rId3" Type="http://schemas.openxmlformats.org/officeDocument/2006/relationships/oleObject" Target="https://redcomcol-my.sharepoint.com/personal/karen_viduenez_consorciopc_com/Documents/OTROS/PRESENTACIONES/Presentaci&#243;n%20Info%20Ejec%202023/Datos%20Presentaci&#243;n.xlsx" TargetMode="External"/><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1" Type="http://schemas.openxmlformats.org/officeDocument/2006/relationships/oleObject" Target="file:///\\10.0.41.2\uaesp%20areas\COMERCIAL%20Y%20FINANCIERA\12.%20INFORME%20INTERVENTOR&#205;A%20CYF\INFORME%20No.%2072%20FEB-24\ASE%204\4%20CARTERA\Anexo%204.8%20PlanCartTo202402ASE4.xlsx" TargetMode="External"/></Relationships>
</file>

<file path=ppt/charts/_rels/chart31.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2%20FEB-24\ASE%205\4%20CARTERA\Anexo%204.8%20PlanCartTo202402ASE5.xlsx" TargetMode="External"/><Relationship Id="rId2" Type="http://schemas.microsoft.com/office/2011/relationships/chartColorStyle" Target="colors26.xml"/><Relationship Id="rId1" Type="http://schemas.microsoft.com/office/2011/relationships/chartStyle" Target="style26.xml"/></Relationships>
</file>

<file path=ppt/charts/_rels/chart3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2%20FEB-24\ASE%201\4%20CARTERA\Anexo%204.8%20PlanCartTo202402ASE1.xlsx" TargetMode="External"/><Relationship Id="rId2" Type="http://schemas.microsoft.com/office/2011/relationships/chartColorStyle" Target="colors27.xml"/><Relationship Id="rId1" Type="http://schemas.microsoft.com/office/2011/relationships/chartStyle" Target="style27.xml"/></Relationships>
</file>

<file path=ppt/charts/_rels/chart3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2%20FEB-24\ASE%201\4%20CARTERA\Anexo%204.8%20PlanCartTo202402ASE1.xlsx" TargetMode="External"/><Relationship Id="rId2" Type="http://schemas.microsoft.com/office/2011/relationships/chartColorStyle" Target="colors28.xml"/><Relationship Id="rId1" Type="http://schemas.microsoft.com/office/2011/relationships/chartStyle" Target="style28.xml"/></Relationships>
</file>

<file path=ppt/charts/_rels/chart3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2%20FEB-24\ASE%202\4%20CARTERA\Anexo%204.8%20PlanCartTo202402ASE2.xlsx" TargetMode="External"/><Relationship Id="rId2" Type="http://schemas.microsoft.com/office/2011/relationships/chartColorStyle" Target="colors29.xml"/><Relationship Id="rId1" Type="http://schemas.microsoft.com/office/2011/relationships/chartStyle" Target="style29.xml"/></Relationships>
</file>

<file path=ppt/charts/_rels/chart3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2%20FEB-24\ASE%202\4%20CARTERA\Anexo%204.8%20PlanCartTo202402ASE2.xlsx" TargetMode="External"/><Relationship Id="rId2" Type="http://schemas.microsoft.com/office/2011/relationships/chartColorStyle" Target="colors30.xml"/><Relationship Id="rId1" Type="http://schemas.microsoft.com/office/2011/relationships/chartStyle" Target="style30.xml"/></Relationships>
</file>

<file path=ppt/charts/_rels/chart3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2%20FEB-24\ASE%203\4%20CARTERA\Anexo%204.8%20PlanCartTo202402ASE3.xlsx" TargetMode="External"/><Relationship Id="rId2" Type="http://schemas.microsoft.com/office/2011/relationships/chartColorStyle" Target="colors31.xml"/><Relationship Id="rId1" Type="http://schemas.microsoft.com/office/2011/relationships/chartStyle" Target="style31.xml"/></Relationships>
</file>

<file path=ppt/charts/_rels/chart3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2%20FEB-24\ASE%203\4%20CARTERA\Anexo%204.8%20PlanCartTo202402ASE3.xlsx" TargetMode="External"/><Relationship Id="rId2" Type="http://schemas.microsoft.com/office/2011/relationships/chartColorStyle" Target="colors32.xml"/><Relationship Id="rId1" Type="http://schemas.microsoft.com/office/2011/relationships/chartStyle" Target="style32.xml"/></Relationships>
</file>

<file path=ppt/charts/_rels/chart38.xml.rels><?xml version="1.0" encoding="UTF-8" standalone="yes"?>
<Relationships xmlns="http://schemas.openxmlformats.org/package/2006/relationships"><Relationship Id="rId3" Type="http://schemas.openxmlformats.org/officeDocument/2006/relationships/oleObject" Target="file:///\\172.18.13.3\uaesp%20areas\COMERCIAL%20Y%20FINANCIERA\12.%20INFORME%20INTERVENTOR&#205;A%20CYF\INFORME%20No.%2064\ASE%204\4.%20GESTI&#211;N%20DE%20CARTERA\Junio%202023\Anexo%20N&#176;%204.8%20-%20Plano%20Cartera%20Total%20202306%20ASE4.xlsx" TargetMode="External"/><Relationship Id="rId2" Type="http://schemas.microsoft.com/office/2011/relationships/chartColorStyle" Target="colors33.xml"/><Relationship Id="rId1" Type="http://schemas.microsoft.com/office/2011/relationships/chartStyle" Target="style33.xml"/></Relationships>
</file>

<file path=ppt/charts/_rels/chart3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2%20FEB-24\ASE%204\4%20CARTERA\Anexo%204.8%20PlanCartTo202402ASE4.xlsx" TargetMode="External"/><Relationship Id="rId2" Type="http://schemas.microsoft.com/office/2011/relationships/chartColorStyle" Target="colors34.xml"/><Relationship Id="rId1" Type="http://schemas.microsoft.com/office/2011/relationships/chartStyle" Target="style34.xml"/></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oleObject" Target="../embeddings/oleObject3.bin"/></Relationships>
</file>

<file path=ppt/charts/_rels/chart4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2%20FEB-24\ASE%204\4%20CARTERA\Anexo%204.8%20PlanCartTo202402ASE4.xlsx" TargetMode="External"/><Relationship Id="rId2" Type="http://schemas.microsoft.com/office/2011/relationships/chartColorStyle" Target="colors35.xml"/><Relationship Id="rId1" Type="http://schemas.microsoft.com/office/2011/relationships/chartStyle" Target="style35.xml"/></Relationships>
</file>

<file path=ppt/charts/_rels/chart41.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oleObject" Target="NULL" TargetMode="External"/></Relationships>
</file>

<file path=ppt/charts/_rels/chart4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2%20FEB-24\ASE%205\4%20CARTERA\Anexo%204.8%20PlanCartTo202402ASE5.xlsx" TargetMode="External"/><Relationship Id="rId2" Type="http://schemas.microsoft.com/office/2011/relationships/chartColorStyle" Target="colors36.xml"/><Relationship Id="rId1" Type="http://schemas.microsoft.com/office/2011/relationships/chartStyle" Target="style36.xml"/></Relationships>
</file>

<file path=ppt/charts/_rels/chart4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2%20FEB-24\ASE%205\4%20CARTERA\Anexo%204.8%20PlanCartTo202402ASE5.xlsx" TargetMode="External"/><Relationship Id="rId2" Type="http://schemas.microsoft.com/office/2011/relationships/chartColorStyle" Target="colors37.xml"/><Relationship Id="rId1" Type="http://schemas.microsoft.com/office/2011/relationships/chartStyle" Target="style37.xml"/></Relationships>
</file>

<file path=ppt/charts/_rels/chart4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2%20FEB-24\ASE%201\4%20CARTERA\Anexo%204.8%20PlanCartTo202402ASE1.xlsx" TargetMode="External"/><Relationship Id="rId2" Type="http://schemas.microsoft.com/office/2011/relationships/chartColorStyle" Target="colors38.xml"/><Relationship Id="rId1" Type="http://schemas.microsoft.com/office/2011/relationships/chartStyle" Target="style38.xml"/></Relationships>
</file>

<file path=ppt/charts/_rels/chart4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2%20FEB-24\ASE%202\4%20CARTERA\Anexo%204.8%20PlanCartTo202402ASE2.xlsx" TargetMode="External"/><Relationship Id="rId2" Type="http://schemas.microsoft.com/office/2011/relationships/chartColorStyle" Target="colors39.xml"/><Relationship Id="rId1" Type="http://schemas.microsoft.com/office/2011/relationships/chartStyle" Target="style39.xml"/></Relationships>
</file>

<file path=ppt/charts/_rels/chart4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2%20FEB-24\ASE%203\4%20CARTERA\Anexo%204.8%20PlanCartTo202402ASE3.xlsx" TargetMode="External"/><Relationship Id="rId2" Type="http://schemas.microsoft.com/office/2011/relationships/chartColorStyle" Target="colors40.xml"/><Relationship Id="rId1" Type="http://schemas.microsoft.com/office/2011/relationships/chartStyle" Target="style40.xml"/></Relationships>
</file>

<file path=ppt/charts/_rels/chart4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2%20FEB-24\ASE%204\4%20CARTERA\Anexo%204.8%20PlanCartTo202402ASE4.xlsx" TargetMode="External"/><Relationship Id="rId2" Type="http://schemas.microsoft.com/office/2011/relationships/chartColorStyle" Target="colors41.xml"/><Relationship Id="rId1" Type="http://schemas.microsoft.com/office/2011/relationships/chartStyle" Target="style41.xml"/></Relationships>
</file>

<file path=ppt/charts/_rels/chart4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2%20FEB-24\ASE%205\4%20CARTERA\Anexo%204.8%20PlanCartTo202402ASE5.xlsx" TargetMode="External"/><Relationship Id="rId2" Type="http://schemas.microsoft.com/office/2011/relationships/chartColorStyle" Target="colors42.xml"/><Relationship Id="rId1" Type="http://schemas.microsoft.com/office/2011/relationships/chartStyle" Target="style42.xml"/></Relationships>
</file>

<file path=ppt/charts/_rels/chart49.xml.rels><?xml version="1.0" encoding="UTF-8" standalone="yes"?>
<Relationships xmlns="http://schemas.openxmlformats.org/package/2006/relationships"><Relationship Id="rId3" Type="http://schemas.openxmlformats.org/officeDocument/2006/relationships/oleObject" Target="file:///\\10.0.41.2\uaesp%20areas\COMERCIAL%20Y%20FINANCIERA\7.%20ATENCI&#211;N%20AL%20USUARIO\14.%20PROFESIONAL%20ESPECIALIZADO\Carpeta%20entrega\BD%20PQR%20a%20Noviembre%202021\Base%20de%20PQR%202022-2024.xlsx" TargetMode="External"/><Relationship Id="rId2" Type="http://schemas.microsoft.com/office/2011/relationships/chartColorStyle" Target="colors43.xml"/><Relationship Id="rId1" Type="http://schemas.microsoft.com/office/2011/relationships/chartStyle" Target="style43.xml"/></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Microsoft_Excel_Worksheet.xlsx"/></Relationships>
</file>

<file path=ppt/charts/_rels/chart50.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Febrero%202024%20final.xlsx" TargetMode="External"/></Relationships>
</file>

<file path=ppt/charts/_rels/chart51.xml.rels><?xml version="1.0" encoding="UTF-8" standalone="yes"?>
<Relationships xmlns="http://schemas.openxmlformats.org/package/2006/relationships"><Relationship Id="rId1" Type="http://schemas.openxmlformats.org/officeDocument/2006/relationships/oleObject" Target="file:///\\10.0.41.2\uaesp%20areas\COMERCIAL%20Y%20FINANCIERA\14.%20INFORMES%20ESPECIALES\4.%20Facturaci&#243;n\Tablas%20presentacion%20-%20Febrero%202024%20final.xlsx" TargetMode="External"/></Relationships>
</file>

<file path=ppt/charts/_rels/chart52.xml.rels><?xml version="1.0" encoding="UTF-8" standalone="yes"?>
<Relationships xmlns="http://schemas.openxmlformats.org/package/2006/relationships"><Relationship Id="rId3" Type="http://schemas.openxmlformats.org/officeDocument/2006/relationships/oleObject" Target="file:///\\10.0.41.2\uaesp%20areas\COMERCIAL%20Y%20FINANCIERA\6.%20FIDUCIARIA\SUBBOLSA%20IAT\TRASLADOS%20IAT%20-%20verificaci&#243;n%20y%20control\GIROS%20IAT-TRAZABILIDAD.xlsx" TargetMode="External"/><Relationship Id="rId2" Type="http://schemas.microsoft.com/office/2011/relationships/chartColorStyle" Target="colors44.xml"/><Relationship Id="rId1" Type="http://schemas.microsoft.com/office/2011/relationships/chartStyle" Target="style44.xml"/></Relationships>
</file>

<file path=ppt/charts/_rels/chart53.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Febrero\DATOS%20SAC%20-%20Febrero.xlsx" TargetMode="External"/><Relationship Id="rId2" Type="http://schemas.microsoft.com/office/2011/relationships/chartColorStyle" Target="colors45.xml"/><Relationship Id="rId1" Type="http://schemas.microsoft.com/office/2011/relationships/chartStyle" Target="style45.xml"/><Relationship Id="rId4" Type="http://schemas.openxmlformats.org/officeDocument/2006/relationships/chartUserShapes" Target="../drawings/drawing3.xml"/></Relationships>
</file>

<file path=ppt/charts/_rels/chart54.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Febrero\DATOS%20SAC%20-%20Febrero.xlsx" TargetMode="External"/><Relationship Id="rId2" Type="http://schemas.microsoft.com/office/2011/relationships/chartColorStyle" Target="colors46.xml"/><Relationship Id="rId1" Type="http://schemas.microsoft.com/office/2011/relationships/chartStyle" Target="style46.xml"/></Relationships>
</file>

<file path=ppt/charts/_rels/chart55.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Febrero\DATOS%20SAC%20-%20Febrero.xlsx" TargetMode="External"/><Relationship Id="rId2" Type="http://schemas.microsoft.com/office/2011/relationships/chartColorStyle" Target="colors47.xml"/><Relationship Id="rId1" Type="http://schemas.microsoft.com/office/2011/relationships/chartStyle" Target="style47.xml"/><Relationship Id="rId4" Type="http://schemas.openxmlformats.org/officeDocument/2006/relationships/chartUserShapes" Target="../drawings/drawing4.xml"/></Relationships>
</file>

<file path=ppt/charts/_rels/chart56.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Febrero\Copia%20de%20UAESP%20-%20Multas&amp;PP&amp;SAC%20-%20Febrero.xlsx" TargetMode="External"/><Relationship Id="rId2" Type="http://schemas.microsoft.com/office/2011/relationships/chartColorStyle" Target="colors48.xml"/><Relationship Id="rId1" Type="http://schemas.microsoft.com/office/2011/relationships/chartStyle" Target="style48.xml"/><Relationship Id="rId4" Type="http://schemas.openxmlformats.org/officeDocument/2006/relationships/chartUserShapes" Target="../drawings/drawing5.xml"/></Relationships>
</file>

<file path=ppt/charts/_rels/chart57.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Febrero\Copia%20de%20UAESP%20-%20Multas&amp;PP&amp;SAC%20-%20Febrero.xlsx" TargetMode="External"/><Relationship Id="rId2" Type="http://schemas.microsoft.com/office/2011/relationships/chartColorStyle" Target="colors49.xml"/><Relationship Id="rId1" Type="http://schemas.microsoft.com/office/2011/relationships/chartStyle" Target="style49.xml"/><Relationship Id="rId4" Type="http://schemas.openxmlformats.org/officeDocument/2006/relationships/chartUserShapes" Target="../drawings/drawing6.xml"/></Relationships>
</file>

<file path=ppt/charts/_rels/chart58.xml.rels><?xml version="1.0" encoding="UTF-8" standalone="yes"?>
<Relationships xmlns="http://schemas.openxmlformats.org/package/2006/relationships"><Relationship Id="rId3" Type="http://schemas.openxmlformats.org/officeDocument/2006/relationships/oleObject" Target="https://redcomcol-my.sharepoint.com/personal/karen_viduenez_consorciopc_com/Documents/graficas%20solicitudes%20de%20descuento.xlsx" TargetMode="External"/><Relationship Id="rId2" Type="http://schemas.microsoft.com/office/2011/relationships/chartColorStyle" Target="colors50.xml"/><Relationship Id="rId1" Type="http://schemas.microsoft.com/office/2011/relationships/chartStyle" Target="style50.xml"/></Relationships>
</file>

<file path=ppt/charts/_rels/chart6.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Febrero%202024%20final.xlsx" TargetMode="External"/></Relationships>
</file>

<file path=ppt/charts/_rels/chart7.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Febrero%202024%20final.xlsx" TargetMode="External"/></Relationships>
</file>

<file path=ppt/charts/_rels/chart8.xml.rels><?xml version="1.0" encoding="UTF-8" standalone="yes"?>
<Relationships xmlns="http://schemas.openxmlformats.org/package/2006/relationships"><Relationship Id="rId3" Type="http://schemas.openxmlformats.org/officeDocument/2006/relationships/oleObject" Target="file:///C:\documentos\Documents\INFORMES%20MENSUALES\PRESENTACION\Tablas%20presentacion%20-%20Febrero%202024%20final.xlsx" TargetMode="External"/><Relationship Id="rId2" Type="http://schemas.microsoft.com/office/2011/relationships/chartColorStyle" Target="colors6.xml"/><Relationship Id="rId1" Type="http://schemas.microsoft.com/office/2011/relationships/chartStyle" Target="style6.xml"/></Relationships>
</file>

<file path=ppt/charts/_rels/chart9.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Febrero%202024%20final.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n-US"/>
              <a:t>TOTAL DE TONELADAS: 11.980.849,47   </a:t>
            </a:r>
            <a:r>
              <a:rPr lang="es-CO" sz="1800" b="0" i="0" u="none" strike="noStrike" cap="none" baseline="0"/>
              <a:t> </a:t>
            </a:r>
            <a:r>
              <a:rPr lang="en-US"/>
              <a:t> </a:t>
            </a:r>
            <a:endParaRPr lang="es-ES"/>
          </a:p>
        </c:rich>
      </c:tx>
      <c:layout>
        <c:manualLayout>
          <c:xMode val="edge"/>
          <c:yMode val="edge"/>
          <c:x val="0.53958126208033186"/>
          <c:y val="0.14019515411657255"/>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manualLayout>
          <c:layoutTarget val="inner"/>
          <c:xMode val="edge"/>
          <c:yMode val="edge"/>
          <c:x val="8.825238125374249E-2"/>
          <c:y val="0.19063064882411793"/>
          <c:w val="0.89946649644293353"/>
          <c:h val="0.71292078696977146"/>
        </c:manualLayout>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'[Datos Presentación.xlsx]ORDINARIOS (2)'!$E$8:$I$8</c:f>
              <c:strCache>
                <c:ptCount val="5"/>
                <c:pt idx="0">
                  <c:v>PROMOAMBIENTAL SAS</c:v>
                </c:pt>
                <c:pt idx="1">
                  <c:v>LIME S.A. E.S.P.</c:v>
                </c:pt>
                <c:pt idx="2">
                  <c:v>CIUDAD LIMPIA</c:v>
                </c:pt>
                <c:pt idx="3">
                  <c:v>BOGOTÁ LIMPIA</c:v>
                </c:pt>
                <c:pt idx="4">
                  <c:v>ÁREA LIMPIA</c:v>
                </c:pt>
              </c:strCache>
            </c:strRef>
          </c:cat>
          <c:val>
            <c:numRef>
              <c:f>'[Datos Presentación.xlsx]ORDINARIOS (2)'!$E$81:$I$81</c:f>
              <c:numCache>
                <c:formatCode>#,##0.00</c:formatCode>
                <c:ptCount val="5"/>
                <c:pt idx="0">
                  <c:v>2593180.2310000001</c:v>
                </c:pt>
                <c:pt idx="1">
                  <c:v>3788608.9199999995</c:v>
                </c:pt>
                <c:pt idx="2">
                  <c:v>2345434.6508835801</c:v>
                </c:pt>
                <c:pt idx="3">
                  <c:v>1599309.45</c:v>
                </c:pt>
                <c:pt idx="4">
                  <c:v>1654316.216</c:v>
                </c:pt>
              </c:numCache>
            </c:numRef>
          </c:val>
          <c:extLst>
            <c:ext xmlns:c16="http://schemas.microsoft.com/office/drawing/2014/chart" uri="{C3380CC4-5D6E-409C-BE32-E72D297353CC}">
              <c16:uniqueId val="{00000000-DE7B-4E69-8327-5B724DDD2034}"/>
            </c:ext>
          </c:extLst>
        </c:ser>
        <c:dLbls>
          <c:dLblPos val="outEnd"/>
          <c:showLegendKey val="0"/>
          <c:showVal val="1"/>
          <c:showCatName val="0"/>
          <c:showSerName val="0"/>
          <c:showPercent val="0"/>
          <c:showBubbleSize val="0"/>
        </c:dLbls>
        <c:gapWidth val="164"/>
        <c:overlap val="-35"/>
        <c:axId val="346253312"/>
        <c:axId val="348202688"/>
      </c:barChart>
      <c:catAx>
        <c:axId val="34625331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50000"/>
                    <a:lumOff val="50000"/>
                  </a:schemeClr>
                </a:solidFill>
                <a:latin typeface="+mn-lt"/>
                <a:ea typeface="+mn-ea"/>
                <a:cs typeface="+mn-cs"/>
              </a:defRPr>
            </a:pPr>
            <a:endParaRPr lang="es-ES"/>
          </a:p>
        </c:txPr>
        <c:crossAx val="348202688"/>
        <c:crosses val="autoZero"/>
        <c:auto val="1"/>
        <c:lblAlgn val="ctr"/>
        <c:lblOffset val="100"/>
        <c:noMultiLvlLbl val="0"/>
      </c:catAx>
      <c:valAx>
        <c:axId val="348202688"/>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ES"/>
          </a:p>
        </c:txPr>
        <c:crossAx val="3462533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4">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General a Feb-24'!$A$3</c:f>
              <c:strCache>
                <c:ptCount val="1"/>
                <c:pt idx="0">
                  <c:v>Año 2018</c:v>
                </c:pt>
              </c:strCache>
            </c:strRef>
          </c:tx>
          <c:spPr>
            <a:solidFill>
              <a:schemeClr val="accent1"/>
            </a:solidFill>
            <a:ln>
              <a:noFill/>
            </a:ln>
            <a:effectLst/>
            <a:scene3d>
              <a:camera prst="orthographicFront"/>
              <a:lightRig rig="threePt" dir="t"/>
            </a:scene3d>
            <a:sp3d>
              <a:bevelT w="203200" h="38100"/>
            </a:sp3d>
          </c:spPr>
          <c:invertIfNegative val="0"/>
          <c:cat>
            <c:multiLvlStrRef>
              <c:f>'Recaudo General a Feb-24'!$B$1:$F$2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Feb-24'!$B$3:$F$3</c:f>
              <c:numCache>
                <c:formatCode>_("$"* #,##0_);_("$"* \(#,##0\);_("$"* "-"_);_(@_)</c:formatCode>
                <c:ptCount val="5"/>
                <c:pt idx="0">
                  <c:v>84423.296365999995</c:v>
                </c:pt>
                <c:pt idx="1">
                  <c:v>81396.150542000003</c:v>
                </c:pt>
                <c:pt idx="2">
                  <c:v>57670.055164999998</c:v>
                </c:pt>
                <c:pt idx="3">
                  <c:v>47267.641948000004</c:v>
                </c:pt>
                <c:pt idx="4">
                  <c:v>55438.952146999996</c:v>
                </c:pt>
              </c:numCache>
            </c:numRef>
          </c:val>
          <c:extLst>
            <c:ext xmlns:c16="http://schemas.microsoft.com/office/drawing/2014/chart" uri="{C3380CC4-5D6E-409C-BE32-E72D297353CC}">
              <c16:uniqueId val="{00000000-1AFB-4580-8E60-AD686F801D5C}"/>
            </c:ext>
          </c:extLst>
        </c:ser>
        <c:ser>
          <c:idx val="1"/>
          <c:order val="1"/>
          <c:tx>
            <c:strRef>
              <c:f>'Recaudo General a Feb-24'!$A$4</c:f>
              <c:strCache>
                <c:ptCount val="1"/>
                <c:pt idx="0">
                  <c:v>Año 2019</c:v>
                </c:pt>
              </c:strCache>
            </c:strRef>
          </c:tx>
          <c:spPr>
            <a:solidFill>
              <a:schemeClr val="accent2"/>
            </a:solidFill>
            <a:ln>
              <a:noFill/>
            </a:ln>
            <a:effectLst/>
            <a:scene3d>
              <a:camera prst="orthographicFront"/>
              <a:lightRig rig="threePt" dir="t"/>
            </a:scene3d>
            <a:sp3d>
              <a:bevelT w="203200" h="38100"/>
            </a:sp3d>
          </c:spPr>
          <c:invertIfNegative val="0"/>
          <c:cat>
            <c:multiLvlStrRef>
              <c:f>'Recaudo General a Feb-24'!$B$1:$F$2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Feb-24'!$B$4:$F$4</c:f>
              <c:numCache>
                <c:formatCode>_("$"* #,##0_);_("$"* \(#,##0\);_("$"* "-"_);_(@_)</c:formatCode>
                <c:ptCount val="5"/>
                <c:pt idx="0">
                  <c:v>165141.642334</c:v>
                </c:pt>
                <c:pt idx="1">
                  <c:v>170748.67301999999</c:v>
                </c:pt>
                <c:pt idx="2">
                  <c:v>113960.56041599999</c:v>
                </c:pt>
                <c:pt idx="3">
                  <c:v>91057.591573999991</c:v>
                </c:pt>
                <c:pt idx="4">
                  <c:v>114278.73838299999</c:v>
                </c:pt>
              </c:numCache>
            </c:numRef>
          </c:val>
          <c:extLst>
            <c:ext xmlns:c16="http://schemas.microsoft.com/office/drawing/2014/chart" uri="{C3380CC4-5D6E-409C-BE32-E72D297353CC}">
              <c16:uniqueId val="{00000001-1AFB-4580-8E60-AD686F801D5C}"/>
            </c:ext>
          </c:extLst>
        </c:ser>
        <c:ser>
          <c:idx val="2"/>
          <c:order val="2"/>
          <c:tx>
            <c:strRef>
              <c:f>'Recaudo General a Feb-24'!$A$5</c:f>
              <c:strCache>
                <c:ptCount val="1"/>
                <c:pt idx="0">
                  <c:v>Año 2020</c:v>
                </c:pt>
              </c:strCache>
            </c:strRef>
          </c:tx>
          <c:spPr>
            <a:solidFill>
              <a:schemeClr val="accent3"/>
            </a:solidFill>
            <a:ln>
              <a:noFill/>
            </a:ln>
            <a:effectLst/>
            <a:scene3d>
              <a:camera prst="orthographicFront"/>
              <a:lightRig rig="threePt" dir="t"/>
            </a:scene3d>
            <a:sp3d>
              <a:bevelT w="203200" h="38100"/>
            </a:sp3d>
          </c:spPr>
          <c:invertIfNegative val="0"/>
          <c:cat>
            <c:multiLvlStrRef>
              <c:f>'Recaudo General a Feb-24'!$B$1:$F$2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Feb-24'!$B$5:$F$5</c:f>
              <c:numCache>
                <c:formatCode>_("$"* #,##0_);_("$"* \(#,##0\);_("$"* "-"_);_(@_)</c:formatCode>
                <c:ptCount val="5"/>
                <c:pt idx="0">
                  <c:v>201425.285997</c:v>
                </c:pt>
                <c:pt idx="1">
                  <c:v>185954.22855699999</c:v>
                </c:pt>
                <c:pt idx="2">
                  <c:v>125633.004512</c:v>
                </c:pt>
                <c:pt idx="3">
                  <c:v>102774.35043999999</c:v>
                </c:pt>
                <c:pt idx="4">
                  <c:v>123177.33969200001</c:v>
                </c:pt>
              </c:numCache>
            </c:numRef>
          </c:val>
          <c:extLst>
            <c:ext xmlns:c16="http://schemas.microsoft.com/office/drawing/2014/chart" uri="{C3380CC4-5D6E-409C-BE32-E72D297353CC}">
              <c16:uniqueId val="{00000002-1AFB-4580-8E60-AD686F801D5C}"/>
            </c:ext>
          </c:extLst>
        </c:ser>
        <c:ser>
          <c:idx val="3"/>
          <c:order val="3"/>
          <c:tx>
            <c:strRef>
              <c:f>'Recaudo General a Feb-24'!$A$6</c:f>
              <c:strCache>
                <c:ptCount val="1"/>
                <c:pt idx="0">
                  <c:v>Año 2021</c:v>
                </c:pt>
              </c:strCache>
            </c:strRef>
          </c:tx>
          <c:spPr>
            <a:solidFill>
              <a:schemeClr val="accent4"/>
            </a:solidFill>
            <a:ln>
              <a:noFill/>
            </a:ln>
            <a:effectLst/>
            <a:scene3d>
              <a:camera prst="orthographicFront"/>
              <a:lightRig rig="threePt" dir="t"/>
            </a:scene3d>
            <a:sp3d>
              <a:bevelT w="203200" h="38100"/>
            </a:sp3d>
          </c:spPr>
          <c:invertIfNegative val="0"/>
          <c:cat>
            <c:multiLvlStrRef>
              <c:f>'Recaudo General a Feb-24'!$B$1:$F$2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Feb-24'!$B$6:$F$6</c:f>
              <c:numCache>
                <c:formatCode>_("$"* #,##0_);_("$"* \(#,##0\);_("$"* "-"_);_(@_)</c:formatCode>
                <c:ptCount val="5"/>
                <c:pt idx="0">
                  <c:v>219915.28757300001</c:v>
                </c:pt>
                <c:pt idx="1">
                  <c:v>207726.19084599998</c:v>
                </c:pt>
                <c:pt idx="2">
                  <c:v>153125.75121399999</c:v>
                </c:pt>
                <c:pt idx="3">
                  <c:v>110220.76501199999</c:v>
                </c:pt>
                <c:pt idx="4">
                  <c:v>135451.58504199999</c:v>
                </c:pt>
              </c:numCache>
            </c:numRef>
          </c:val>
          <c:extLst>
            <c:ext xmlns:c16="http://schemas.microsoft.com/office/drawing/2014/chart" uri="{C3380CC4-5D6E-409C-BE32-E72D297353CC}">
              <c16:uniqueId val="{00000003-1AFB-4580-8E60-AD686F801D5C}"/>
            </c:ext>
          </c:extLst>
        </c:ser>
        <c:ser>
          <c:idx val="4"/>
          <c:order val="4"/>
          <c:tx>
            <c:strRef>
              <c:f>'Recaudo General a Feb-24'!$A$7</c:f>
              <c:strCache>
                <c:ptCount val="1"/>
                <c:pt idx="0">
                  <c:v>Año 2022</c:v>
                </c:pt>
              </c:strCache>
            </c:strRef>
          </c:tx>
          <c:spPr>
            <a:solidFill>
              <a:schemeClr val="accent5"/>
            </a:solidFill>
            <a:ln>
              <a:noFill/>
            </a:ln>
            <a:effectLst/>
            <a:scene3d>
              <a:camera prst="orthographicFront"/>
              <a:lightRig rig="threePt" dir="t"/>
            </a:scene3d>
            <a:sp3d>
              <a:bevelT w="203200" h="38100"/>
            </a:sp3d>
          </c:spPr>
          <c:invertIfNegative val="0"/>
          <c:cat>
            <c:multiLvlStrRef>
              <c:f>'Recaudo General a Feb-24'!$B$1:$F$2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Feb-24'!$B$7:$F$7</c:f>
              <c:numCache>
                <c:formatCode>_("$"* #,##0_);_("$"* \(#,##0\);_("$"* "-"_);_(@_)</c:formatCode>
                <c:ptCount val="5"/>
                <c:pt idx="0">
                  <c:v>221587.25031100001</c:v>
                </c:pt>
                <c:pt idx="1">
                  <c:v>217588.94527499998</c:v>
                </c:pt>
                <c:pt idx="2">
                  <c:v>155744.52931799999</c:v>
                </c:pt>
                <c:pt idx="3">
                  <c:v>118712.409827</c:v>
                </c:pt>
                <c:pt idx="4">
                  <c:v>129658.031917</c:v>
                </c:pt>
              </c:numCache>
            </c:numRef>
          </c:val>
          <c:extLst>
            <c:ext xmlns:c16="http://schemas.microsoft.com/office/drawing/2014/chart" uri="{C3380CC4-5D6E-409C-BE32-E72D297353CC}">
              <c16:uniqueId val="{00000004-1AFB-4580-8E60-AD686F801D5C}"/>
            </c:ext>
          </c:extLst>
        </c:ser>
        <c:ser>
          <c:idx val="5"/>
          <c:order val="5"/>
          <c:tx>
            <c:strRef>
              <c:f>'Recaudo General a Feb-24'!$A$8</c:f>
              <c:strCache>
                <c:ptCount val="1"/>
                <c:pt idx="0">
                  <c:v>Año 2023</c:v>
                </c:pt>
              </c:strCache>
            </c:strRef>
          </c:tx>
          <c:spPr>
            <a:solidFill>
              <a:schemeClr val="accent6"/>
            </a:solidFill>
            <a:ln>
              <a:noFill/>
            </a:ln>
            <a:effectLst/>
            <a:scene3d>
              <a:camera prst="orthographicFront"/>
              <a:lightRig rig="threePt" dir="t"/>
            </a:scene3d>
            <a:sp3d>
              <a:bevelT w="165100"/>
            </a:sp3d>
          </c:spPr>
          <c:invertIfNegative val="0"/>
          <c:cat>
            <c:multiLvlStrRef>
              <c:f>'Recaudo General a Feb-24'!$B$1:$F$2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Feb-24'!$B$8:$F$8</c:f>
              <c:numCache>
                <c:formatCode>_("$"* #,##0_);_("$"* \(#,##0\);_("$"* "-"_);_(@_)</c:formatCode>
                <c:ptCount val="5"/>
                <c:pt idx="0">
                  <c:v>246324.37028</c:v>
                </c:pt>
                <c:pt idx="1">
                  <c:v>243305.65125900001</c:v>
                </c:pt>
                <c:pt idx="2">
                  <c:v>180788.52644799999</c:v>
                </c:pt>
                <c:pt idx="3">
                  <c:v>131726.57063500001</c:v>
                </c:pt>
                <c:pt idx="4">
                  <c:v>152270.47478799999</c:v>
                </c:pt>
              </c:numCache>
            </c:numRef>
          </c:val>
          <c:extLst>
            <c:ext xmlns:c16="http://schemas.microsoft.com/office/drawing/2014/chart" uri="{C3380CC4-5D6E-409C-BE32-E72D297353CC}">
              <c16:uniqueId val="{00000005-1AFB-4580-8E60-AD686F801D5C}"/>
            </c:ext>
          </c:extLst>
        </c:ser>
        <c:ser>
          <c:idx val="6"/>
          <c:order val="6"/>
          <c:tx>
            <c:strRef>
              <c:f>'Recaudo General a Feb-24'!$A$9</c:f>
              <c:strCache>
                <c:ptCount val="1"/>
                <c:pt idx="0">
                  <c:v>Año 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multiLvlStrRef>
              <c:f>'Recaudo General a Feb-24'!$B$1:$F$2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Feb-24'!$B$9:$F$9</c:f>
              <c:numCache>
                <c:formatCode>_("$"* #,##0_);_("$"* \(#,##0\);_("$"* "-"_);_(@_)</c:formatCode>
                <c:ptCount val="5"/>
                <c:pt idx="0">
                  <c:v>23785.979873</c:v>
                </c:pt>
                <c:pt idx="1">
                  <c:v>25887.140771999999</c:v>
                </c:pt>
                <c:pt idx="2">
                  <c:v>17554.945102000001</c:v>
                </c:pt>
                <c:pt idx="3">
                  <c:v>13050.692725000001</c:v>
                </c:pt>
                <c:pt idx="4">
                  <c:v>15364.056898999999</c:v>
                </c:pt>
              </c:numCache>
            </c:numRef>
          </c:val>
          <c:extLst>
            <c:ext xmlns:c16="http://schemas.microsoft.com/office/drawing/2014/chart" uri="{C3380CC4-5D6E-409C-BE32-E72D297353CC}">
              <c16:uniqueId val="{00000006-1AFB-4580-8E60-AD686F801D5C}"/>
            </c:ext>
          </c:extLst>
        </c:ser>
        <c:dLbls>
          <c:showLegendKey val="0"/>
          <c:showVal val="0"/>
          <c:showCatName val="0"/>
          <c:showSerName val="0"/>
          <c:showPercent val="0"/>
          <c:showBubbleSize val="0"/>
        </c:dLbls>
        <c:gapWidth val="219"/>
        <c:overlap val="-27"/>
        <c:axId val="1438034383"/>
        <c:axId val="1840720639"/>
      </c:barChart>
      <c:catAx>
        <c:axId val="143803438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1840720639"/>
        <c:crosses val="autoZero"/>
        <c:auto val="1"/>
        <c:lblAlgn val="ctr"/>
        <c:lblOffset val="100"/>
        <c:noMultiLvlLbl val="0"/>
      </c:catAx>
      <c:valAx>
        <c:axId val="1840720639"/>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_);_(&quot;$&quot;* \(#,##0\);_(&quot;$&quot;* &quot;-&quot;_);_(@_)"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1438034383"/>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ES"/>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x localidad Feb-24'!$JH$8</c:f>
              <c:strCache>
                <c:ptCount val="1"/>
                <c:pt idx="0">
                  <c:v>SEPTIEMBRE 2023</c:v>
                </c:pt>
              </c:strCache>
            </c:strRef>
          </c:tx>
          <c:spPr>
            <a:solidFill>
              <a:schemeClr val="accent1"/>
            </a:solidFill>
            <a:ln>
              <a:noFill/>
            </a:ln>
            <a:effectLst/>
            <a:scene3d>
              <a:camera prst="orthographicFront"/>
              <a:lightRig rig="threePt" dir="t"/>
            </a:scene3d>
            <a:sp3d>
              <a:bevelT w="190500" h="38100"/>
            </a:sp3d>
          </c:spPr>
          <c:invertIfNegative val="0"/>
          <c:cat>
            <c:strRef>
              <c:f>'Recaudo x localidad Feb-24'!$HO$9:$HO$15</c:f>
              <c:strCache>
                <c:ptCount val="7"/>
                <c:pt idx="0">
                  <c:v>USAQUEN</c:v>
                </c:pt>
                <c:pt idx="1">
                  <c:v>CHAPINERO</c:v>
                </c:pt>
                <c:pt idx="2">
                  <c:v>SANTA FÉ</c:v>
                </c:pt>
                <c:pt idx="3">
                  <c:v>SAN CRISTOBAL</c:v>
                </c:pt>
                <c:pt idx="4">
                  <c:v>USME</c:v>
                </c:pt>
                <c:pt idx="5">
                  <c:v>CANDELARIA</c:v>
                </c:pt>
                <c:pt idx="6">
                  <c:v>SUMAPAZ</c:v>
                </c:pt>
              </c:strCache>
            </c:strRef>
          </c:cat>
          <c:val>
            <c:numRef>
              <c:f>'Recaudo x localidad Feb-24'!$JH$9:$JH$15</c:f>
              <c:numCache>
                <c:formatCode>"$"\ #,##0</c:formatCode>
                <c:ptCount val="7"/>
                <c:pt idx="0">
                  <c:v>6029.6237780000001</c:v>
                </c:pt>
                <c:pt idx="1">
                  <c:v>2967.7194709999999</c:v>
                </c:pt>
                <c:pt idx="2">
                  <c:v>1508.360279</c:v>
                </c:pt>
                <c:pt idx="3">
                  <c:v>2276.4828050000001</c:v>
                </c:pt>
                <c:pt idx="4">
                  <c:v>1752.7454439999999</c:v>
                </c:pt>
                <c:pt idx="5">
                  <c:v>396.97522600000002</c:v>
                </c:pt>
                <c:pt idx="6">
                  <c:v>0.55571999999999999</c:v>
                </c:pt>
              </c:numCache>
            </c:numRef>
          </c:val>
          <c:extLst xmlns:c15="http://schemas.microsoft.com/office/drawing/2012/chart">
            <c:ext xmlns:c16="http://schemas.microsoft.com/office/drawing/2014/chart" uri="{C3380CC4-5D6E-409C-BE32-E72D297353CC}">
              <c16:uniqueId val="{00000000-AD60-4F2C-A8D2-C277F8E2D7DD}"/>
            </c:ext>
          </c:extLst>
        </c:ser>
        <c:ser>
          <c:idx val="1"/>
          <c:order val="1"/>
          <c:tx>
            <c:strRef>
              <c:f>'Recaudo x localidad Feb-24'!$JI$8</c:f>
              <c:strCache>
                <c:ptCount val="1"/>
                <c:pt idx="0">
                  <c:v>OCTUBRE 2023</c:v>
                </c:pt>
              </c:strCache>
            </c:strRef>
          </c:tx>
          <c:spPr>
            <a:solidFill>
              <a:schemeClr val="accent2"/>
            </a:solidFill>
            <a:ln>
              <a:noFill/>
            </a:ln>
            <a:effectLst/>
            <a:scene3d>
              <a:camera prst="orthographicFront"/>
              <a:lightRig rig="threePt" dir="t"/>
            </a:scene3d>
            <a:sp3d>
              <a:bevelT w="190500" h="38100"/>
            </a:sp3d>
          </c:spPr>
          <c:invertIfNegative val="0"/>
          <c:cat>
            <c:strRef>
              <c:f>'Recaudo x localidad Feb-24'!$HO$9:$HO$15</c:f>
              <c:strCache>
                <c:ptCount val="7"/>
                <c:pt idx="0">
                  <c:v>USAQUEN</c:v>
                </c:pt>
                <c:pt idx="1">
                  <c:v>CHAPINERO</c:v>
                </c:pt>
                <c:pt idx="2">
                  <c:v>SANTA FÉ</c:v>
                </c:pt>
                <c:pt idx="3">
                  <c:v>SAN CRISTOBAL</c:v>
                </c:pt>
                <c:pt idx="4">
                  <c:v>USME</c:v>
                </c:pt>
                <c:pt idx="5">
                  <c:v>CANDELARIA</c:v>
                </c:pt>
                <c:pt idx="6">
                  <c:v>SUMAPAZ</c:v>
                </c:pt>
              </c:strCache>
            </c:strRef>
          </c:cat>
          <c:val>
            <c:numRef>
              <c:f>'Recaudo x localidad Feb-24'!$JI$9:$JI$15</c:f>
              <c:numCache>
                <c:formatCode>"$"\ #,##0</c:formatCode>
                <c:ptCount val="7"/>
                <c:pt idx="0">
                  <c:v>10051.885453999999</c:v>
                </c:pt>
                <c:pt idx="1">
                  <c:v>5923.216128</c:v>
                </c:pt>
                <c:pt idx="2">
                  <c:v>2076.5310730000001</c:v>
                </c:pt>
                <c:pt idx="3">
                  <c:v>3117.8279769999999</c:v>
                </c:pt>
                <c:pt idx="4">
                  <c:v>2113.4612739999998</c:v>
                </c:pt>
                <c:pt idx="5">
                  <c:v>514.08286799999996</c:v>
                </c:pt>
                <c:pt idx="6">
                  <c:v>0.89800999999999997</c:v>
                </c:pt>
              </c:numCache>
            </c:numRef>
          </c:val>
          <c:extLst>
            <c:ext xmlns:c16="http://schemas.microsoft.com/office/drawing/2014/chart" uri="{C3380CC4-5D6E-409C-BE32-E72D297353CC}">
              <c16:uniqueId val="{00000001-AD60-4F2C-A8D2-C277F8E2D7DD}"/>
            </c:ext>
          </c:extLst>
        </c:ser>
        <c:ser>
          <c:idx val="2"/>
          <c:order val="2"/>
          <c:tx>
            <c:strRef>
              <c:f>'Recaudo x localidad Feb-24'!$JJ$8</c:f>
              <c:strCache>
                <c:ptCount val="1"/>
                <c:pt idx="0">
                  <c:v>NOVIEMBRE 2023</c:v>
                </c:pt>
              </c:strCache>
            </c:strRef>
          </c:tx>
          <c:spPr>
            <a:solidFill>
              <a:schemeClr val="accent3"/>
            </a:solidFill>
            <a:ln>
              <a:noFill/>
            </a:ln>
            <a:effectLst/>
            <a:scene3d>
              <a:camera prst="orthographicFront"/>
              <a:lightRig rig="threePt" dir="t"/>
            </a:scene3d>
            <a:sp3d>
              <a:bevelT w="190500" h="38100"/>
            </a:sp3d>
          </c:spPr>
          <c:invertIfNegative val="0"/>
          <c:cat>
            <c:strRef>
              <c:f>'Recaudo x localidad Feb-24'!$HO$9:$HO$15</c:f>
              <c:strCache>
                <c:ptCount val="7"/>
                <c:pt idx="0">
                  <c:v>USAQUEN</c:v>
                </c:pt>
                <c:pt idx="1">
                  <c:v>CHAPINERO</c:v>
                </c:pt>
                <c:pt idx="2">
                  <c:v>SANTA FÉ</c:v>
                </c:pt>
                <c:pt idx="3">
                  <c:v>SAN CRISTOBAL</c:v>
                </c:pt>
                <c:pt idx="4">
                  <c:v>USME</c:v>
                </c:pt>
                <c:pt idx="5">
                  <c:v>CANDELARIA</c:v>
                </c:pt>
                <c:pt idx="6">
                  <c:v>SUMAPAZ</c:v>
                </c:pt>
              </c:strCache>
            </c:strRef>
          </c:cat>
          <c:val>
            <c:numRef>
              <c:f>'Recaudo x localidad Feb-24'!$JJ$9:$JJ$15</c:f>
              <c:numCache>
                <c:formatCode>"$"\ #,##0</c:formatCode>
                <c:ptCount val="7"/>
                <c:pt idx="0">
                  <c:v>7869.0176659999997</c:v>
                </c:pt>
                <c:pt idx="1">
                  <c:v>4356.2721600000004</c:v>
                </c:pt>
                <c:pt idx="2">
                  <c:v>1682.9319909999999</c:v>
                </c:pt>
                <c:pt idx="3">
                  <c:v>2248.7266410000002</c:v>
                </c:pt>
                <c:pt idx="4">
                  <c:v>1881.103255</c:v>
                </c:pt>
                <c:pt idx="5">
                  <c:v>376.385986</c:v>
                </c:pt>
                <c:pt idx="6">
                  <c:v>0.65986500000000003</c:v>
                </c:pt>
              </c:numCache>
            </c:numRef>
          </c:val>
          <c:extLst>
            <c:ext xmlns:c16="http://schemas.microsoft.com/office/drawing/2014/chart" uri="{C3380CC4-5D6E-409C-BE32-E72D297353CC}">
              <c16:uniqueId val="{00000002-AD60-4F2C-A8D2-C277F8E2D7DD}"/>
            </c:ext>
          </c:extLst>
        </c:ser>
        <c:ser>
          <c:idx val="3"/>
          <c:order val="3"/>
          <c:tx>
            <c:strRef>
              <c:f>'Recaudo x localidad Feb-24'!$JK$8</c:f>
              <c:strCache>
                <c:ptCount val="1"/>
                <c:pt idx="0">
                  <c:v>DICIEMBRE 2023</c:v>
                </c:pt>
              </c:strCache>
            </c:strRef>
          </c:tx>
          <c:spPr>
            <a:solidFill>
              <a:schemeClr val="accent4"/>
            </a:solidFill>
            <a:ln>
              <a:noFill/>
            </a:ln>
            <a:effectLst/>
            <a:scene3d>
              <a:camera prst="orthographicFront"/>
              <a:lightRig rig="threePt" dir="t"/>
            </a:scene3d>
            <a:sp3d>
              <a:bevelT w="190500" h="38100"/>
            </a:sp3d>
          </c:spPr>
          <c:invertIfNegative val="0"/>
          <c:cat>
            <c:strRef>
              <c:f>'Recaudo x localidad Feb-24'!$HO$9:$HO$15</c:f>
              <c:strCache>
                <c:ptCount val="7"/>
                <c:pt idx="0">
                  <c:v>USAQUEN</c:v>
                </c:pt>
                <c:pt idx="1">
                  <c:v>CHAPINERO</c:v>
                </c:pt>
                <c:pt idx="2">
                  <c:v>SANTA FÉ</c:v>
                </c:pt>
                <c:pt idx="3">
                  <c:v>SAN CRISTOBAL</c:v>
                </c:pt>
                <c:pt idx="4">
                  <c:v>USME</c:v>
                </c:pt>
                <c:pt idx="5">
                  <c:v>CANDELARIA</c:v>
                </c:pt>
                <c:pt idx="6">
                  <c:v>SUMAPAZ</c:v>
                </c:pt>
              </c:strCache>
            </c:strRef>
          </c:cat>
          <c:val>
            <c:numRef>
              <c:f>'Recaudo x localidad Feb-24'!$JK$9:$JK$15</c:f>
              <c:numCache>
                <c:formatCode>"$"\ #,##0</c:formatCode>
                <c:ptCount val="7"/>
                <c:pt idx="0">
                  <c:v>8831.3161959999998</c:v>
                </c:pt>
                <c:pt idx="1">
                  <c:v>4881.1635509999996</c:v>
                </c:pt>
                <c:pt idx="2">
                  <c:v>1942.127874</c:v>
                </c:pt>
                <c:pt idx="3">
                  <c:v>2813.6384200000002</c:v>
                </c:pt>
                <c:pt idx="4">
                  <c:v>2134.645407</c:v>
                </c:pt>
                <c:pt idx="5">
                  <c:v>523.95338400000003</c:v>
                </c:pt>
                <c:pt idx="6">
                  <c:v>1.1383799999999999</c:v>
                </c:pt>
              </c:numCache>
            </c:numRef>
          </c:val>
          <c:extLst>
            <c:ext xmlns:c16="http://schemas.microsoft.com/office/drawing/2014/chart" uri="{C3380CC4-5D6E-409C-BE32-E72D297353CC}">
              <c16:uniqueId val="{00000003-AD60-4F2C-A8D2-C277F8E2D7DD}"/>
            </c:ext>
          </c:extLst>
        </c:ser>
        <c:ser>
          <c:idx val="4"/>
          <c:order val="4"/>
          <c:tx>
            <c:strRef>
              <c:f>'Recaudo x localidad Feb-24'!$JL$8</c:f>
              <c:strCache>
                <c:ptCount val="1"/>
                <c:pt idx="0">
                  <c:v>ENERO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Feb-24'!$HO$9:$HO$15</c:f>
              <c:strCache>
                <c:ptCount val="7"/>
                <c:pt idx="0">
                  <c:v>USAQUEN</c:v>
                </c:pt>
                <c:pt idx="1">
                  <c:v>CHAPINERO</c:v>
                </c:pt>
                <c:pt idx="2">
                  <c:v>SANTA FÉ</c:v>
                </c:pt>
                <c:pt idx="3">
                  <c:v>SAN CRISTOBAL</c:v>
                </c:pt>
                <c:pt idx="4">
                  <c:v>USME</c:v>
                </c:pt>
                <c:pt idx="5">
                  <c:v>CANDELARIA</c:v>
                </c:pt>
                <c:pt idx="6">
                  <c:v>SUMAPAZ</c:v>
                </c:pt>
              </c:strCache>
            </c:strRef>
          </c:cat>
          <c:val>
            <c:numRef>
              <c:f>'Recaudo x localidad Feb-24'!$JL$9:$JL$15</c:f>
              <c:numCache>
                <c:formatCode>"$"\ #,##0</c:formatCode>
                <c:ptCount val="7"/>
                <c:pt idx="0">
                  <c:v>9373.8626490000006</c:v>
                </c:pt>
                <c:pt idx="1">
                  <c:v>5234.739184</c:v>
                </c:pt>
                <c:pt idx="2">
                  <c:v>2014.6784210000001</c:v>
                </c:pt>
                <c:pt idx="3">
                  <c:v>2871.1178930000001</c:v>
                </c:pt>
                <c:pt idx="4">
                  <c:v>2167.0781339999999</c:v>
                </c:pt>
                <c:pt idx="5">
                  <c:v>452.01502699999998</c:v>
                </c:pt>
                <c:pt idx="6">
                  <c:v>0.77580000000000005</c:v>
                </c:pt>
              </c:numCache>
            </c:numRef>
          </c:val>
          <c:extLst>
            <c:ext xmlns:c16="http://schemas.microsoft.com/office/drawing/2014/chart" uri="{C3380CC4-5D6E-409C-BE32-E72D297353CC}">
              <c16:uniqueId val="{00000004-AD60-4F2C-A8D2-C277F8E2D7DD}"/>
            </c:ext>
          </c:extLst>
        </c:ser>
        <c:ser>
          <c:idx val="5"/>
          <c:order val="5"/>
          <c:tx>
            <c:strRef>
              <c:f>'Recaudo x localidad Feb-24'!$JM$8</c:f>
              <c:strCache>
                <c:ptCount val="1"/>
                <c:pt idx="0">
                  <c:v>FEBRERO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Feb-24'!$HO$9:$HO$15</c:f>
              <c:strCache>
                <c:ptCount val="7"/>
                <c:pt idx="0">
                  <c:v>USAQUEN</c:v>
                </c:pt>
                <c:pt idx="1">
                  <c:v>CHAPINERO</c:v>
                </c:pt>
                <c:pt idx="2">
                  <c:v>SANTA FÉ</c:v>
                </c:pt>
                <c:pt idx="3">
                  <c:v>SAN CRISTOBAL</c:v>
                </c:pt>
                <c:pt idx="4">
                  <c:v>USME</c:v>
                </c:pt>
                <c:pt idx="5">
                  <c:v>CANDELARIA</c:v>
                </c:pt>
                <c:pt idx="6">
                  <c:v>SUMAPAZ</c:v>
                </c:pt>
              </c:strCache>
            </c:strRef>
          </c:cat>
          <c:val>
            <c:numRef>
              <c:f>'Recaudo x localidad Feb-24'!$JM$9:$JM$15</c:f>
              <c:numCache>
                <c:formatCode>"$"\ #,##0</c:formatCode>
                <c:ptCount val="7"/>
                <c:pt idx="0">
                  <c:v>10087.483698</c:v>
                </c:pt>
                <c:pt idx="1">
                  <c:v>5831.0027</c:v>
                </c:pt>
                <c:pt idx="2">
                  <c:v>2105.7635399999999</c:v>
                </c:pt>
                <c:pt idx="3">
                  <c:v>2978.6505219999999</c:v>
                </c:pt>
                <c:pt idx="4">
                  <c:v>2283.5132210000002</c:v>
                </c:pt>
                <c:pt idx="5">
                  <c:v>498.935992</c:v>
                </c:pt>
                <c:pt idx="6">
                  <c:v>0.63019999999999998</c:v>
                </c:pt>
              </c:numCache>
            </c:numRef>
          </c:val>
          <c:extLst>
            <c:ext xmlns:c16="http://schemas.microsoft.com/office/drawing/2014/chart" uri="{C3380CC4-5D6E-409C-BE32-E72D297353CC}">
              <c16:uniqueId val="{00000005-AD60-4F2C-A8D2-C277F8E2D7DD}"/>
            </c:ext>
          </c:extLst>
        </c:ser>
        <c:dLbls>
          <c:showLegendKey val="0"/>
          <c:showVal val="0"/>
          <c:showCatName val="0"/>
          <c:showSerName val="0"/>
          <c:showPercent val="0"/>
          <c:showBubbleSize val="0"/>
        </c:dLbls>
        <c:gapWidth val="219"/>
        <c:overlap val="-27"/>
        <c:axId val="2114220928"/>
        <c:axId val="16316032"/>
        <c:extLst/>
      </c:barChart>
      <c:catAx>
        <c:axId val="211422092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16316032"/>
        <c:crosses val="autoZero"/>
        <c:auto val="1"/>
        <c:lblAlgn val="ctr"/>
        <c:lblOffset val="100"/>
        <c:noMultiLvlLbl val="0"/>
      </c:catAx>
      <c:valAx>
        <c:axId val="16316032"/>
        <c:scaling>
          <c:orientation val="minMax"/>
          <c:max val="10000"/>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2114220928"/>
        <c:crosses val="autoZero"/>
        <c:crossBetween val="between"/>
        <c:majorUnit val="2000"/>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ES"/>
    </a:p>
  </c:txPr>
  <c:externalData r:id="rId4">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558998006346545"/>
          <c:y val="3.330937168268349E-2"/>
          <c:w val="0.87191924424181155"/>
          <c:h val="0.57357710886165481"/>
        </c:manualLayout>
      </c:layout>
      <c:barChart>
        <c:barDir val="col"/>
        <c:grouping val="clustered"/>
        <c:varyColors val="0"/>
        <c:ser>
          <c:idx val="0"/>
          <c:order val="0"/>
          <c:tx>
            <c:strRef>
              <c:f>'Recaudo x localidad Feb-24'!$JH$29</c:f>
              <c:strCache>
                <c:ptCount val="1"/>
                <c:pt idx="0">
                  <c:v>SEPTIEMBRE 2023</c:v>
                </c:pt>
              </c:strCache>
            </c:strRef>
          </c:tx>
          <c:spPr>
            <a:solidFill>
              <a:schemeClr val="accent1"/>
            </a:solidFill>
            <a:ln>
              <a:noFill/>
            </a:ln>
            <a:effectLst/>
            <a:scene3d>
              <a:camera prst="orthographicFront"/>
              <a:lightRig rig="threePt" dir="t"/>
            </a:scene3d>
            <a:sp3d>
              <a:bevelT w="190500" h="38100"/>
            </a:sp3d>
          </c:spPr>
          <c:invertIfNegative val="0"/>
          <c:cat>
            <c:strRef>
              <c:f>'Recaudo x localidad Feb-24'!$HO$30:$HO$37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Feb-24'!$JH$30:$JH$37</c:f>
              <c:numCache>
                <c:formatCode>"$"\ #,##0</c:formatCode>
                <c:ptCount val="8"/>
                <c:pt idx="0">
                  <c:v>916.07209899999998</c:v>
                </c:pt>
                <c:pt idx="1">
                  <c:v>4399.5424370000001</c:v>
                </c:pt>
                <c:pt idx="2">
                  <c:v>819.07784100000003</c:v>
                </c:pt>
                <c:pt idx="3">
                  <c:v>1066.9650320000001</c:v>
                </c:pt>
                <c:pt idx="4">
                  <c:v>1093.2358830000001</c:v>
                </c:pt>
                <c:pt idx="5">
                  <c:v>3672.0437040000002</c:v>
                </c:pt>
                <c:pt idx="6">
                  <c:v>2480.673628</c:v>
                </c:pt>
                <c:pt idx="7">
                  <c:v>2951.3703049999999</c:v>
                </c:pt>
              </c:numCache>
            </c:numRef>
          </c:val>
          <c:extLst>
            <c:ext xmlns:c16="http://schemas.microsoft.com/office/drawing/2014/chart" uri="{C3380CC4-5D6E-409C-BE32-E72D297353CC}">
              <c16:uniqueId val="{00000000-6137-424E-AB21-66D77F75F60B}"/>
            </c:ext>
          </c:extLst>
        </c:ser>
        <c:ser>
          <c:idx val="1"/>
          <c:order val="1"/>
          <c:tx>
            <c:strRef>
              <c:f>'Recaudo x localidad Feb-24'!$JI$29</c:f>
              <c:strCache>
                <c:ptCount val="1"/>
                <c:pt idx="0">
                  <c:v>OCTUBRE 2023</c:v>
                </c:pt>
              </c:strCache>
            </c:strRef>
          </c:tx>
          <c:spPr>
            <a:solidFill>
              <a:schemeClr val="accent2"/>
            </a:solidFill>
            <a:ln>
              <a:noFill/>
            </a:ln>
            <a:effectLst/>
            <a:scene3d>
              <a:camera prst="orthographicFront"/>
              <a:lightRig rig="threePt" dir="t"/>
            </a:scene3d>
            <a:sp3d>
              <a:bevelT w="190500" h="38100"/>
            </a:sp3d>
          </c:spPr>
          <c:invertIfNegative val="0"/>
          <c:cat>
            <c:strRef>
              <c:f>'Recaudo x localidad Feb-24'!$HO$30:$HO$37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Feb-24'!$JI$30:$JI$37</c:f>
              <c:numCache>
                <c:formatCode>"$"\ #,##0</c:formatCode>
                <c:ptCount val="8"/>
                <c:pt idx="0">
                  <c:v>1947.09031</c:v>
                </c:pt>
                <c:pt idx="1">
                  <c:v>4200.9272090000004</c:v>
                </c:pt>
                <c:pt idx="2">
                  <c:v>4667.9070490000004</c:v>
                </c:pt>
                <c:pt idx="3">
                  <c:v>2367.091496</c:v>
                </c:pt>
                <c:pt idx="4">
                  <c:v>1282.6729479999999</c:v>
                </c:pt>
                <c:pt idx="5">
                  <c:v>3185.424415</c:v>
                </c:pt>
                <c:pt idx="6">
                  <c:v>3034.7940880000001</c:v>
                </c:pt>
                <c:pt idx="7">
                  <c:v>3398.27358</c:v>
                </c:pt>
              </c:numCache>
            </c:numRef>
          </c:val>
          <c:extLst>
            <c:ext xmlns:c16="http://schemas.microsoft.com/office/drawing/2014/chart" uri="{C3380CC4-5D6E-409C-BE32-E72D297353CC}">
              <c16:uniqueId val="{00000001-6137-424E-AB21-66D77F75F60B}"/>
            </c:ext>
          </c:extLst>
        </c:ser>
        <c:ser>
          <c:idx val="2"/>
          <c:order val="2"/>
          <c:tx>
            <c:strRef>
              <c:f>'Recaudo x localidad Feb-24'!$JJ$29</c:f>
              <c:strCache>
                <c:ptCount val="1"/>
                <c:pt idx="0">
                  <c:v>NOVIEMBRE 2023</c:v>
                </c:pt>
              </c:strCache>
            </c:strRef>
          </c:tx>
          <c:spPr>
            <a:solidFill>
              <a:schemeClr val="accent3"/>
            </a:solidFill>
            <a:ln>
              <a:noFill/>
            </a:ln>
            <a:effectLst/>
            <a:scene3d>
              <a:camera prst="orthographicFront"/>
              <a:lightRig rig="threePt" dir="t"/>
            </a:scene3d>
            <a:sp3d>
              <a:bevelT w="190500" h="38100"/>
            </a:sp3d>
          </c:spPr>
          <c:invertIfNegative val="0"/>
          <c:cat>
            <c:strRef>
              <c:f>'Recaudo x localidad Feb-24'!$HO$30:$HO$37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Feb-24'!$JJ$30:$JJ$37</c:f>
              <c:numCache>
                <c:formatCode>"$"\ #,##0</c:formatCode>
                <c:ptCount val="8"/>
                <c:pt idx="0">
                  <c:v>1116.854133</c:v>
                </c:pt>
                <c:pt idx="1">
                  <c:v>3936.8745520000002</c:v>
                </c:pt>
                <c:pt idx="2">
                  <c:v>674.38305100000002</c:v>
                </c:pt>
                <c:pt idx="3">
                  <c:v>932.03552000000002</c:v>
                </c:pt>
                <c:pt idx="4">
                  <c:v>1064.5570749999999</c:v>
                </c:pt>
                <c:pt idx="5">
                  <c:v>3782.029912</c:v>
                </c:pt>
                <c:pt idx="6">
                  <c:v>2490.9102720000001</c:v>
                </c:pt>
                <c:pt idx="7">
                  <c:v>2451.172904</c:v>
                </c:pt>
              </c:numCache>
            </c:numRef>
          </c:val>
          <c:extLst>
            <c:ext xmlns:c16="http://schemas.microsoft.com/office/drawing/2014/chart" uri="{C3380CC4-5D6E-409C-BE32-E72D297353CC}">
              <c16:uniqueId val="{00000002-6137-424E-AB21-66D77F75F60B}"/>
            </c:ext>
          </c:extLst>
        </c:ser>
        <c:ser>
          <c:idx val="3"/>
          <c:order val="3"/>
          <c:tx>
            <c:strRef>
              <c:f>'Recaudo x localidad Feb-24'!$JK$29</c:f>
              <c:strCache>
                <c:ptCount val="1"/>
                <c:pt idx="0">
                  <c:v>DICIEMBRE 2023</c:v>
                </c:pt>
              </c:strCache>
            </c:strRef>
          </c:tx>
          <c:spPr>
            <a:solidFill>
              <a:schemeClr val="accent4"/>
            </a:solidFill>
            <a:ln>
              <a:noFill/>
            </a:ln>
            <a:effectLst/>
            <a:scene3d>
              <a:camera prst="orthographicFront"/>
              <a:lightRig rig="threePt" dir="t"/>
            </a:scene3d>
            <a:sp3d>
              <a:bevelT w="190500" h="38100"/>
            </a:sp3d>
          </c:spPr>
          <c:invertIfNegative val="0"/>
          <c:cat>
            <c:strRef>
              <c:f>'Recaudo x localidad Feb-24'!$HO$30:$HO$37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Feb-24'!$JK$30:$JK$37</c:f>
              <c:numCache>
                <c:formatCode>"$"\ #,##0</c:formatCode>
                <c:ptCount val="8"/>
                <c:pt idx="0">
                  <c:v>1854.6841039999999</c:v>
                </c:pt>
                <c:pt idx="1">
                  <c:v>4567.8611620000001</c:v>
                </c:pt>
                <c:pt idx="2">
                  <c:v>4823.992432</c:v>
                </c:pt>
                <c:pt idx="3">
                  <c:v>2457.345092</c:v>
                </c:pt>
                <c:pt idx="4">
                  <c:v>1310.305198</c:v>
                </c:pt>
                <c:pt idx="5">
                  <c:v>2814.7937120000001</c:v>
                </c:pt>
                <c:pt idx="6">
                  <c:v>3248.0863399999998</c:v>
                </c:pt>
                <c:pt idx="7">
                  <c:v>3435.2157320000001</c:v>
                </c:pt>
              </c:numCache>
            </c:numRef>
          </c:val>
          <c:extLst>
            <c:ext xmlns:c16="http://schemas.microsoft.com/office/drawing/2014/chart" uri="{C3380CC4-5D6E-409C-BE32-E72D297353CC}">
              <c16:uniqueId val="{00000003-6137-424E-AB21-66D77F75F60B}"/>
            </c:ext>
          </c:extLst>
        </c:ser>
        <c:ser>
          <c:idx val="4"/>
          <c:order val="4"/>
          <c:tx>
            <c:strRef>
              <c:f>'Recaudo x localidad Feb-24'!$JL$29</c:f>
              <c:strCache>
                <c:ptCount val="1"/>
                <c:pt idx="0">
                  <c:v>ENERO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Feb-24'!$HO$30:$HO$37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Feb-24'!$JL$30:$JL$37</c:f>
              <c:numCache>
                <c:formatCode>"$"\ #,##0</c:formatCode>
                <c:ptCount val="8"/>
                <c:pt idx="0">
                  <c:v>1445.3300979999999</c:v>
                </c:pt>
                <c:pt idx="1">
                  <c:v>5029.81113</c:v>
                </c:pt>
                <c:pt idx="2">
                  <c:v>1234.2907680000001</c:v>
                </c:pt>
                <c:pt idx="3">
                  <c:v>1383.18651</c:v>
                </c:pt>
                <c:pt idx="4">
                  <c:v>1413.4610130000001</c:v>
                </c:pt>
                <c:pt idx="5">
                  <c:v>4516.7019929999997</c:v>
                </c:pt>
                <c:pt idx="6">
                  <c:v>3066.0918900000001</c:v>
                </c:pt>
                <c:pt idx="7">
                  <c:v>3072.7574479999998</c:v>
                </c:pt>
              </c:numCache>
            </c:numRef>
          </c:val>
          <c:extLst>
            <c:ext xmlns:c16="http://schemas.microsoft.com/office/drawing/2014/chart" uri="{C3380CC4-5D6E-409C-BE32-E72D297353CC}">
              <c16:uniqueId val="{00000004-6137-424E-AB21-66D77F75F60B}"/>
            </c:ext>
          </c:extLst>
        </c:ser>
        <c:ser>
          <c:idx val="5"/>
          <c:order val="5"/>
          <c:tx>
            <c:strRef>
              <c:f>'Recaudo x localidad Feb-24'!$JM$29</c:f>
              <c:strCache>
                <c:ptCount val="1"/>
                <c:pt idx="0">
                  <c:v>FEBRERO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Feb-24'!$HO$30:$HO$37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Feb-24'!$JM$30:$JM$37</c:f>
              <c:numCache>
                <c:formatCode>"$"\ #,##0</c:formatCode>
                <c:ptCount val="8"/>
                <c:pt idx="0">
                  <c:v>1945.0386470000001</c:v>
                </c:pt>
                <c:pt idx="1">
                  <c:v>5282.2022630000001</c:v>
                </c:pt>
                <c:pt idx="2">
                  <c:v>4946.3735370000004</c:v>
                </c:pt>
                <c:pt idx="3">
                  <c:v>2571.6370879999999</c:v>
                </c:pt>
                <c:pt idx="4">
                  <c:v>1390.739116</c:v>
                </c:pt>
                <c:pt idx="5">
                  <c:v>2113.8007699999998</c:v>
                </c:pt>
                <c:pt idx="6">
                  <c:v>3452.1142380000001</c:v>
                </c:pt>
                <c:pt idx="7">
                  <c:v>4185.2351129999997</c:v>
                </c:pt>
              </c:numCache>
            </c:numRef>
          </c:val>
          <c:extLst>
            <c:ext xmlns:c16="http://schemas.microsoft.com/office/drawing/2014/chart" uri="{C3380CC4-5D6E-409C-BE32-E72D297353CC}">
              <c16:uniqueId val="{00000005-6137-424E-AB21-66D77F75F60B}"/>
            </c:ext>
          </c:extLst>
        </c:ser>
        <c:dLbls>
          <c:showLegendKey val="0"/>
          <c:showVal val="0"/>
          <c:showCatName val="0"/>
          <c:showSerName val="0"/>
          <c:showPercent val="0"/>
          <c:showBubbleSize val="0"/>
        </c:dLbls>
        <c:gapWidth val="219"/>
        <c:overlap val="-27"/>
        <c:axId val="64065136"/>
        <c:axId val="1550180816"/>
        <c:extLst/>
      </c:barChart>
      <c:catAx>
        <c:axId val="64065136"/>
        <c:scaling>
          <c:orientation val="minMax"/>
        </c:scaling>
        <c:delete val="0"/>
        <c:axPos val="b"/>
        <c:numFmt formatCode="#,##0.00" sourceLinked="0"/>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550180816"/>
        <c:crosses val="autoZero"/>
        <c:auto val="1"/>
        <c:lblAlgn val="ctr"/>
        <c:lblOffset val="100"/>
        <c:noMultiLvlLbl val="0"/>
      </c:catAx>
      <c:valAx>
        <c:axId val="1550180816"/>
        <c:scaling>
          <c:orientation val="minMax"/>
          <c:max val="5000"/>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64065136"/>
        <c:crosses val="autoZero"/>
        <c:crossBetween val="between"/>
        <c:majorUnit val="1000"/>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layout>
        <c:manualLayout>
          <c:xMode val="edge"/>
          <c:yMode val="edge"/>
          <c:x val="0.15493942536714944"/>
          <c:y val="0.94859342454905649"/>
          <c:w val="0.69252072863403058"/>
          <c:h val="4.5136076831252349E-2"/>
        </c:manualLayout>
      </c:layout>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ES"/>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x localidad Feb-24'!$JH$59</c:f>
              <c:strCache>
                <c:ptCount val="1"/>
                <c:pt idx="0">
                  <c:v>SEPTIEMBRE 2023</c:v>
                </c:pt>
              </c:strCache>
            </c:strRef>
          </c:tx>
          <c:spPr>
            <a:solidFill>
              <a:schemeClr val="accent1"/>
            </a:solidFill>
            <a:ln>
              <a:noFill/>
            </a:ln>
            <a:effectLst/>
            <a:scene3d>
              <a:camera prst="orthographicFront"/>
              <a:lightRig rig="threePt" dir="t"/>
            </a:scene3d>
            <a:sp3d>
              <a:bevelT w="190500" h="38100"/>
            </a:sp3d>
          </c:spPr>
          <c:invertIfNegative val="0"/>
          <c:cat>
            <c:strRef>
              <c:f>'Recaudo x localidad Feb-24'!$HO$60:$HO$61</c:f>
              <c:strCache>
                <c:ptCount val="2"/>
                <c:pt idx="0">
                  <c:v>KENNEDY</c:v>
                </c:pt>
                <c:pt idx="1">
                  <c:v>FONTIBON</c:v>
                </c:pt>
              </c:strCache>
            </c:strRef>
          </c:cat>
          <c:val>
            <c:numRef>
              <c:f>'Recaudo x localidad Feb-24'!$JH$60:$JH$61</c:f>
              <c:numCache>
                <c:formatCode>"$"\ #,##0</c:formatCode>
                <c:ptCount val="2"/>
                <c:pt idx="0">
                  <c:v>6316.8755780000001</c:v>
                </c:pt>
                <c:pt idx="1">
                  <c:v>3345.5104740000002</c:v>
                </c:pt>
              </c:numCache>
            </c:numRef>
          </c:val>
          <c:extLst>
            <c:ext xmlns:c16="http://schemas.microsoft.com/office/drawing/2014/chart" uri="{C3380CC4-5D6E-409C-BE32-E72D297353CC}">
              <c16:uniqueId val="{00000000-A22B-489C-8A18-B14991C62D77}"/>
            </c:ext>
          </c:extLst>
        </c:ser>
        <c:ser>
          <c:idx val="2"/>
          <c:order val="1"/>
          <c:tx>
            <c:strRef>
              <c:f>'Recaudo x localidad Feb-24'!$JI$59</c:f>
              <c:strCache>
                <c:ptCount val="1"/>
                <c:pt idx="0">
                  <c:v>OCTUBRE 2023</c:v>
                </c:pt>
              </c:strCache>
            </c:strRef>
          </c:tx>
          <c:spPr>
            <a:solidFill>
              <a:schemeClr val="accent3"/>
            </a:solidFill>
            <a:ln>
              <a:noFill/>
            </a:ln>
            <a:effectLst/>
            <a:scene3d>
              <a:camera prst="orthographicFront"/>
              <a:lightRig rig="threePt" dir="t"/>
            </a:scene3d>
            <a:sp3d>
              <a:bevelT w="190500" h="38100"/>
            </a:sp3d>
          </c:spPr>
          <c:invertIfNegative val="0"/>
          <c:cat>
            <c:strRef>
              <c:f>'Recaudo x localidad Feb-24'!$HO$60:$HO$61</c:f>
              <c:strCache>
                <c:ptCount val="2"/>
                <c:pt idx="0">
                  <c:v>KENNEDY</c:v>
                </c:pt>
                <c:pt idx="1">
                  <c:v>FONTIBON</c:v>
                </c:pt>
              </c:strCache>
            </c:strRef>
          </c:cat>
          <c:val>
            <c:numRef>
              <c:f>'Recaudo x localidad Feb-24'!$JI$60:$JI$61</c:f>
              <c:numCache>
                <c:formatCode>"$"\ #,##0</c:formatCode>
                <c:ptCount val="2"/>
                <c:pt idx="0">
                  <c:v>12485.454361</c:v>
                </c:pt>
                <c:pt idx="1">
                  <c:v>6634.424505</c:v>
                </c:pt>
              </c:numCache>
            </c:numRef>
          </c:val>
          <c:extLst>
            <c:ext xmlns:c16="http://schemas.microsoft.com/office/drawing/2014/chart" uri="{C3380CC4-5D6E-409C-BE32-E72D297353CC}">
              <c16:uniqueId val="{00000001-A22B-489C-8A18-B14991C62D77}"/>
            </c:ext>
          </c:extLst>
        </c:ser>
        <c:ser>
          <c:idx val="3"/>
          <c:order val="2"/>
          <c:tx>
            <c:strRef>
              <c:f>'Recaudo x localidad Feb-24'!$JJ$59</c:f>
              <c:strCache>
                <c:ptCount val="1"/>
                <c:pt idx="0">
                  <c:v>NOVIEMBRE 2023</c:v>
                </c:pt>
              </c:strCache>
            </c:strRef>
          </c:tx>
          <c:spPr>
            <a:solidFill>
              <a:schemeClr val="accent4"/>
            </a:solidFill>
            <a:ln>
              <a:noFill/>
            </a:ln>
            <a:effectLst/>
            <a:scene3d>
              <a:camera prst="orthographicFront"/>
              <a:lightRig rig="threePt" dir="t"/>
            </a:scene3d>
            <a:sp3d>
              <a:bevelT w="190500" h="38100"/>
            </a:sp3d>
          </c:spPr>
          <c:invertIfNegative val="0"/>
          <c:cat>
            <c:strRef>
              <c:f>'Recaudo x localidad Feb-24'!$HO$60:$HO$61</c:f>
              <c:strCache>
                <c:ptCount val="2"/>
                <c:pt idx="0">
                  <c:v>KENNEDY</c:v>
                </c:pt>
                <c:pt idx="1">
                  <c:v>FONTIBON</c:v>
                </c:pt>
              </c:strCache>
            </c:strRef>
          </c:cat>
          <c:val>
            <c:numRef>
              <c:f>'Recaudo x localidad Feb-24'!$JJ$60:$JJ$61</c:f>
              <c:numCache>
                <c:formatCode>"$"\ #,##0</c:formatCode>
                <c:ptCount val="2"/>
                <c:pt idx="0">
                  <c:v>9107.7855940000009</c:v>
                </c:pt>
                <c:pt idx="1">
                  <c:v>4733.7225859999999</c:v>
                </c:pt>
              </c:numCache>
            </c:numRef>
          </c:val>
          <c:extLst>
            <c:ext xmlns:c16="http://schemas.microsoft.com/office/drawing/2014/chart" uri="{C3380CC4-5D6E-409C-BE32-E72D297353CC}">
              <c16:uniqueId val="{00000002-A22B-489C-8A18-B14991C62D77}"/>
            </c:ext>
          </c:extLst>
        </c:ser>
        <c:ser>
          <c:idx val="4"/>
          <c:order val="3"/>
          <c:tx>
            <c:strRef>
              <c:f>'Recaudo x localidad Feb-24'!$JK$59</c:f>
              <c:strCache>
                <c:ptCount val="1"/>
                <c:pt idx="0">
                  <c:v>DICIEMBRE 2023</c:v>
                </c:pt>
              </c:strCache>
            </c:strRef>
          </c:tx>
          <c:spPr>
            <a:solidFill>
              <a:schemeClr val="accent5"/>
            </a:solidFill>
            <a:ln>
              <a:noFill/>
            </a:ln>
            <a:effectLst/>
            <a:scene3d>
              <a:camera prst="orthographicFront"/>
              <a:lightRig rig="threePt" dir="t"/>
            </a:scene3d>
            <a:sp3d>
              <a:bevelT w="190500" h="38100"/>
            </a:sp3d>
          </c:spPr>
          <c:invertIfNegative val="0"/>
          <c:cat>
            <c:strRef>
              <c:f>'Recaudo x localidad Feb-24'!$HO$60:$HO$61</c:f>
              <c:strCache>
                <c:ptCount val="2"/>
                <c:pt idx="0">
                  <c:v>KENNEDY</c:v>
                </c:pt>
                <c:pt idx="1">
                  <c:v>FONTIBON</c:v>
                </c:pt>
              </c:strCache>
            </c:strRef>
          </c:cat>
          <c:val>
            <c:numRef>
              <c:f>'Recaudo x localidad Feb-24'!$JK$60:$JK$61</c:f>
              <c:numCache>
                <c:formatCode>"$"\ #,##0</c:formatCode>
                <c:ptCount val="2"/>
                <c:pt idx="0">
                  <c:v>10491.39472</c:v>
                </c:pt>
                <c:pt idx="1">
                  <c:v>5794.3950619999996</c:v>
                </c:pt>
              </c:numCache>
            </c:numRef>
          </c:val>
          <c:extLst>
            <c:ext xmlns:c16="http://schemas.microsoft.com/office/drawing/2014/chart" uri="{C3380CC4-5D6E-409C-BE32-E72D297353CC}">
              <c16:uniqueId val="{00000003-A22B-489C-8A18-B14991C62D77}"/>
            </c:ext>
          </c:extLst>
        </c:ser>
        <c:ser>
          <c:idx val="5"/>
          <c:order val="4"/>
          <c:tx>
            <c:strRef>
              <c:f>'Recaudo x localidad Feb-24'!$JL$59</c:f>
              <c:strCache>
                <c:ptCount val="1"/>
                <c:pt idx="0">
                  <c:v>ENERO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Feb-24'!$HO$60:$HO$61</c:f>
              <c:strCache>
                <c:ptCount val="2"/>
                <c:pt idx="0">
                  <c:v>KENNEDY</c:v>
                </c:pt>
                <c:pt idx="1">
                  <c:v>FONTIBON</c:v>
                </c:pt>
              </c:strCache>
            </c:strRef>
          </c:cat>
          <c:val>
            <c:numRef>
              <c:f>'Recaudo x localidad Feb-24'!$JL$60:$JL$61</c:f>
              <c:numCache>
                <c:formatCode>"$"\ #,##0</c:formatCode>
                <c:ptCount val="2"/>
                <c:pt idx="0">
                  <c:v>10466.431226999999</c:v>
                </c:pt>
                <c:pt idx="1">
                  <c:v>5717.1811850000004</c:v>
                </c:pt>
              </c:numCache>
            </c:numRef>
          </c:val>
          <c:extLst>
            <c:ext xmlns:c16="http://schemas.microsoft.com/office/drawing/2014/chart" uri="{C3380CC4-5D6E-409C-BE32-E72D297353CC}">
              <c16:uniqueId val="{00000004-A22B-489C-8A18-B14991C62D77}"/>
            </c:ext>
          </c:extLst>
        </c:ser>
        <c:ser>
          <c:idx val="1"/>
          <c:order val="5"/>
          <c:tx>
            <c:strRef>
              <c:f>'Recaudo x localidad Feb-24'!$JM$59</c:f>
              <c:strCache>
                <c:ptCount val="1"/>
                <c:pt idx="0">
                  <c:v>FEBRERO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Feb-24'!$HO$60:$HO$61</c:f>
              <c:strCache>
                <c:ptCount val="2"/>
                <c:pt idx="0">
                  <c:v>KENNEDY</c:v>
                </c:pt>
                <c:pt idx="1">
                  <c:v>FONTIBON</c:v>
                </c:pt>
              </c:strCache>
            </c:strRef>
          </c:cat>
          <c:val>
            <c:numRef>
              <c:f>'Recaudo x localidad Feb-24'!$JM$60:$JM$61</c:f>
              <c:numCache>
                <c:formatCode>"$"\ #,##0</c:formatCode>
                <c:ptCount val="2"/>
                <c:pt idx="0">
                  <c:v>11541.696180999999</c:v>
                </c:pt>
                <c:pt idx="1">
                  <c:v>6013.2489210000003</c:v>
                </c:pt>
              </c:numCache>
            </c:numRef>
          </c:val>
          <c:extLst>
            <c:ext xmlns:c16="http://schemas.microsoft.com/office/drawing/2014/chart" uri="{C3380CC4-5D6E-409C-BE32-E72D297353CC}">
              <c16:uniqueId val="{00000005-A22B-489C-8A18-B14991C62D77}"/>
            </c:ext>
          </c:extLst>
        </c:ser>
        <c:dLbls>
          <c:showLegendKey val="0"/>
          <c:showVal val="0"/>
          <c:showCatName val="0"/>
          <c:showSerName val="0"/>
          <c:showPercent val="0"/>
          <c:showBubbleSize val="0"/>
        </c:dLbls>
        <c:gapWidth val="219"/>
        <c:overlap val="-27"/>
        <c:axId val="125604768"/>
        <c:axId val="16313536"/>
      </c:barChart>
      <c:catAx>
        <c:axId val="1256047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6313536"/>
        <c:crosses val="autoZero"/>
        <c:auto val="1"/>
        <c:lblAlgn val="ctr"/>
        <c:lblOffset val="100"/>
        <c:noMultiLvlLbl val="0"/>
      </c:catAx>
      <c:valAx>
        <c:axId val="16313536"/>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25604768"/>
        <c:crossesAt val="1"/>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ES"/>
    </a:p>
  </c:txPr>
  <c:externalData r:id="rId4">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1"/>
          <c:order val="0"/>
          <c:tx>
            <c:strRef>
              <c:f>'Recaudo x localidad Feb-24'!$JH$86</c:f>
              <c:strCache>
                <c:ptCount val="1"/>
                <c:pt idx="0">
                  <c:v>SEPTIEMBRE 2023</c:v>
                </c:pt>
              </c:strCache>
            </c:strRef>
          </c:tx>
          <c:spPr>
            <a:solidFill>
              <a:schemeClr val="accent2"/>
            </a:solidFill>
            <a:ln>
              <a:noFill/>
            </a:ln>
            <a:effectLst/>
            <a:scene3d>
              <a:camera prst="orthographicFront"/>
              <a:lightRig rig="threePt" dir="t"/>
            </a:scene3d>
            <a:sp3d>
              <a:bevelT w="190500" h="38100"/>
            </a:sp3d>
          </c:spPr>
          <c:invertIfNegative val="0"/>
          <c:cat>
            <c:strRef>
              <c:f>'Recaudo x localidad Feb-24'!$HO$87:$HO$88</c:f>
              <c:strCache>
                <c:ptCount val="2"/>
                <c:pt idx="0">
                  <c:v>ENGATIVÁ</c:v>
                </c:pt>
                <c:pt idx="1">
                  <c:v>BARRIOS UNIDOS</c:v>
                </c:pt>
              </c:strCache>
            </c:strRef>
          </c:cat>
          <c:val>
            <c:numRef>
              <c:f>'Recaudo x localidad Feb-24'!$JH$87:$JH$88</c:f>
              <c:numCache>
                <c:formatCode>"$"\ #,##0</c:formatCode>
                <c:ptCount val="2"/>
                <c:pt idx="0">
                  <c:v>9070.9340339999999</c:v>
                </c:pt>
                <c:pt idx="1">
                  <c:v>2838.439652</c:v>
                </c:pt>
              </c:numCache>
            </c:numRef>
          </c:val>
          <c:extLst>
            <c:ext xmlns:c16="http://schemas.microsoft.com/office/drawing/2014/chart" uri="{C3380CC4-5D6E-409C-BE32-E72D297353CC}">
              <c16:uniqueId val="{00000000-57C6-4B60-8B3E-4FFC775F5D5F}"/>
            </c:ext>
          </c:extLst>
        </c:ser>
        <c:ser>
          <c:idx val="2"/>
          <c:order val="1"/>
          <c:tx>
            <c:strRef>
              <c:f>'Recaudo x localidad Feb-24'!$JI$86</c:f>
              <c:strCache>
                <c:ptCount val="1"/>
                <c:pt idx="0">
                  <c:v>OCTUBRE 2023</c:v>
                </c:pt>
              </c:strCache>
            </c:strRef>
          </c:tx>
          <c:spPr>
            <a:solidFill>
              <a:schemeClr val="accent3"/>
            </a:solidFill>
            <a:ln>
              <a:noFill/>
            </a:ln>
            <a:effectLst/>
            <a:scene3d>
              <a:camera prst="orthographicFront"/>
              <a:lightRig rig="threePt" dir="t"/>
            </a:scene3d>
            <a:sp3d>
              <a:bevelT w="190500" h="38100"/>
            </a:sp3d>
          </c:spPr>
          <c:invertIfNegative val="0"/>
          <c:cat>
            <c:strRef>
              <c:f>'Recaudo x localidad Feb-24'!$HO$87:$HO$88</c:f>
              <c:strCache>
                <c:ptCount val="2"/>
                <c:pt idx="0">
                  <c:v>ENGATIVÁ</c:v>
                </c:pt>
                <c:pt idx="1">
                  <c:v>BARRIOS UNIDOS</c:v>
                </c:pt>
              </c:strCache>
            </c:strRef>
          </c:cat>
          <c:val>
            <c:numRef>
              <c:f>'Recaudo x localidad Feb-24'!$JI$87:$JI$88</c:f>
              <c:numCache>
                <c:formatCode>"$"\ #,##0</c:formatCode>
                <c:ptCount val="2"/>
                <c:pt idx="0">
                  <c:v>7337.8570030000001</c:v>
                </c:pt>
                <c:pt idx="1">
                  <c:v>4467.1857289999998</c:v>
                </c:pt>
              </c:numCache>
            </c:numRef>
          </c:val>
          <c:extLst>
            <c:ext xmlns:c16="http://schemas.microsoft.com/office/drawing/2014/chart" uri="{C3380CC4-5D6E-409C-BE32-E72D297353CC}">
              <c16:uniqueId val="{00000001-57C6-4B60-8B3E-4FFC775F5D5F}"/>
            </c:ext>
          </c:extLst>
        </c:ser>
        <c:ser>
          <c:idx val="3"/>
          <c:order val="2"/>
          <c:tx>
            <c:strRef>
              <c:f>'Recaudo x localidad Feb-24'!$JJ$86</c:f>
              <c:strCache>
                <c:ptCount val="1"/>
                <c:pt idx="0">
                  <c:v>NOVIEMBRE 2023</c:v>
                </c:pt>
              </c:strCache>
            </c:strRef>
          </c:tx>
          <c:spPr>
            <a:solidFill>
              <a:schemeClr val="accent4"/>
            </a:solidFill>
            <a:ln>
              <a:noFill/>
            </a:ln>
            <a:effectLst/>
            <a:scene3d>
              <a:camera prst="orthographicFront"/>
              <a:lightRig rig="threePt" dir="t"/>
            </a:scene3d>
            <a:sp3d>
              <a:bevelT w="190500" h="38100"/>
            </a:sp3d>
          </c:spPr>
          <c:invertIfNegative val="0"/>
          <c:cat>
            <c:strRef>
              <c:f>'Recaudo x localidad Feb-24'!$HO$87:$HO$88</c:f>
              <c:strCache>
                <c:ptCount val="2"/>
                <c:pt idx="0">
                  <c:v>ENGATIVÁ</c:v>
                </c:pt>
                <c:pt idx="1">
                  <c:v>BARRIOS UNIDOS</c:v>
                </c:pt>
              </c:strCache>
            </c:strRef>
          </c:cat>
          <c:val>
            <c:numRef>
              <c:f>'Recaudo x localidad Feb-24'!$JJ$87:$JJ$88</c:f>
              <c:numCache>
                <c:formatCode>"$"\ #,##0</c:formatCode>
                <c:ptCount val="2"/>
                <c:pt idx="0">
                  <c:v>8858.2794580000009</c:v>
                </c:pt>
                <c:pt idx="1">
                  <c:v>1429.278863</c:v>
                </c:pt>
              </c:numCache>
            </c:numRef>
          </c:val>
          <c:extLst>
            <c:ext xmlns:c16="http://schemas.microsoft.com/office/drawing/2014/chart" uri="{C3380CC4-5D6E-409C-BE32-E72D297353CC}">
              <c16:uniqueId val="{00000002-57C6-4B60-8B3E-4FFC775F5D5F}"/>
            </c:ext>
          </c:extLst>
        </c:ser>
        <c:ser>
          <c:idx val="4"/>
          <c:order val="3"/>
          <c:tx>
            <c:strRef>
              <c:f>'Recaudo x localidad Feb-24'!$JK$86</c:f>
              <c:strCache>
                <c:ptCount val="1"/>
                <c:pt idx="0">
                  <c:v>DICIEMBRE 2023</c:v>
                </c:pt>
              </c:strCache>
            </c:strRef>
          </c:tx>
          <c:spPr>
            <a:solidFill>
              <a:schemeClr val="accent5"/>
            </a:solidFill>
            <a:ln>
              <a:noFill/>
            </a:ln>
            <a:effectLst/>
            <a:scene3d>
              <a:camera prst="orthographicFront"/>
              <a:lightRig rig="threePt" dir="t"/>
            </a:scene3d>
            <a:sp3d>
              <a:bevelT w="190500" h="38100"/>
            </a:sp3d>
          </c:spPr>
          <c:invertIfNegative val="0"/>
          <c:cat>
            <c:strRef>
              <c:f>'Recaudo x localidad Feb-24'!$HO$87:$HO$88</c:f>
              <c:strCache>
                <c:ptCount val="2"/>
                <c:pt idx="0">
                  <c:v>ENGATIVÁ</c:v>
                </c:pt>
                <c:pt idx="1">
                  <c:v>BARRIOS UNIDOS</c:v>
                </c:pt>
              </c:strCache>
            </c:strRef>
          </c:cat>
          <c:val>
            <c:numRef>
              <c:f>'Recaudo x localidad Feb-24'!$JK$87:$JK$88</c:f>
              <c:numCache>
                <c:formatCode>"$"\ #,##0</c:formatCode>
                <c:ptCount val="2"/>
                <c:pt idx="0">
                  <c:v>7322.0274040000004</c:v>
                </c:pt>
                <c:pt idx="1">
                  <c:v>3994.8410009999998</c:v>
                </c:pt>
              </c:numCache>
            </c:numRef>
          </c:val>
          <c:extLst>
            <c:ext xmlns:c16="http://schemas.microsoft.com/office/drawing/2014/chart" uri="{C3380CC4-5D6E-409C-BE32-E72D297353CC}">
              <c16:uniqueId val="{00000003-57C6-4B60-8B3E-4FFC775F5D5F}"/>
            </c:ext>
          </c:extLst>
        </c:ser>
        <c:ser>
          <c:idx val="5"/>
          <c:order val="4"/>
          <c:tx>
            <c:strRef>
              <c:f>'Recaudo x localidad Feb-24'!$JL$86</c:f>
              <c:strCache>
                <c:ptCount val="1"/>
                <c:pt idx="0">
                  <c:v>ENERO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Feb-24'!$HO$87:$HO$88</c:f>
              <c:strCache>
                <c:ptCount val="2"/>
                <c:pt idx="0">
                  <c:v>ENGATIVÁ</c:v>
                </c:pt>
                <c:pt idx="1">
                  <c:v>BARRIOS UNIDOS</c:v>
                </c:pt>
              </c:strCache>
            </c:strRef>
          </c:cat>
          <c:val>
            <c:numRef>
              <c:f>'Recaudo x localidad Feb-24'!$JL$87:$JL$88</c:f>
              <c:numCache>
                <c:formatCode>"$"\ #,##0</c:formatCode>
                <c:ptCount val="2"/>
                <c:pt idx="0">
                  <c:v>11546.956619000001</c:v>
                </c:pt>
                <c:pt idx="1">
                  <c:v>2201.2888309999998</c:v>
                </c:pt>
              </c:numCache>
            </c:numRef>
          </c:val>
          <c:extLst>
            <c:ext xmlns:c16="http://schemas.microsoft.com/office/drawing/2014/chart" uri="{C3380CC4-5D6E-409C-BE32-E72D297353CC}">
              <c16:uniqueId val="{00000004-57C6-4B60-8B3E-4FFC775F5D5F}"/>
            </c:ext>
          </c:extLst>
        </c:ser>
        <c:ser>
          <c:idx val="0"/>
          <c:order val="5"/>
          <c:tx>
            <c:strRef>
              <c:f>'Recaudo x localidad Feb-24'!$JM$86</c:f>
              <c:strCache>
                <c:ptCount val="1"/>
                <c:pt idx="0">
                  <c:v>FEBRERO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Feb-24'!$HO$87:$HO$88</c:f>
              <c:strCache>
                <c:ptCount val="2"/>
                <c:pt idx="0">
                  <c:v>ENGATIVÁ</c:v>
                </c:pt>
                <c:pt idx="1">
                  <c:v>BARRIOS UNIDOS</c:v>
                </c:pt>
              </c:strCache>
            </c:strRef>
          </c:cat>
          <c:val>
            <c:numRef>
              <c:f>'Recaudo x localidad Feb-24'!$JM$87:$JM$88</c:f>
              <c:numCache>
                <c:formatCode>"$"\ #,##0</c:formatCode>
                <c:ptCount val="2"/>
                <c:pt idx="0">
                  <c:v>7612.8233890000001</c:v>
                </c:pt>
                <c:pt idx="1">
                  <c:v>5437.8693359999997</c:v>
                </c:pt>
              </c:numCache>
            </c:numRef>
          </c:val>
          <c:extLst>
            <c:ext xmlns:c16="http://schemas.microsoft.com/office/drawing/2014/chart" uri="{C3380CC4-5D6E-409C-BE32-E72D297353CC}">
              <c16:uniqueId val="{00000005-57C6-4B60-8B3E-4FFC775F5D5F}"/>
            </c:ext>
          </c:extLst>
        </c:ser>
        <c:dLbls>
          <c:showLegendKey val="0"/>
          <c:showVal val="0"/>
          <c:showCatName val="0"/>
          <c:showSerName val="0"/>
          <c:showPercent val="0"/>
          <c:showBubbleSize val="0"/>
        </c:dLbls>
        <c:gapWidth val="219"/>
        <c:overlap val="-27"/>
        <c:axId val="64098736"/>
        <c:axId val="1550171248"/>
      </c:barChart>
      <c:catAx>
        <c:axId val="640987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550171248"/>
        <c:crosses val="autoZero"/>
        <c:auto val="1"/>
        <c:lblAlgn val="ctr"/>
        <c:lblOffset val="100"/>
        <c:noMultiLvlLbl val="0"/>
      </c:catAx>
      <c:valAx>
        <c:axId val="1550171248"/>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6409873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ES"/>
    </a:p>
  </c:txPr>
  <c:externalData r:id="rId4">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1"/>
          <c:order val="0"/>
          <c:tx>
            <c:strRef>
              <c:f>'Recaudo x localidad Feb-24'!$JH$112</c:f>
              <c:strCache>
                <c:ptCount val="1"/>
                <c:pt idx="0">
                  <c:v>SEPTIEMBRE 2023</c:v>
                </c:pt>
              </c:strCache>
            </c:strRef>
          </c:tx>
          <c:spPr>
            <a:solidFill>
              <a:schemeClr val="accent2"/>
            </a:solidFill>
            <a:ln>
              <a:noFill/>
            </a:ln>
            <a:effectLst/>
            <a:scene3d>
              <a:camera prst="orthographicFront"/>
              <a:lightRig rig="threePt" dir="t"/>
            </a:scene3d>
            <a:sp3d>
              <a:bevelT w="190500" h="38100"/>
            </a:sp3d>
          </c:spPr>
          <c:invertIfNegative val="0"/>
          <c:cat>
            <c:strRef>
              <c:f>'Recaudo x localidad Feb-24'!$HO$113</c:f>
              <c:strCache>
                <c:ptCount val="1"/>
                <c:pt idx="0">
                  <c:v>SUBA</c:v>
                </c:pt>
              </c:strCache>
            </c:strRef>
          </c:cat>
          <c:val>
            <c:numRef>
              <c:f>'Recaudo x localidad Feb-24'!$JH$113</c:f>
              <c:numCache>
                <c:formatCode>"$"\ #,##0</c:formatCode>
                <c:ptCount val="1"/>
                <c:pt idx="0">
                  <c:v>7655.8573640000004</c:v>
                </c:pt>
              </c:numCache>
            </c:numRef>
          </c:val>
          <c:extLst>
            <c:ext xmlns:c16="http://schemas.microsoft.com/office/drawing/2014/chart" uri="{C3380CC4-5D6E-409C-BE32-E72D297353CC}">
              <c16:uniqueId val="{00000000-1DC8-442D-9A6F-DE97C041646A}"/>
            </c:ext>
          </c:extLst>
        </c:ser>
        <c:ser>
          <c:idx val="2"/>
          <c:order val="1"/>
          <c:tx>
            <c:strRef>
              <c:f>'Recaudo x localidad Feb-24'!$JI$112</c:f>
              <c:strCache>
                <c:ptCount val="1"/>
                <c:pt idx="0">
                  <c:v>OCTUBRE 2023</c:v>
                </c:pt>
              </c:strCache>
            </c:strRef>
          </c:tx>
          <c:spPr>
            <a:solidFill>
              <a:schemeClr val="accent3"/>
            </a:solidFill>
            <a:ln>
              <a:noFill/>
            </a:ln>
            <a:effectLst/>
            <a:scene3d>
              <a:camera prst="orthographicFront"/>
              <a:lightRig rig="threePt" dir="t"/>
            </a:scene3d>
            <a:sp3d>
              <a:bevelT w="190500" h="38100"/>
            </a:sp3d>
          </c:spPr>
          <c:invertIfNegative val="0"/>
          <c:cat>
            <c:strRef>
              <c:f>'Recaudo x localidad Feb-24'!$HO$113</c:f>
              <c:strCache>
                <c:ptCount val="1"/>
                <c:pt idx="0">
                  <c:v>SUBA</c:v>
                </c:pt>
              </c:strCache>
            </c:strRef>
          </c:cat>
          <c:val>
            <c:numRef>
              <c:f>'Recaudo x localidad Feb-24'!$JI$113</c:f>
              <c:numCache>
                <c:formatCode>"$"\ #,##0</c:formatCode>
                <c:ptCount val="1"/>
                <c:pt idx="0">
                  <c:v>15914.648837999999</c:v>
                </c:pt>
              </c:numCache>
            </c:numRef>
          </c:val>
          <c:extLst>
            <c:ext xmlns:c16="http://schemas.microsoft.com/office/drawing/2014/chart" uri="{C3380CC4-5D6E-409C-BE32-E72D297353CC}">
              <c16:uniqueId val="{00000001-1DC8-442D-9A6F-DE97C041646A}"/>
            </c:ext>
          </c:extLst>
        </c:ser>
        <c:ser>
          <c:idx val="3"/>
          <c:order val="2"/>
          <c:tx>
            <c:strRef>
              <c:f>'Recaudo x localidad Feb-24'!$JJ$112</c:f>
              <c:strCache>
                <c:ptCount val="1"/>
                <c:pt idx="0">
                  <c:v>NOVIEMBRE 2023</c:v>
                </c:pt>
              </c:strCache>
            </c:strRef>
          </c:tx>
          <c:spPr>
            <a:solidFill>
              <a:schemeClr val="accent4"/>
            </a:solidFill>
            <a:ln>
              <a:noFill/>
            </a:ln>
            <a:effectLst/>
            <a:scene3d>
              <a:camera prst="orthographicFront"/>
              <a:lightRig rig="threePt" dir="t"/>
            </a:scene3d>
            <a:sp3d>
              <a:bevelT w="190500" h="38100"/>
            </a:sp3d>
          </c:spPr>
          <c:invertIfNegative val="0"/>
          <c:cat>
            <c:strRef>
              <c:f>'Recaudo x localidad Feb-24'!$HO$113</c:f>
              <c:strCache>
                <c:ptCount val="1"/>
                <c:pt idx="0">
                  <c:v>SUBA</c:v>
                </c:pt>
              </c:strCache>
            </c:strRef>
          </c:cat>
          <c:val>
            <c:numRef>
              <c:f>'Recaudo x localidad Feb-24'!$JJ$113</c:f>
              <c:numCache>
                <c:formatCode>"$"\ #,##0</c:formatCode>
                <c:ptCount val="1"/>
                <c:pt idx="0">
                  <c:v>12130.563203</c:v>
                </c:pt>
              </c:numCache>
            </c:numRef>
          </c:val>
          <c:extLst>
            <c:ext xmlns:c16="http://schemas.microsoft.com/office/drawing/2014/chart" uri="{C3380CC4-5D6E-409C-BE32-E72D297353CC}">
              <c16:uniqueId val="{00000002-1DC8-442D-9A6F-DE97C041646A}"/>
            </c:ext>
          </c:extLst>
        </c:ser>
        <c:ser>
          <c:idx val="4"/>
          <c:order val="3"/>
          <c:tx>
            <c:strRef>
              <c:f>'Recaudo x localidad Feb-24'!$JK$112</c:f>
              <c:strCache>
                <c:ptCount val="1"/>
                <c:pt idx="0">
                  <c:v>DICIEMBRE 2023</c:v>
                </c:pt>
              </c:strCache>
            </c:strRef>
          </c:tx>
          <c:spPr>
            <a:solidFill>
              <a:schemeClr val="accent5"/>
            </a:solidFill>
            <a:ln>
              <a:noFill/>
            </a:ln>
            <a:effectLst/>
            <a:scene3d>
              <a:camera prst="orthographicFront"/>
              <a:lightRig rig="threePt" dir="t"/>
            </a:scene3d>
            <a:sp3d>
              <a:bevelT w="190500" h="38100"/>
            </a:sp3d>
          </c:spPr>
          <c:invertIfNegative val="0"/>
          <c:cat>
            <c:strRef>
              <c:f>'Recaudo x localidad Feb-24'!$HO$113</c:f>
              <c:strCache>
                <c:ptCount val="1"/>
                <c:pt idx="0">
                  <c:v>SUBA</c:v>
                </c:pt>
              </c:strCache>
            </c:strRef>
          </c:cat>
          <c:val>
            <c:numRef>
              <c:f>'Recaudo x localidad Feb-24'!$JK$113</c:f>
              <c:numCache>
                <c:formatCode>"$"\ #,##0</c:formatCode>
                <c:ptCount val="1"/>
                <c:pt idx="0">
                  <c:v>13416.726626</c:v>
                </c:pt>
              </c:numCache>
            </c:numRef>
          </c:val>
          <c:extLst>
            <c:ext xmlns:c16="http://schemas.microsoft.com/office/drawing/2014/chart" uri="{C3380CC4-5D6E-409C-BE32-E72D297353CC}">
              <c16:uniqueId val="{00000003-1DC8-442D-9A6F-DE97C041646A}"/>
            </c:ext>
          </c:extLst>
        </c:ser>
        <c:ser>
          <c:idx val="5"/>
          <c:order val="4"/>
          <c:tx>
            <c:strRef>
              <c:f>'Recaudo x localidad Feb-24'!$JL$112</c:f>
              <c:strCache>
                <c:ptCount val="1"/>
                <c:pt idx="0">
                  <c:v>ENERO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Feb-24'!$HO$113</c:f>
              <c:strCache>
                <c:ptCount val="1"/>
                <c:pt idx="0">
                  <c:v>SUBA</c:v>
                </c:pt>
              </c:strCache>
            </c:strRef>
          </c:cat>
          <c:val>
            <c:numRef>
              <c:f>'Recaudo x localidad Feb-24'!$JL$113</c:f>
              <c:numCache>
                <c:formatCode>"$"\ #,##0</c:formatCode>
                <c:ptCount val="1"/>
                <c:pt idx="0">
                  <c:v>13736.609062</c:v>
                </c:pt>
              </c:numCache>
            </c:numRef>
          </c:val>
          <c:extLst>
            <c:ext xmlns:c16="http://schemas.microsoft.com/office/drawing/2014/chart" uri="{C3380CC4-5D6E-409C-BE32-E72D297353CC}">
              <c16:uniqueId val="{00000004-1DC8-442D-9A6F-DE97C041646A}"/>
            </c:ext>
          </c:extLst>
        </c:ser>
        <c:ser>
          <c:idx val="0"/>
          <c:order val="5"/>
          <c:tx>
            <c:strRef>
              <c:f>'Recaudo x localidad Feb-24'!$JM$112</c:f>
              <c:strCache>
                <c:ptCount val="1"/>
                <c:pt idx="0">
                  <c:v>FEBRERO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Feb-24'!$HO$113</c:f>
              <c:strCache>
                <c:ptCount val="1"/>
                <c:pt idx="0">
                  <c:v>SUBA</c:v>
                </c:pt>
              </c:strCache>
            </c:strRef>
          </c:cat>
          <c:val>
            <c:numRef>
              <c:f>'Recaudo x localidad Feb-24'!$JM$113</c:f>
              <c:numCache>
                <c:formatCode>"$"\ #,##0</c:formatCode>
                <c:ptCount val="1"/>
                <c:pt idx="0">
                  <c:v>15364.056898999999</c:v>
                </c:pt>
              </c:numCache>
            </c:numRef>
          </c:val>
          <c:extLst>
            <c:ext xmlns:c16="http://schemas.microsoft.com/office/drawing/2014/chart" uri="{C3380CC4-5D6E-409C-BE32-E72D297353CC}">
              <c16:uniqueId val="{00000005-1DC8-442D-9A6F-DE97C041646A}"/>
            </c:ext>
          </c:extLst>
        </c:ser>
        <c:dLbls>
          <c:showLegendKey val="0"/>
          <c:showVal val="0"/>
          <c:showCatName val="0"/>
          <c:showSerName val="0"/>
          <c:showPercent val="0"/>
          <c:showBubbleSize val="0"/>
        </c:dLbls>
        <c:gapWidth val="219"/>
        <c:overlap val="-27"/>
        <c:axId val="63976336"/>
        <c:axId val="1550178736"/>
      </c:barChart>
      <c:catAx>
        <c:axId val="639763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550178736"/>
        <c:crosses val="autoZero"/>
        <c:auto val="1"/>
        <c:lblAlgn val="ctr"/>
        <c:lblOffset val="100"/>
        <c:noMultiLvlLbl val="0"/>
      </c:catAx>
      <c:valAx>
        <c:axId val="1550178736"/>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6397633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ES"/>
    </a:p>
  </c:txPr>
  <c:externalData r:id="rId4">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5.5874640669916258E-2"/>
          <c:y val="0.12654386208128021"/>
          <c:w val="0.89186051743532058"/>
          <c:h val="0.79745969661363181"/>
        </c:manualLayout>
      </c:layout>
      <c:pie3DChart>
        <c:varyColors val="1"/>
        <c:dLbls>
          <c:dLblPos val="outEnd"/>
          <c:showLegendKey val="0"/>
          <c:showVal val="1"/>
          <c:showCatName val="0"/>
          <c:showSerName val="0"/>
          <c:showPercent val="0"/>
          <c:showBubbleSize val="0"/>
          <c:showLeaderLines val="0"/>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12700" cap="flat" cmpd="sng" algn="ctr">
      <a:noFill/>
      <a:prstDash val="solid"/>
      <a:round/>
    </a:ln>
    <a:effectLst/>
    <a:scene3d>
      <a:camera prst="orthographicFront"/>
      <a:lightRig rig="threePt" dir="t"/>
    </a:scene3d>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4.4529203080384182E-2"/>
          <c:y val="0.1455618425911587"/>
          <c:w val="0.95535262002139365"/>
          <c:h val="0.85443819051786518"/>
        </c:manualLayout>
      </c:layout>
      <c:pie3DChart>
        <c:varyColors val="1"/>
        <c:ser>
          <c:idx val="0"/>
          <c:order val="0"/>
          <c:tx>
            <c:strRef>
              <c:f>'Febrero 2024'!$G$1</c:f>
              <c:strCache>
                <c:ptCount val="1"/>
                <c:pt idx="0">
                  <c:v>TOTAL 
CARTERA</c:v>
                </c:pt>
              </c:strCache>
            </c:strRef>
          </c:tx>
          <c:spPr>
            <a:scene3d>
              <a:camera prst="orthographicFront"/>
              <a:lightRig rig="threePt" dir="t"/>
            </a:scene3d>
            <a:sp3d>
              <a:bevelT/>
            </a:sp3d>
          </c:spPr>
          <c:explosion val="14"/>
          <c:dPt>
            <c:idx val="0"/>
            <c:bubble3D val="0"/>
            <c:spPr>
              <a:solidFill>
                <a:schemeClr val="accent1"/>
              </a:solidFill>
              <a:ln>
                <a:noFill/>
              </a:ln>
              <a:effectLst/>
              <a:scene3d>
                <a:camera prst="orthographicFront"/>
                <a:lightRig rig="threePt" dir="t"/>
              </a:scene3d>
              <a:sp3d>
                <a:bevelT/>
              </a:sp3d>
            </c:spPr>
            <c:extLst>
              <c:ext xmlns:c16="http://schemas.microsoft.com/office/drawing/2014/chart" uri="{C3380CC4-5D6E-409C-BE32-E72D297353CC}">
                <c16:uniqueId val="{00000001-7D41-41D8-A29B-DC1C4A63AECF}"/>
              </c:ext>
            </c:extLst>
          </c:dPt>
          <c:dPt>
            <c:idx val="1"/>
            <c:bubble3D val="0"/>
            <c:spPr>
              <a:solidFill>
                <a:schemeClr val="accent2"/>
              </a:solidFill>
              <a:ln>
                <a:noFill/>
              </a:ln>
              <a:effectLst/>
              <a:scene3d>
                <a:camera prst="orthographicFront"/>
                <a:lightRig rig="threePt" dir="t"/>
              </a:scene3d>
              <a:sp3d>
                <a:bevelT/>
              </a:sp3d>
            </c:spPr>
            <c:extLst>
              <c:ext xmlns:c16="http://schemas.microsoft.com/office/drawing/2014/chart" uri="{C3380CC4-5D6E-409C-BE32-E72D297353CC}">
                <c16:uniqueId val="{00000003-7D41-41D8-A29B-DC1C4A63AECF}"/>
              </c:ext>
            </c:extLst>
          </c:dPt>
          <c:dPt>
            <c:idx val="2"/>
            <c:bubble3D val="0"/>
            <c:spPr>
              <a:solidFill>
                <a:schemeClr val="accent3"/>
              </a:solidFill>
              <a:ln>
                <a:noFill/>
              </a:ln>
              <a:effectLst/>
              <a:scene3d>
                <a:camera prst="orthographicFront"/>
                <a:lightRig rig="threePt" dir="t"/>
              </a:scene3d>
              <a:sp3d>
                <a:bevelT/>
              </a:sp3d>
            </c:spPr>
            <c:extLst>
              <c:ext xmlns:c16="http://schemas.microsoft.com/office/drawing/2014/chart" uri="{C3380CC4-5D6E-409C-BE32-E72D297353CC}">
                <c16:uniqueId val="{00000005-7D41-41D8-A29B-DC1C4A63AECF}"/>
              </c:ext>
            </c:extLst>
          </c:dPt>
          <c:dPt>
            <c:idx val="3"/>
            <c:bubble3D val="0"/>
            <c:spPr>
              <a:solidFill>
                <a:schemeClr val="accent4"/>
              </a:solidFill>
              <a:ln>
                <a:noFill/>
              </a:ln>
              <a:effectLst/>
              <a:scene3d>
                <a:camera prst="orthographicFront"/>
                <a:lightRig rig="threePt" dir="t"/>
              </a:scene3d>
              <a:sp3d>
                <a:bevelT/>
              </a:sp3d>
            </c:spPr>
            <c:extLst>
              <c:ext xmlns:c16="http://schemas.microsoft.com/office/drawing/2014/chart" uri="{C3380CC4-5D6E-409C-BE32-E72D297353CC}">
                <c16:uniqueId val="{00000007-7D41-41D8-A29B-DC1C4A63AECF}"/>
              </c:ext>
            </c:extLst>
          </c:dPt>
          <c:dPt>
            <c:idx val="4"/>
            <c:bubble3D val="0"/>
            <c:spPr>
              <a:solidFill>
                <a:schemeClr val="accent5"/>
              </a:solidFill>
              <a:ln>
                <a:noFill/>
              </a:ln>
              <a:effectLst/>
              <a:scene3d>
                <a:camera prst="orthographicFront"/>
                <a:lightRig rig="threePt" dir="t"/>
              </a:scene3d>
              <a:sp3d>
                <a:bevelT/>
              </a:sp3d>
            </c:spPr>
            <c:extLst>
              <c:ext xmlns:c16="http://schemas.microsoft.com/office/drawing/2014/chart" uri="{C3380CC4-5D6E-409C-BE32-E72D297353CC}">
                <c16:uniqueId val="{00000009-7D41-41D8-A29B-DC1C4A63AECF}"/>
              </c:ext>
            </c:extLst>
          </c:dPt>
          <c:dPt>
            <c:idx val="5"/>
            <c:bubble3D val="0"/>
            <c:spPr>
              <a:solidFill>
                <a:schemeClr val="accent6"/>
              </a:solidFill>
              <a:ln>
                <a:noFill/>
              </a:ln>
              <a:effectLst/>
              <a:scene3d>
                <a:camera prst="orthographicFront"/>
                <a:lightRig rig="threePt" dir="t"/>
              </a:scene3d>
              <a:sp3d>
                <a:bevelT/>
              </a:sp3d>
            </c:spPr>
            <c:extLst>
              <c:ext xmlns:c16="http://schemas.microsoft.com/office/drawing/2014/chart" uri="{C3380CC4-5D6E-409C-BE32-E72D297353CC}">
                <c16:uniqueId val="{0000000B-7D41-41D8-A29B-DC1C4A63AECF}"/>
              </c:ext>
            </c:extLst>
          </c:dPt>
          <c:dPt>
            <c:idx val="6"/>
            <c:bubble3D val="0"/>
            <c:spPr>
              <a:solidFill>
                <a:schemeClr val="accent1">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D-7D41-41D8-A29B-DC1C4A63AECF}"/>
              </c:ext>
            </c:extLst>
          </c:dPt>
          <c:dLbls>
            <c:dLbl>
              <c:idx val="0"/>
              <c:layout>
                <c:manualLayout>
                  <c:x val="-5.669239326818136E-2"/>
                  <c:y val="-0.10065190164928757"/>
                </c:manualLayout>
              </c:layout>
              <c:tx>
                <c:rich>
                  <a:bodyPr/>
                  <a:lstStyle/>
                  <a:p>
                    <a:fld id="{EC4D186A-5131-417C-A433-9AF77EA2E5F6}" type="CATEGORYNAME">
                      <a:rPr lang="en-US"/>
                      <a:pPr/>
                      <a:t>[NOMBRE DE CATEGORÍA]</a:t>
                    </a:fld>
                    <a:r>
                      <a:rPr lang="en-US" baseline="0"/>
                      <a:t>;</a:t>
                    </a:r>
                    <a:br>
                      <a:rPr lang="en-US" baseline="0"/>
                    </a:br>
                    <a:r>
                      <a:rPr lang="en-US" baseline="0"/>
                      <a:t> </a:t>
                    </a:r>
                    <a:fld id="{2957E979-8B61-4CB6-A205-ACFEF5AED26B}" type="VALUE">
                      <a:rPr lang="en-US" baseline="0"/>
                      <a:pPr/>
                      <a:t>[VALOR]</a:t>
                    </a:fld>
                    <a:r>
                      <a:rPr lang="en-US" baseline="0"/>
                      <a:t>; </a:t>
                    </a:r>
                    <a:br>
                      <a:rPr lang="en-US" baseline="0"/>
                    </a:br>
                    <a:fld id="{05E54C41-8FB4-48D4-AF20-18658508CADF}"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7D41-41D8-A29B-DC1C4A63AECF}"/>
                </c:ext>
              </c:extLst>
            </c:dLbl>
            <c:dLbl>
              <c:idx val="1"/>
              <c:layout>
                <c:manualLayout>
                  <c:x val="-4.3219873791162412E-2"/>
                  <c:y val="8.1606567434982444E-2"/>
                </c:manualLayout>
              </c:layout>
              <c:tx>
                <c:rich>
                  <a:bodyPr/>
                  <a:lstStyle/>
                  <a:p>
                    <a:fld id="{0C518BE0-4D58-4B30-AA26-FA5FF89694B1}" type="CATEGORYNAME">
                      <a:rPr lang="en-US"/>
                      <a:pPr/>
                      <a:t>[NOMBRE DE CATEGORÍA]</a:t>
                    </a:fld>
                    <a:r>
                      <a:rPr lang="en-US" baseline="0"/>
                      <a:t>;</a:t>
                    </a:r>
                    <a:br>
                      <a:rPr lang="en-US" baseline="0"/>
                    </a:br>
                    <a:r>
                      <a:rPr lang="en-US" baseline="0"/>
                      <a:t> </a:t>
                    </a:r>
                    <a:fld id="{2B52C7BD-B504-4122-A9EE-56B295765692}" type="VALUE">
                      <a:rPr lang="en-US" baseline="0"/>
                      <a:pPr/>
                      <a:t>[VALOR]</a:t>
                    </a:fld>
                    <a:r>
                      <a:rPr lang="en-US" baseline="0"/>
                      <a:t>; </a:t>
                    </a:r>
                    <a:br>
                      <a:rPr lang="en-US" baseline="0"/>
                    </a:br>
                    <a:fld id="{C29B83C0-A4B3-4C26-8EC7-180F3144DE32}"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7D41-41D8-A29B-DC1C4A63AECF}"/>
                </c:ext>
              </c:extLst>
            </c:dLbl>
            <c:dLbl>
              <c:idx val="2"/>
              <c:layout>
                <c:manualLayout>
                  <c:x val="-3.609012602847135E-2"/>
                  <c:y val="5.0459232767954684E-3"/>
                </c:manualLayout>
              </c:layout>
              <c:tx>
                <c:rich>
                  <a:bodyPr/>
                  <a:lstStyle/>
                  <a:p>
                    <a:fld id="{994393EC-F997-4B09-AD1F-E4E68DECC3D8}" type="CATEGORYNAME">
                      <a:rPr lang="en-US"/>
                      <a:pPr/>
                      <a:t>[NOMBRE DE CATEGORÍA]</a:t>
                    </a:fld>
                    <a:r>
                      <a:rPr lang="en-US" baseline="0"/>
                      <a:t>; </a:t>
                    </a:r>
                    <a:br>
                      <a:rPr lang="en-US" baseline="0"/>
                    </a:br>
                    <a:fld id="{8D9B7787-BB33-43D5-AE72-50A14071E052}" type="VALUE">
                      <a:rPr lang="en-US" baseline="0"/>
                      <a:pPr/>
                      <a:t>[VALOR]</a:t>
                    </a:fld>
                    <a:r>
                      <a:rPr lang="en-US" baseline="0"/>
                      <a:t>; </a:t>
                    </a:r>
                    <a:br>
                      <a:rPr lang="en-US" baseline="0"/>
                    </a:br>
                    <a:fld id="{E6A16076-B1BF-441B-A1ED-AFED89E1AB3D}"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7D41-41D8-A29B-DC1C4A63AECF}"/>
                </c:ext>
              </c:extLst>
            </c:dLbl>
            <c:dLbl>
              <c:idx val="3"/>
              <c:layout>
                <c:manualLayout>
                  <c:x val="4.0588527253278481E-3"/>
                  <c:y val="-0.11804763089630399"/>
                </c:manualLayout>
              </c:layout>
              <c:tx>
                <c:rich>
                  <a:bodyPr/>
                  <a:lstStyle/>
                  <a:p>
                    <a:fld id="{C9260B86-64CA-4466-BD5C-29A87666B605}" type="CATEGORYNAME">
                      <a:rPr lang="en-US"/>
                      <a:pPr/>
                      <a:t>[NOMBRE DE CATEGORÍA]</a:t>
                    </a:fld>
                    <a:r>
                      <a:rPr lang="en-US" baseline="0"/>
                      <a:t>;</a:t>
                    </a:r>
                    <a:br>
                      <a:rPr lang="en-US" baseline="0"/>
                    </a:br>
                    <a:r>
                      <a:rPr lang="en-US" baseline="0"/>
                      <a:t> </a:t>
                    </a:r>
                    <a:fld id="{540EF9FC-9BDA-487A-8038-950599C87D11}" type="VALUE">
                      <a:rPr lang="en-US" baseline="0"/>
                      <a:pPr/>
                      <a:t>[VALOR]</a:t>
                    </a:fld>
                    <a:r>
                      <a:rPr lang="en-US" baseline="0"/>
                      <a:t>; </a:t>
                    </a:r>
                    <a:br>
                      <a:rPr lang="en-US" baseline="0"/>
                    </a:br>
                    <a:fld id="{7EC9AE0C-3B52-4AB7-9921-B61B0784940D}"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7D41-41D8-A29B-DC1C4A63AECF}"/>
                </c:ext>
              </c:extLst>
            </c:dLbl>
            <c:dLbl>
              <c:idx val="4"/>
              <c:layout>
                <c:manualLayout>
                  <c:x val="2.6115693816801504E-3"/>
                  <c:y val="-5.7516620913815965E-2"/>
                </c:manualLayout>
              </c:layout>
              <c:tx>
                <c:rich>
                  <a:bodyPr/>
                  <a:lstStyle/>
                  <a:p>
                    <a:fld id="{23419E90-8C99-457E-A42E-E1AF6F194394}" type="CATEGORYNAME">
                      <a:rPr lang="en-US"/>
                      <a:pPr/>
                      <a:t>[NOMBRE DE CATEGORÍA]</a:t>
                    </a:fld>
                    <a:r>
                      <a:rPr lang="en-US" baseline="0"/>
                      <a:t>; </a:t>
                    </a:r>
                    <a:br>
                      <a:rPr lang="en-US" baseline="0"/>
                    </a:br>
                    <a:fld id="{8FC70306-A9DF-471B-82DE-6450CE5CC1EA}" type="VALUE">
                      <a:rPr lang="en-US" baseline="0"/>
                      <a:pPr/>
                      <a:t>[VALOR]</a:t>
                    </a:fld>
                    <a:r>
                      <a:rPr lang="en-US" baseline="0"/>
                      <a:t>; </a:t>
                    </a:r>
                    <a:br>
                      <a:rPr lang="en-US" baseline="0"/>
                    </a:br>
                    <a:fld id="{E3C88DFF-F22A-46B9-BEF1-91A8806B5348}"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7D41-41D8-A29B-DC1C4A63AECF}"/>
                </c:ext>
              </c:extLst>
            </c:dLbl>
            <c:dLbl>
              <c:idx val="5"/>
              <c:layout>
                <c:manualLayout>
                  <c:x val="-1.5258402096606286E-2"/>
                  <c:y val="-1.8668102615734612E-2"/>
                </c:manualLayout>
              </c:layout>
              <c:tx>
                <c:rich>
                  <a:bodyPr/>
                  <a:lstStyle/>
                  <a:p>
                    <a:fld id="{9B35D073-8F7A-44D1-A3F9-E92F2EF82429}" type="CATEGORYNAME">
                      <a:rPr lang="en-US"/>
                      <a:pPr/>
                      <a:t>[NOMBRE DE CATEGORÍA]</a:t>
                    </a:fld>
                    <a:r>
                      <a:rPr lang="en-US" baseline="0"/>
                      <a:t>;</a:t>
                    </a:r>
                    <a:br>
                      <a:rPr lang="en-US" baseline="0"/>
                    </a:br>
                    <a:fld id="{A242CC43-E59A-4662-B9A8-C82220827FC5}" type="VALUE">
                      <a:rPr lang="en-US" baseline="0"/>
                      <a:pPr/>
                      <a:t>[VALOR]</a:t>
                    </a:fld>
                    <a:r>
                      <a:rPr lang="en-US" baseline="0"/>
                      <a:t>;</a:t>
                    </a:r>
                    <a:br>
                      <a:rPr lang="en-US" baseline="0"/>
                    </a:br>
                    <a:r>
                      <a:rPr lang="en-US" baseline="0"/>
                      <a:t> </a:t>
                    </a:r>
                    <a:fld id="{F7CE677B-DD53-493C-9191-7375937FB487}"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13681369834031273"/>
                      <c:h val="0.10883095426720854"/>
                    </c:manualLayout>
                  </c15:layout>
                  <c15:dlblFieldTable/>
                  <c15:showDataLabelsRange val="0"/>
                </c:ext>
                <c:ext xmlns:c16="http://schemas.microsoft.com/office/drawing/2014/chart" uri="{C3380CC4-5D6E-409C-BE32-E72D297353CC}">
                  <c16:uniqueId val="{0000000B-7D41-41D8-A29B-DC1C4A63AECF}"/>
                </c:ext>
              </c:extLst>
            </c:dLbl>
            <c:dLbl>
              <c:idx val="6"/>
              <c:layout>
                <c:manualLayout>
                  <c:x val="3.8371590862297737E-2"/>
                  <c:y val="-1.4633483395691803E-2"/>
                </c:manualLayout>
              </c:layout>
              <c:tx>
                <c:rich>
                  <a:bodyPr/>
                  <a:lstStyle/>
                  <a:p>
                    <a:fld id="{FC2B6BE6-AF1E-4B0B-A0E7-060137C6FA37}" type="CATEGORYNAME">
                      <a:rPr lang="en-US"/>
                      <a:pPr/>
                      <a:t>[NOMBRE DE CATEGORÍA]</a:t>
                    </a:fld>
                    <a:r>
                      <a:rPr lang="en-US" baseline="0"/>
                      <a:t>;</a:t>
                    </a:r>
                    <a:br>
                      <a:rPr lang="en-US" baseline="0"/>
                    </a:br>
                    <a:r>
                      <a:rPr lang="en-US" baseline="0"/>
                      <a:t> </a:t>
                    </a:r>
                    <a:fld id="{EB8A7D67-4231-48DB-9391-BD5EF102CBFB}" type="VALUE">
                      <a:rPr lang="en-US" baseline="0"/>
                      <a:pPr/>
                      <a:t>[VALOR]</a:t>
                    </a:fld>
                    <a:r>
                      <a:rPr lang="en-US" baseline="0"/>
                      <a:t>; </a:t>
                    </a:r>
                    <a:br>
                      <a:rPr lang="en-US" baseline="0"/>
                    </a:br>
                    <a:r>
                      <a:rPr lang="en-US" baseline="0"/>
                      <a:t>0,01%</a:t>
                    </a:r>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7D41-41D8-A29B-DC1C4A63AECF}"/>
                </c:ext>
              </c:extLst>
            </c:dLbl>
            <c:spPr>
              <a:noFill/>
              <a:ln>
                <a:noFill/>
              </a:ln>
              <a:effectLst/>
            </c:spPr>
            <c:txPr>
              <a:bodyPr rot="0" spcFirstLastPara="1" vertOverflow="ellipsis" vert="horz" wrap="square" anchor="ctr" anchorCtr="1"/>
              <a:lstStyle/>
              <a:p>
                <a:pPr>
                  <a:defRPr sz="800" b="0"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dLblPos val="outEnd"/>
            <c:showLegendKey val="0"/>
            <c:showVal val="1"/>
            <c:showCatName val="1"/>
            <c:showSerName val="0"/>
            <c:showPercent val="1"/>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'Febrero 2024'!$A$2:$A$8</c:f>
              <c:strCache>
                <c:ptCount val="7"/>
                <c:pt idx="0">
                  <c:v>USAQUEN</c:v>
                </c:pt>
                <c:pt idx="1">
                  <c:v>CHAPINERO</c:v>
                </c:pt>
                <c:pt idx="2">
                  <c:v>SANTA FÉ</c:v>
                </c:pt>
                <c:pt idx="3">
                  <c:v>SAN CRISTOBAL</c:v>
                </c:pt>
                <c:pt idx="4">
                  <c:v>USME</c:v>
                </c:pt>
                <c:pt idx="5">
                  <c:v>CANDELARIA</c:v>
                </c:pt>
                <c:pt idx="6">
                  <c:v>SUMAPAZ</c:v>
                </c:pt>
              </c:strCache>
            </c:strRef>
          </c:cat>
          <c:val>
            <c:numRef>
              <c:f>'Febrero 2024'!$G$2:$G$8</c:f>
              <c:numCache>
                <c:formatCode>"$"\ #,##0</c:formatCode>
                <c:ptCount val="7"/>
                <c:pt idx="0">
                  <c:v>8715.5089425628084</c:v>
                </c:pt>
                <c:pt idx="1">
                  <c:v>4301.8552557698649</c:v>
                </c:pt>
                <c:pt idx="2">
                  <c:v>5180.1526634105694</c:v>
                </c:pt>
                <c:pt idx="3">
                  <c:v>3539.1116519700308</c:v>
                </c:pt>
                <c:pt idx="4">
                  <c:v>3877.1343487498416</c:v>
                </c:pt>
                <c:pt idx="5">
                  <c:v>1281.2027137500174</c:v>
                </c:pt>
                <c:pt idx="6">
                  <c:v>3.8517068199999995</c:v>
                </c:pt>
              </c:numCache>
            </c:numRef>
          </c:val>
          <c:extLst>
            <c:ext xmlns:c16="http://schemas.microsoft.com/office/drawing/2014/chart" uri="{C3380CC4-5D6E-409C-BE32-E72D297353CC}">
              <c16:uniqueId val="{0000000E-7D41-41D8-A29B-DC1C4A63AECF}"/>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round/>
    </a:ln>
    <a:effectLst/>
  </c:spPr>
  <c:txPr>
    <a:bodyPr/>
    <a:lstStyle/>
    <a:p>
      <a:pPr>
        <a:defRPr sz="800">
          <a:solidFill>
            <a:schemeClr val="accent1">
              <a:lumMod val="50000"/>
            </a:schemeClr>
          </a:solidFill>
          <a:latin typeface="Arial" panose="020B0604020202020204" pitchFamily="34" charset="0"/>
          <a:cs typeface="Arial" panose="020B0604020202020204" pitchFamily="34" charset="0"/>
        </a:defRPr>
      </a:pPr>
      <a:endParaRPr lang="es-ES"/>
    </a:p>
  </c:txPr>
  <c:externalData r:id="rId3">
    <c:autoUpdate val="0"/>
  </c:externalData>
  <c:userShapes r:id="rId4"/>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095397602894113E-2"/>
          <c:y val="0.13224181484356709"/>
          <c:w val="0.95535262002139365"/>
          <c:h val="0.85443819051786518"/>
        </c:manualLayout>
      </c:layout>
      <c:pie3DChart>
        <c:varyColors val="1"/>
        <c:ser>
          <c:idx val="0"/>
          <c:order val="0"/>
          <c:tx>
            <c:strRef>
              <c:f>'Feb 2024'!$G$1</c:f>
              <c:strCache>
                <c:ptCount val="1"/>
                <c:pt idx="0">
                  <c:v>TOTAL 
CARTERA</c:v>
                </c:pt>
              </c:strCache>
            </c:strRef>
          </c:tx>
          <c:spPr>
            <a:scene3d>
              <a:camera prst="orthographicFront"/>
              <a:lightRig rig="threePt" dir="t"/>
            </a:scene3d>
            <a:sp3d>
              <a:bevelT/>
            </a:sp3d>
          </c:spPr>
          <c:explosion val="14"/>
          <c:dPt>
            <c:idx val="0"/>
            <c:bubble3D val="0"/>
            <c:spPr>
              <a:solidFill>
                <a:schemeClr val="accent1"/>
              </a:solidFill>
              <a:ln>
                <a:noFill/>
              </a:ln>
              <a:effectLst/>
              <a:scene3d>
                <a:camera prst="orthographicFront"/>
                <a:lightRig rig="threePt" dir="t"/>
              </a:scene3d>
              <a:sp3d>
                <a:bevelT/>
              </a:sp3d>
            </c:spPr>
            <c:extLst>
              <c:ext xmlns:c16="http://schemas.microsoft.com/office/drawing/2014/chart" uri="{C3380CC4-5D6E-409C-BE32-E72D297353CC}">
                <c16:uniqueId val="{00000001-2EF1-423B-87E9-F8F8828AFD4A}"/>
              </c:ext>
            </c:extLst>
          </c:dPt>
          <c:dPt>
            <c:idx val="1"/>
            <c:bubble3D val="0"/>
            <c:spPr>
              <a:solidFill>
                <a:schemeClr val="accent2"/>
              </a:solidFill>
              <a:ln>
                <a:noFill/>
              </a:ln>
              <a:effectLst/>
              <a:scene3d>
                <a:camera prst="orthographicFront"/>
                <a:lightRig rig="threePt" dir="t"/>
              </a:scene3d>
              <a:sp3d>
                <a:bevelT/>
              </a:sp3d>
            </c:spPr>
            <c:extLst>
              <c:ext xmlns:c16="http://schemas.microsoft.com/office/drawing/2014/chart" uri="{C3380CC4-5D6E-409C-BE32-E72D297353CC}">
                <c16:uniqueId val="{00000003-2EF1-423B-87E9-F8F8828AFD4A}"/>
              </c:ext>
            </c:extLst>
          </c:dPt>
          <c:dPt>
            <c:idx val="2"/>
            <c:bubble3D val="0"/>
            <c:spPr>
              <a:solidFill>
                <a:schemeClr val="accent3"/>
              </a:solidFill>
              <a:ln>
                <a:noFill/>
              </a:ln>
              <a:effectLst/>
              <a:scene3d>
                <a:camera prst="orthographicFront"/>
                <a:lightRig rig="threePt" dir="t"/>
              </a:scene3d>
              <a:sp3d>
                <a:bevelT/>
              </a:sp3d>
            </c:spPr>
            <c:extLst>
              <c:ext xmlns:c16="http://schemas.microsoft.com/office/drawing/2014/chart" uri="{C3380CC4-5D6E-409C-BE32-E72D297353CC}">
                <c16:uniqueId val="{00000005-2EF1-423B-87E9-F8F8828AFD4A}"/>
              </c:ext>
            </c:extLst>
          </c:dPt>
          <c:dPt>
            <c:idx val="3"/>
            <c:bubble3D val="0"/>
            <c:spPr>
              <a:solidFill>
                <a:schemeClr val="accent4"/>
              </a:solidFill>
              <a:ln>
                <a:noFill/>
              </a:ln>
              <a:effectLst/>
              <a:scene3d>
                <a:camera prst="orthographicFront"/>
                <a:lightRig rig="threePt" dir="t"/>
              </a:scene3d>
              <a:sp3d>
                <a:bevelT/>
              </a:sp3d>
            </c:spPr>
            <c:extLst>
              <c:ext xmlns:c16="http://schemas.microsoft.com/office/drawing/2014/chart" uri="{C3380CC4-5D6E-409C-BE32-E72D297353CC}">
                <c16:uniqueId val="{00000007-2EF1-423B-87E9-F8F8828AFD4A}"/>
              </c:ext>
            </c:extLst>
          </c:dPt>
          <c:dPt>
            <c:idx val="4"/>
            <c:bubble3D val="0"/>
            <c:spPr>
              <a:solidFill>
                <a:schemeClr val="accent5"/>
              </a:solidFill>
              <a:ln>
                <a:noFill/>
              </a:ln>
              <a:effectLst/>
              <a:scene3d>
                <a:camera prst="orthographicFront"/>
                <a:lightRig rig="threePt" dir="t"/>
              </a:scene3d>
              <a:sp3d>
                <a:bevelT/>
              </a:sp3d>
            </c:spPr>
            <c:extLst>
              <c:ext xmlns:c16="http://schemas.microsoft.com/office/drawing/2014/chart" uri="{C3380CC4-5D6E-409C-BE32-E72D297353CC}">
                <c16:uniqueId val="{00000009-2EF1-423B-87E9-F8F8828AFD4A}"/>
              </c:ext>
            </c:extLst>
          </c:dPt>
          <c:dPt>
            <c:idx val="5"/>
            <c:bubble3D val="0"/>
            <c:spPr>
              <a:solidFill>
                <a:schemeClr val="accent6"/>
              </a:solidFill>
              <a:ln>
                <a:noFill/>
              </a:ln>
              <a:effectLst/>
              <a:scene3d>
                <a:camera prst="orthographicFront"/>
                <a:lightRig rig="threePt" dir="t"/>
              </a:scene3d>
              <a:sp3d>
                <a:bevelT/>
              </a:sp3d>
            </c:spPr>
            <c:extLst>
              <c:ext xmlns:c16="http://schemas.microsoft.com/office/drawing/2014/chart" uri="{C3380CC4-5D6E-409C-BE32-E72D297353CC}">
                <c16:uniqueId val="{0000000B-2EF1-423B-87E9-F8F8828AFD4A}"/>
              </c:ext>
            </c:extLst>
          </c:dPt>
          <c:dPt>
            <c:idx val="6"/>
            <c:bubble3D val="0"/>
            <c:spPr>
              <a:solidFill>
                <a:schemeClr val="accent1">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D-2EF1-423B-87E9-F8F8828AFD4A}"/>
              </c:ext>
            </c:extLst>
          </c:dPt>
          <c:dPt>
            <c:idx val="7"/>
            <c:bubble3D val="0"/>
            <c:spPr>
              <a:solidFill>
                <a:schemeClr val="accent2">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F-2EF1-423B-87E9-F8F8828AFD4A}"/>
              </c:ext>
            </c:extLst>
          </c:dPt>
          <c:dLbls>
            <c:dLbl>
              <c:idx val="0"/>
              <c:layout>
                <c:manualLayout>
                  <c:x val="3.188037390043414E-2"/>
                  <c:y val="-2.2400689368157502E-2"/>
                </c:manualLayout>
              </c:layout>
              <c:tx>
                <c:rich>
                  <a:bodyPr/>
                  <a:lstStyle/>
                  <a:p>
                    <a:fld id="{2E8880C4-E9CF-4C3A-9595-5CCA30FBA8E8}" type="CATEGORYNAME">
                      <a:rPr lang="en-US"/>
                      <a:pPr/>
                      <a:t>[NOMBRE DE CATEGORÍA]</a:t>
                    </a:fld>
                    <a:r>
                      <a:rPr lang="en-US" baseline="0"/>
                      <a:t>; </a:t>
                    </a:r>
                    <a:br>
                      <a:rPr lang="en-US" baseline="0"/>
                    </a:br>
                    <a:fld id="{0EFB1D21-5EE4-4A1F-8B15-E563BE99A486}" type="VALUE">
                      <a:rPr lang="en-US" baseline="0"/>
                      <a:pPr/>
                      <a:t>[VALOR]</a:t>
                    </a:fld>
                    <a:r>
                      <a:rPr lang="en-US" baseline="0"/>
                      <a:t>;</a:t>
                    </a:r>
                    <a:br>
                      <a:rPr lang="en-US" baseline="0"/>
                    </a:br>
                    <a:r>
                      <a:rPr lang="en-US" baseline="0"/>
                      <a:t> </a:t>
                    </a:r>
                    <a:fld id="{8B48ADA0-C4B9-4B1E-9E0E-8A577167DB82}"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2EF1-423B-87E9-F8F8828AFD4A}"/>
                </c:ext>
              </c:extLst>
            </c:dLbl>
            <c:dLbl>
              <c:idx val="1"/>
              <c:layout>
                <c:manualLayout>
                  <c:x val="1.7253620466265072E-2"/>
                  <c:y val="-3.4898423917785991E-2"/>
                </c:manualLayout>
              </c:layout>
              <c:tx>
                <c:rich>
                  <a:bodyPr/>
                  <a:lstStyle/>
                  <a:p>
                    <a:fld id="{C13C96B5-4756-47DA-AA7E-F8D9297DB424}" type="CATEGORYNAME">
                      <a:rPr lang="en-US"/>
                      <a:pPr/>
                      <a:t>[NOMBRE DE CATEGORÍA]</a:t>
                    </a:fld>
                    <a:r>
                      <a:rPr lang="en-US" baseline="0"/>
                      <a:t>; </a:t>
                    </a:r>
                    <a:br>
                      <a:rPr lang="en-US" baseline="0"/>
                    </a:br>
                    <a:fld id="{97C70F9D-CF9B-4393-9DD1-08BD6F6ABBE3}" type="VALUE">
                      <a:rPr lang="en-US" baseline="0"/>
                      <a:pPr/>
                      <a:t>[VALOR]</a:t>
                    </a:fld>
                    <a:r>
                      <a:rPr lang="en-US" baseline="0"/>
                      <a:t>;</a:t>
                    </a:r>
                    <a:br>
                      <a:rPr lang="en-US" baseline="0"/>
                    </a:br>
                    <a:fld id="{017225DC-1AEA-409D-9DAD-0E7D3AA382A9}"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2EF1-423B-87E9-F8F8828AFD4A}"/>
                </c:ext>
              </c:extLst>
            </c:dLbl>
            <c:dLbl>
              <c:idx val="2"/>
              <c:layout>
                <c:manualLayout>
                  <c:x val="2.3771202608483437E-3"/>
                  <c:y val="1.3003355794728815E-2"/>
                </c:manualLayout>
              </c:layout>
              <c:tx>
                <c:rich>
                  <a:bodyPr/>
                  <a:lstStyle/>
                  <a:p>
                    <a:fld id="{76583F87-ACF2-475B-BC17-E3C01C8790CD}" type="CATEGORYNAME">
                      <a:rPr lang="en-US"/>
                      <a:pPr/>
                      <a:t>[NOMBRE DE CATEGORÍA]</a:t>
                    </a:fld>
                    <a:r>
                      <a:rPr lang="en-US" baseline="0"/>
                      <a:t>; </a:t>
                    </a:r>
                    <a:br>
                      <a:rPr lang="en-US" baseline="0"/>
                    </a:br>
                    <a:fld id="{16553DC1-AE4B-4B2E-9FAB-9366D3B3B47B}" type="VALUE">
                      <a:rPr lang="en-US" baseline="0"/>
                      <a:pPr/>
                      <a:t>[VALOR]</a:t>
                    </a:fld>
                    <a:r>
                      <a:rPr lang="en-US" baseline="0"/>
                      <a:t>; </a:t>
                    </a:r>
                    <a:br>
                      <a:rPr lang="en-US" baseline="0"/>
                    </a:br>
                    <a:fld id="{932904D2-6388-4C02-BC7E-F6C587C0196C}"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2EF1-423B-87E9-F8F8828AFD4A}"/>
                </c:ext>
              </c:extLst>
            </c:dLbl>
            <c:dLbl>
              <c:idx val="3"/>
              <c:layout>
                <c:manualLayout>
                  <c:x val="0.10914842693121499"/>
                  <c:y val="2.6553597740338643E-2"/>
                </c:manualLayout>
              </c:layout>
              <c:tx>
                <c:rich>
                  <a:bodyPr/>
                  <a:lstStyle/>
                  <a:p>
                    <a:fld id="{616152EA-94C7-4635-9120-F53AD7572F46}" type="CATEGORYNAME">
                      <a:rPr lang="en-US"/>
                      <a:pPr/>
                      <a:t>[NOMBRE DE CATEGORÍA]</a:t>
                    </a:fld>
                    <a:r>
                      <a:rPr lang="en-US" baseline="0"/>
                      <a:t>;</a:t>
                    </a:r>
                    <a:br>
                      <a:rPr lang="en-US" baseline="0"/>
                    </a:br>
                    <a:r>
                      <a:rPr lang="en-US" baseline="0"/>
                      <a:t> </a:t>
                    </a:r>
                    <a:fld id="{11172151-E0EF-42D6-91AE-C03B31359310}" type="VALUE">
                      <a:rPr lang="en-US" baseline="0"/>
                      <a:pPr/>
                      <a:t>[VALOR]</a:t>
                    </a:fld>
                    <a:r>
                      <a:rPr lang="en-US" baseline="0"/>
                      <a:t>; </a:t>
                    </a:r>
                    <a:br>
                      <a:rPr lang="en-US" baseline="0"/>
                    </a:br>
                    <a:fld id="{C425C108-ADC8-41ED-89CE-7DEDBF87F170}"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2EF1-423B-87E9-F8F8828AFD4A}"/>
                </c:ext>
              </c:extLst>
            </c:dLbl>
            <c:dLbl>
              <c:idx val="4"/>
              <c:layout>
                <c:manualLayout>
                  <c:x val="0.23693821036687585"/>
                  <c:y val="-1.0731674860300423E-7"/>
                </c:manualLayout>
              </c:layout>
              <c:tx>
                <c:rich>
                  <a:bodyPr/>
                  <a:lstStyle/>
                  <a:p>
                    <a:fld id="{107B64ED-0017-464B-8403-B14EC0F4A955}" type="CATEGORYNAME">
                      <a:rPr lang="en-US"/>
                      <a:pPr/>
                      <a:t>[NOMBRE DE CATEGORÍA]</a:t>
                    </a:fld>
                    <a:r>
                      <a:rPr lang="en-US" baseline="0" dirty="0"/>
                      <a:t>;</a:t>
                    </a:r>
                    <a:br>
                      <a:rPr lang="en-US" baseline="0" dirty="0"/>
                    </a:br>
                    <a:r>
                      <a:rPr lang="en-US" baseline="0" dirty="0"/>
                      <a:t> </a:t>
                    </a:r>
                    <a:fld id="{77720419-91F3-4DEB-BA7C-DD191152390C}" type="VALUE">
                      <a:rPr lang="en-US" baseline="0"/>
                      <a:pPr/>
                      <a:t>[VALOR]</a:t>
                    </a:fld>
                    <a:r>
                      <a:rPr lang="en-US" baseline="0" dirty="0"/>
                      <a:t>; </a:t>
                    </a:r>
                    <a:br>
                      <a:rPr lang="en-US" baseline="0" dirty="0"/>
                    </a:br>
                    <a:fld id="{2A99639D-1EDF-42D0-9E5A-EA3E0F8E3365}" type="PERCENTAGE">
                      <a:rPr lang="en-US" baseline="0"/>
                      <a:pPr/>
                      <a:t>[PORCENTAJE]</a:t>
                    </a:fld>
                    <a:endParaRPr lang="en-US" baseline="0" dirty="0"/>
                  </a:p>
                </c:rich>
              </c:tx>
              <c:dLblPos val="bestFit"/>
              <c:showLegendKey val="1"/>
              <c:showVal val="1"/>
              <c:showCatName val="1"/>
              <c:showSerName val="1"/>
              <c:showPercent val="1"/>
              <c:showBubbleSize val="0"/>
              <c:extLst>
                <c:ext xmlns:c15="http://schemas.microsoft.com/office/drawing/2012/chart" uri="{CE6537A1-D6FC-4f65-9D91-7224C49458BB}">
                  <c15:layout>
                    <c:manualLayout>
                      <c:w val="0.23079616887442433"/>
                      <c:h val="0.12001955069604098"/>
                    </c:manualLayout>
                  </c15:layout>
                  <c15:dlblFieldTable/>
                  <c15:showDataLabelsRange val="0"/>
                </c:ext>
                <c:ext xmlns:c16="http://schemas.microsoft.com/office/drawing/2014/chart" uri="{C3380CC4-5D6E-409C-BE32-E72D297353CC}">
                  <c16:uniqueId val="{00000009-2EF1-423B-87E9-F8F8828AFD4A}"/>
                </c:ext>
              </c:extLst>
            </c:dLbl>
            <c:dLbl>
              <c:idx val="5"/>
              <c:layout>
                <c:manualLayout>
                  <c:x val="4.5043725287213732E-2"/>
                  <c:y val="0.10231443759087144"/>
                </c:manualLayout>
              </c:layout>
              <c:tx>
                <c:rich>
                  <a:bodyPr/>
                  <a:lstStyle/>
                  <a:p>
                    <a:fld id="{703F1FD0-BB01-4D70-9D85-BC82847EAA0A}" type="CATEGORYNAME">
                      <a:rPr lang="en-US"/>
                      <a:pPr/>
                      <a:t>[NOMBRE DE CATEGORÍA]</a:t>
                    </a:fld>
                    <a:r>
                      <a:rPr lang="en-US" baseline="0"/>
                      <a:t>; </a:t>
                    </a:r>
                    <a:br>
                      <a:rPr lang="en-US" baseline="0"/>
                    </a:br>
                    <a:fld id="{F7AD1033-5927-4EB9-B52A-3FBDF44D617F}" type="VALUE">
                      <a:rPr lang="en-US" baseline="0"/>
                      <a:pPr/>
                      <a:t>[VALOR]</a:t>
                    </a:fld>
                    <a:r>
                      <a:rPr lang="en-US" baseline="0"/>
                      <a:t>; </a:t>
                    </a:r>
                    <a:br>
                      <a:rPr lang="en-US" baseline="0"/>
                    </a:br>
                    <a:fld id="{FABBA763-C626-44A2-9704-53798721DDDD}" type="PERCENTAGE">
                      <a:rPr lang="en-US" baseline="0"/>
                      <a:pPr/>
                      <a:t>[PORCENTAJE]</a:t>
                    </a:fld>
                    <a:endParaRPr lang="en-US" baseline="0"/>
                  </a:p>
                </c:rich>
              </c:tx>
              <c:showLegendKey val="0"/>
              <c:showVal val="1"/>
              <c:showCatName val="1"/>
              <c:showSerName val="0"/>
              <c:showPercent val="1"/>
              <c:showBubbleSize val="0"/>
              <c:extLst>
                <c:ext xmlns:c15="http://schemas.microsoft.com/office/drawing/2012/chart" uri="{CE6537A1-D6FC-4f65-9D91-7224C49458BB}">
                  <c15:layout>
                    <c:manualLayout>
                      <c:w val="0.1762422294897385"/>
                      <c:h val="0.17547127031656254"/>
                    </c:manualLayout>
                  </c15:layout>
                  <c15:dlblFieldTable/>
                  <c15:showDataLabelsRange val="0"/>
                </c:ext>
                <c:ext xmlns:c16="http://schemas.microsoft.com/office/drawing/2014/chart" uri="{C3380CC4-5D6E-409C-BE32-E72D297353CC}">
                  <c16:uniqueId val="{0000000B-2EF1-423B-87E9-F8F8828AFD4A}"/>
                </c:ext>
              </c:extLst>
            </c:dLbl>
            <c:dLbl>
              <c:idx val="6"/>
              <c:layout>
                <c:manualLayout>
                  <c:x val="0"/>
                  <c:y val="-0.17271866727130533"/>
                </c:manualLayout>
              </c:layout>
              <c:tx>
                <c:rich>
                  <a:bodyPr/>
                  <a:lstStyle/>
                  <a:p>
                    <a:fld id="{07B9C199-B65A-44F8-A3E5-132FA2A3D0D1}" type="CATEGORYNAME">
                      <a:rPr lang="pt-BR"/>
                      <a:pPr/>
                      <a:t>[NOMBRE DE CATEGORÍA]</a:t>
                    </a:fld>
                    <a:r>
                      <a:rPr lang="pt-BR" baseline="0"/>
                      <a:t>;</a:t>
                    </a:r>
                    <a:br>
                      <a:rPr lang="pt-BR" baseline="0"/>
                    </a:br>
                    <a:r>
                      <a:rPr lang="pt-BR" baseline="0"/>
                      <a:t> </a:t>
                    </a:r>
                    <a:fld id="{0233F6D4-0B47-4DB1-8D4C-2CD8FE09A46D}" type="VALUE">
                      <a:rPr lang="pt-BR" baseline="0"/>
                      <a:pPr/>
                      <a:t>[VALOR]</a:t>
                    </a:fld>
                    <a:r>
                      <a:rPr lang="pt-BR" baseline="0"/>
                      <a:t>; </a:t>
                    </a:r>
                    <a:br>
                      <a:rPr lang="pt-BR" baseline="0"/>
                    </a:br>
                    <a:fld id="{2AA7523E-F7F3-4BB7-88E4-87D414552091}" type="PERCENTAGE">
                      <a:rPr lang="pt-BR" baseline="0"/>
                      <a:pPr/>
                      <a:t>[PORCENTAJE]</a:t>
                    </a:fld>
                    <a:endParaRPr lang="pt-BR"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22181754331979336"/>
                      <c:h val="0.18763225019407787"/>
                    </c:manualLayout>
                  </c15:layout>
                  <c15:dlblFieldTable/>
                  <c15:showDataLabelsRange val="0"/>
                </c:ext>
                <c:ext xmlns:c16="http://schemas.microsoft.com/office/drawing/2014/chart" uri="{C3380CC4-5D6E-409C-BE32-E72D297353CC}">
                  <c16:uniqueId val="{0000000D-2EF1-423B-87E9-F8F8828AFD4A}"/>
                </c:ext>
              </c:extLst>
            </c:dLbl>
            <c:dLbl>
              <c:idx val="7"/>
              <c:layout>
                <c:manualLayout>
                  <c:x val="0.16943739910350769"/>
                  <c:y val="-3.1722677088816119E-2"/>
                </c:manualLayout>
              </c:layout>
              <c:tx>
                <c:rich>
                  <a:bodyPr/>
                  <a:lstStyle/>
                  <a:p>
                    <a:fld id="{276C94A1-7B0C-4377-92C4-2A5F581FBAE2}" type="CATEGORYNAME">
                      <a:rPr lang="en-US"/>
                      <a:pPr/>
                      <a:t>[NOMBRE DE CATEGORÍA]</a:t>
                    </a:fld>
                    <a:r>
                      <a:rPr lang="en-US" baseline="0"/>
                      <a:t>;</a:t>
                    </a:r>
                    <a:br>
                      <a:rPr lang="en-US" baseline="0"/>
                    </a:br>
                    <a:r>
                      <a:rPr lang="en-US" baseline="0"/>
                      <a:t> </a:t>
                    </a:r>
                    <a:fld id="{C4485C49-3318-4593-9892-6568FFBEA6C6}" type="VALUE">
                      <a:rPr lang="en-US" baseline="0"/>
                      <a:pPr/>
                      <a:t>[VALOR]</a:t>
                    </a:fld>
                    <a:r>
                      <a:rPr lang="en-US" baseline="0"/>
                      <a:t>; </a:t>
                    </a:r>
                    <a:br>
                      <a:rPr lang="en-US" baseline="0"/>
                    </a:br>
                    <a:fld id="{5E10DE2B-1BAA-420E-899A-405EB606DF29}"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21589162696382966"/>
                      <c:h val="0.16099219991867214"/>
                    </c:manualLayout>
                  </c15:layout>
                  <c15:dlblFieldTable/>
                  <c15:showDataLabelsRange val="0"/>
                </c:ext>
                <c:ext xmlns:c16="http://schemas.microsoft.com/office/drawing/2014/chart" uri="{C3380CC4-5D6E-409C-BE32-E72D297353CC}">
                  <c16:uniqueId val="{0000000F-2EF1-423B-87E9-F8F8828AFD4A}"/>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1"/>
            <c:showSerName val="0"/>
            <c:showPercent val="1"/>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'Feb 2024'!$A$2:$A$9</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'Feb 2024'!$G$2:$G$9</c:f>
              <c:numCache>
                <c:formatCode>"$"\ #,##0</c:formatCode>
                <c:ptCount val="8"/>
                <c:pt idx="0">
                  <c:v>2175.2872440900132</c:v>
                </c:pt>
                <c:pt idx="1">
                  <c:v>8712.8002706909829</c:v>
                </c:pt>
                <c:pt idx="2">
                  <c:v>2947.9192318697383</c:v>
                </c:pt>
                <c:pt idx="3">
                  <c:v>5596.6159664597944</c:v>
                </c:pt>
                <c:pt idx="4">
                  <c:v>3345.9647836199874</c:v>
                </c:pt>
                <c:pt idx="5">
                  <c:v>6633.6996026699726</c:v>
                </c:pt>
                <c:pt idx="6">
                  <c:v>5955.8115764198765</c:v>
                </c:pt>
                <c:pt idx="7">
                  <c:v>7157.178255089817</c:v>
                </c:pt>
              </c:numCache>
            </c:numRef>
          </c:val>
          <c:extLst>
            <c:ext xmlns:c16="http://schemas.microsoft.com/office/drawing/2014/chart" uri="{C3380CC4-5D6E-409C-BE32-E72D297353CC}">
              <c16:uniqueId val="{00000010-2EF1-423B-87E9-F8F8828AFD4A}"/>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round/>
    </a:ln>
    <a:effectLst/>
  </c:spPr>
  <c:txPr>
    <a:bodyPr/>
    <a:lstStyle/>
    <a:p>
      <a:pPr>
        <a:defRPr sz="800">
          <a:latin typeface="Arial" panose="020B0604020202020204" pitchFamily="34" charset="0"/>
          <a:cs typeface="Arial" panose="020B0604020202020204" pitchFamily="34" charset="0"/>
        </a:defRPr>
      </a:pPr>
      <a:endParaRPr lang="es-E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1.6666666666666666E-2"/>
          <c:y val="0.25083333333333335"/>
          <c:w val="0.93888888888888888"/>
          <c:h val="0.59233741615631375"/>
        </c:manualLayout>
      </c:layout>
      <c:pie3DChart>
        <c:varyColors val="1"/>
        <c:ser>
          <c:idx val="0"/>
          <c:order val="0"/>
          <c:tx>
            <c:strRef>
              <c:f>'Feb 2024'!$G$1</c:f>
              <c:strCache>
                <c:ptCount val="1"/>
                <c:pt idx="0">
                  <c:v>TOTAL 
CARTERA</c:v>
                </c:pt>
              </c:strCache>
            </c:strRef>
          </c:tx>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1-C9A5-4B1A-8E18-2BEC5DDD79F2}"/>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3-C9A5-4B1A-8E18-2BEC5DDD79F2}"/>
              </c:ext>
            </c:extLst>
          </c:dPt>
          <c:dLbls>
            <c:dLbl>
              <c:idx val="0"/>
              <c:layout>
                <c:manualLayout>
                  <c:x val="-6.5441819772538623E-4"/>
                  <c:y val="-0.348451808107319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C9A5-4B1A-8E18-2BEC5DDD79F2}"/>
                </c:ext>
              </c:extLst>
            </c:dLbl>
            <c:dLbl>
              <c:idx val="1"/>
              <c:layout>
                <c:manualLayout>
                  <c:x val="-1.8176290463692044E-2"/>
                  <c:y val="-5.9595727617381161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C9A5-4B1A-8E18-2BEC5DDD79F2}"/>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1">
                        <a:lumMod val="50000"/>
                      </a:schemeClr>
                    </a:solidFill>
                    <a:latin typeface="+mn-lt"/>
                    <a:ea typeface="+mn-ea"/>
                    <a:cs typeface="+mn-cs"/>
                  </a:defRPr>
                </a:pPr>
                <a:endParaRPr lang="es-ES"/>
              </a:p>
            </c:txPr>
            <c:dLblPos val="inEnd"/>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 2024'!$A$2:$A$3</c:f>
              <c:strCache>
                <c:ptCount val="2"/>
                <c:pt idx="0">
                  <c:v>KENNEDY</c:v>
                </c:pt>
                <c:pt idx="1">
                  <c:v>FONTIBÓN</c:v>
                </c:pt>
              </c:strCache>
            </c:strRef>
          </c:cat>
          <c:val>
            <c:numRef>
              <c:f>'Feb 2024'!$G$2:$G$3</c:f>
              <c:numCache>
                <c:formatCode>"$"\ #,##0</c:formatCode>
                <c:ptCount val="2"/>
                <c:pt idx="0">
                  <c:v>8223.1205390922387</c:v>
                </c:pt>
                <c:pt idx="1">
                  <c:v>4498.6018135484055</c:v>
                </c:pt>
              </c:numCache>
            </c:numRef>
          </c:val>
          <c:extLst>
            <c:ext xmlns:c16="http://schemas.microsoft.com/office/drawing/2014/chart" uri="{C3380CC4-5D6E-409C-BE32-E72D297353CC}">
              <c16:uniqueId val="{00000004-C9A5-4B1A-8E18-2BEC5DDD79F2}"/>
            </c:ext>
          </c:extLst>
        </c:ser>
        <c:dLbls>
          <c:dLblPos val="inEnd"/>
          <c:showLegendKey val="0"/>
          <c:showVal val="0"/>
          <c:showCatName val="0"/>
          <c:showSerName val="0"/>
          <c:showPercent val="1"/>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n-US"/>
              <a:t>TOTAL DE </a:t>
            </a:r>
            <a:r>
              <a:rPr lang="en-US" sz="1800" b="0" i="0" u="none" strike="noStrike" kern="1200" cap="none" spc="50" baseline="0">
                <a:solidFill>
                  <a:sysClr val="windowText" lastClr="000000">
                    <a:lumMod val="65000"/>
                    <a:lumOff val="35000"/>
                  </a:sysClr>
                </a:solidFill>
                <a:latin typeface="+mn-lt"/>
                <a:ea typeface="+mn-ea"/>
                <a:cs typeface="+mn-cs"/>
              </a:rPr>
              <a:t>TONELADAS: </a:t>
            </a:r>
            <a:r>
              <a:rPr lang="es-CO" sz="1800" b="0" i="0" u="none" strike="noStrike" kern="1200" cap="none" spc="50" baseline="0">
                <a:solidFill>
                  <a:sysClr val="windowText" lastClr="000000">
                    <a:lumMod val="65000"/>
                    <a:lumOff val="35000"/>
                  </a:sysClr>
                </a:solidFill>
                <a:latin typeface="+mn-lt"/>
                <a:ea typeface="+mn-ea"/>
                <a:cs typeface="+mn-cs"/>
              </a:rPr>
              <a:t>320.470,88   </a:t>
            </a:r>
            <a:r>
              <a:rPr lang="en-US" sz="1800" b="0" i="0" u="none" strike="noStrike" kern="1200" cap="none" spc="50" baseline="0">
                <a:solidFill>
                  <a:sysClr val="windowText" lastClr="000000">
                    <a:lumMod val="65000"/>
                    <a:lumOff val="35000"/>
                  </a:sysClr>
                </a:solidFill>
                <a:latin typeface="+mn-lt"/>
                <a:ea typeface="+mn-ea"/>
                <a:cs typeface="+mn-cs"/>
              </a:rPr>
              <a:t> </a:t>
            </a:r>
            <a:r>
              <a:rPr lang="es-CO" sz="1800" b="0" i="0" u="none" strike="noStrike" kern="1200" cap="none" spc="50" baseline="0">
                <a:solidFill>
                  <a:sysClr val="windowText" lastClr="000000">
                    <a:lumMod val="65000"/>
                    <a:lumOff val="35000"/>
                  </a:sysClr>
                </a:solidFill>
                <a:latin typeface="+mn-lt"/>
                <a:ea typeface="+mn-ea"/>
                <a:cs typeface="+mn-cs"/>
              </a:rPr>
              <a:t> </a:t>
            </a:r>
            <a:r>
              <a:rPr lang="en-US" sz="1800" b="0" i="0" u="none" strike="noStrike" kern="1200" cap="none" spc="50" baseline="0">
                <a:solidFill>
                  <a:sysClr val="windowText" lastClr="000000">
                    <a:lumMod val="65000"/>
                    <a:lumOff val="35000"/>
                  </a:sysClr>
                </a:solidFill>
                <a:latin typeface="+mn-lt"/>
                <a:ea typeface="+mn-ea"/>
                <a:cs typeface="+mn-cs"/>
              </a:rPr>
              <a:t> </a:t>
            </a:r>
            <a:endParaRPr lang="es-ES" sz="1800" b="0" i="0" u="none" strike="noStrike" kern="1200" cap="none" spc="50" baseline="0">
              <a:solidFill>
                <a:sysClr val="windowText" lastClr="000000">
                  <a:lumMod val="65000"/>
                  <a:lumOff val="35000"/>
                </a:sysClr>
              </a:solidFill>
              <a:latin typeface="+mn-lt"/>
              <a:ea typeface="+mn-ea"/>
              <a:cs typeface="+mn-cs"/>
            </a:endParaRPr>
          </a:p>
        </c:rich>
      </c:tx>
      <c:layout>
        <c:manualLayout>
          <c:xMode val="edge"/>
          <c:yMode val="edge"/>
          <c:x val="0.51638355693134663"/>
          <c:y val="0.1898148148148148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'[Datos Presentación.xlsx]ORDINARIOS (2)'!$E$8:$I$8</c:f>
              <c:strCache>
                <c:ptCount val="5"/>
                <c:pt idx="0">
                  <c:v>PROMOAMBIENTAL SAS</c:v>
                </c:pt>
                <c:pt idx="1">
                  <c:v>LIME S.A. E.S.P.</c:v>
                </c:pt>
                <c:pt idx="2">
                  <c:v>CIUDAD LIMPIA</c:v>
                </c:pt>
                <c:pt idx="3">
                  <c:v>BOGOTÁ LIMPIA</c:v>
                </c:pt>
                <c:pt idx="4">
                  <c:v>ÁREA LIMPIA</c:v>
                </c:pt>
              </c:strCache>
            </c:strRef>
          </c:cat>
          <c:val>
            <c:numRef>
              <c:f>'[Datos Presentación.xlsx]ORDINARIOS (2)'!$E$130:$I$130</c:f>
              <c:numCache>
                <c:formatCode>#,##0.00</c:formatCode>
                <c:ptCount val="5"/>
                <c:pt idx="0">
                  <c:v>70163.759999999951</c:v>
                </c:pt>
                <c:pt idx="1">
                  <c:v>101282.02000000019</c:v>
                </c:pt>
                <c:pt idx="2">
                  <c:v>53215.079999999994</c:v>
                </c:pt>
                <c:pt idx="3">
                  <c:v>42637.220000000008</c:v>
                </c:pt>
                <c:pt idx="4">
                  <c:v>53172.800000000032</c:v>
                </c:pt>
              </c:numCache>
            </c:numRef>
          </c:val>
          <c:extLst>
            <c:ext xmlns:c16="http://schemas.microsoft.com/office/drawing/2014/chart" uri="{C3380CC4-5D6E-409C-BE32-E72D297353CC}">
              <c16:uniqueId val="{00000000-BD88-4E19-9ADD-C211E7A967ED}"/>
            </c:ext>
          </c:extLst>
        </c:ser>
        <c:dLbls>
          <c:dLblPos val="outEnd"/>
          <c:showLegendKey val="0"/>
          <c:showVal val="1"/>
          <c:showCatName val="0"/>
          <c:showSerName val="0"/>
          <c:showPercent val="0"/>
          <c:showBubbleSize val="0"/>
        </c:dLbls>
        <c:gapWidth val="164"/>
        <c:overlap val="-35"/>
        <c:axId val="346253312"/>
        <c:axId val="348202688"/>
      </c:barChart>
      <c:catAx>
        <c:axId val="34625331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50000"/>
                    <a:lumOff val="50000"/>
                  </a:schemeClr>
                </a:solidFill>
                <a:latin typeface="+mn-lt"/>
                <a:ea typeface="+mn-ea"/>
                <a:cs typeface="+mn-cs"/>
              </a:defRPr>
            </a:pPr>
            <a:endParaRPr lang="es-ES"/>
          </a:p>
        </c:txPr>
        <c:crossAx val="348202688"/>
        <c:crosses val="autoZero"/>
        <c:auto val="1"/>
        <c:lblAlgn val="ctr"/>
        <c:lblOffset val="100"/>
        <c:noMultiLvlLbl val="0"/>
      </c:catAx>
      <c:valAx>
        <c:axId val="348202688"/>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ES"/>
          </a:p>
        </c:txPr>
        <c:crossAx val="3462533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dPt>
            <c:idx val="0"/>
            <c:bubble3D val="0"/>
            <c:explosion val="1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sp3d/>
            </c:spPr>
            <c:extLst>
              <c:ext xmlns:c16="http://schemas.microsoft.com/office/drawing/2014/chart" uri="{C3380CC4-5D6E-409C-BE32-E72D297353CC}">
                <c16:uniqueId val="{00000001-4089-44F5-B5A3-52EC795EFC7E}"/>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sp3d/>
            </c:spPr>
            <c:extLst>
              <c:ext xmlns:c16="http://schemas.microsoft.com/office/drawing/2014/chart" uri="{C3380CC4-5D6E-409C-BE32-E72D297353CC}">
                <c16:uniqueId val="{00000003-4089-44F5-B5A3-52EC795EFC7E}"/>
              </c:ext>
            </c:extLst>
          </c:dPt>
          <c:dLbls>
            <c:dLbl>
              <c:idx val="0"/>
              <c:layout>
                <c:manualLayout>
                  <c:x val="-5.2830187807157904E-2"/>
                  <c:y val="-0.49367891338175224"/>
                </c:manualLayout>
              </c:layout>
              <c:tx>
                <c:rich>
                  <a:bodyPr rot="0" spcFirstLastPara="1" vertOverflow="ellipsis" vert="horz" wrap="square" lIns="38100" tIns="19050" rIns="38100" bIns="19050" anchor="ctr" anchorCtr="1">
                    <a:spAutoFit/>
                  </a:bodyPr>
                  <a:lstStyle/>
                  <a:p>
                    <a:pPr>
                      <a:defRPr sz="1100" b="0" i="0" u="none" strike="noStrike" kern="1200" baseline="0">
                        <a:solidFill>
                          <a:schemeClr val="accent1">
                            <a:lumMod val="50000"/>
                          </a:schemeClr>
                        </a:solidFill>
                        <a:latin typeface="+mn-lt"/>
                        <a:ea typeface="+mn-ea"/>
                        <a:cs typeface="+mn-cs"/>
                      </a:defRPr>
                    </a:pPr>
                    <a:fld id="{E61BE629-DEEC-44A3-AFF0-FF85C7B3EC5A}" type="CATEGORYNAME">
                      <a:rPr lang="en-US">
                        <a:solidFill>
                          <a:schemeClr val="accent1">
                            <a:lumMod val="50000"/>
                          </a:schemeClr>
                        </a:solidFill>
                      </a:rPr>
                      <a:pPr>
                        <a:defRPr sz="1100">
                          <a:solidFill>
                            <a:schemeClr val="accent1">
                              <a:lumMod val="50000"/>
                            </a:schemeClr>
                          </a:solidFill>
                        </a:defRPr>
                      </a:pPr>
                      <a:t>[NOMBRE DE CATEGORÍA]</a:t>
                    </a:fld>
                    <a:r>
                      <a:rPr lang="en-US">
                        <a:solidFill>
                          <a:schemeClr val="accent1">
                            <a:lumMod val="50000"/>
                          </a:schemeClr>
                        </a:solidFill>
                      </a:rPr>
                      <a:t>; </a:t>
                    </a:r>
                    <a:fld id="{2E2B976E-F827-42ED-A170-721EBD129EAB}" type="VALUE">
                      <a:rPr lang="en-US">
                        <a:solidFill>
                          <a:schemeClr val="accent1">
                            <a:lumMod val="50000"/>
                          </a:schemeClr>
                        </a:solidFill>
                      </a:rPr>
                      <a:pPr>
                        <a:defRPr sz="1100">
                          <a:solidFill>
                            <a:schemeClr val="accent1">
                              <a:lumMod val="50000"/>
                            </a:schemeClr>
                          </a:solidFill>
                        </a:defRPr>
                      </a:pPr>
                      <a:t>[VALOR]</a:t>
                    </a:fld>
                    <a:r>
                      <a:rPr lang="en-US">
                        <a:solidFill>
                          <a:schemeClr val="accent1">
                            <a:lumMod val="50000"/>
                          </a:schemeClr>
                        </a:solidFill>
                      </a:rPr>
                      <a:t>; </a:t>
                    </a:r>
                    <a:fld id="{7BCA1E46-A471-4BC2-88BE-AAA9B7939BE4}" type="PERCENTAGE">
                      <a:rPr lang="en-US">
                        <a:solidFill>
                          <a:schemeClr val="accent1">
                            <a:lumMod val="50000"/>
                          </a:schemeClr>
                        </a:solidFill>
                      </a:rPr>
                      <a:pPr>
                        <a:defRPr sz="1100">
                          <a:solidFill>
                            <a:schemeClr val="accent1">
                              <a:lumMod val="50000"/>
                            </a:schemeClr>
                          </a:solidFill>
                        </a:defRPr>
                      </a:pPr>
                      <a:t>[PORCENTAJE]</a:t>
                    </a:fld>
                    <a:endParaRPr lang="en-US">
                      <a:solidFill>
                        <a:schemeClr val="accent1">
                          <a:lumMod val="50000"/>
                        </a:schemeClr>
                      </a:solidFill>
                    </a:endParaRPr>
                  </a:p>
                </c:rich>
              </c:tx>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4089-44F5-B5A3-52EC795EFC7E}"/>
                </c:ext>
              </c:extLst>
            </c:dLbl>
            <c:dLbl>
              <c:idx val="1"/>
              <c:layout>
                <c:manualLayout>
                  <c:x val="-1.8349477238820761E-2"/>
                  <c:y val="1.3814145425832095E-2"/>
                </c:manualLayout>
              </c:layout>
              <c:tx>
                <c:rich>
                  <a:bodyPr rot="0" spcFirstLastPara="1" vertOverflow="ellipsis" vert="horz" wrap="square" lIns="38100" tIns="19050" rIns="38100" bIns="19050" anchor="ctr" anchorCtr="1">
                    <a:noAutofit/>
                  </a:bodyPr>
                  <a:lstStyle/>
                  <a:p>
                    <a:pPr>
                      <a:defRPr sz="1100" b="0" i="0" u="none" strike="noStrike" kern="1200" baseline="0">
                        <a:solidFill>
                          <a:schemeClr val="accent1">
                            <a:lumMod val="50000"/>
                          </a:schemeClr>
                        </a:solidFill>
                        <a:latin typeface="+mn-lt"/>
                        <a:ea typeface="+mn-ea"/>
                        <a:cs typeface="+mn-cs"/>
                      </a:defRPr>
                    </a:pPr>
                    <a:fld id="{824F9B85-2CE5-41DA-B957-DE14ECB5A28E}" type="CATEGORYNAME">
                      <a:rPr lang="en-US">
                        <a:solidFill>
                          <a:schemeClr val="accent1">
                            <a:lumMod val="50000"/>
                          </a:schemeClr>
                        </a:solidFill>
                      </a:rPr>
                      <a:pPr>
                        <a:defRPr sz="1100">
                          <a:solidFill>
                            <a:schemeClr val="accent1">
                              <a:lumMod val="50000"/>
                            </a:schemeClr>
                          </a:solidFill>
                        </a:defRPr>
                      </a:pPr>
                      <a:t>[NOMBRE DE CATEGORÍA]</a:t>
                    </a:fld>
                    <a:r>
                      <a:rPr lang="en-US">
                        <a:solidFill>
                          <a:schemeClr val="accent1">
                            <a:lumMod val="50000"/>
                          </a:schemeClr>
                        </a:solidFill>
                      </a:rPr>
                      <a:t>; </a:t>
                    </a:r>
                    <a:fld id="{E9AA9CF2-7026-4256-B5BC-58F2053B8F37}" type="VALUE">
                      <a:rPr lang="en-US">
                        <a:solidFill>
                          <a:schemeClr val="accent1">
                            <a:lumMod val="50000"/>
                          </a:schemeClr>
                        </a:solidFill>
                      </a:rPr>
                      <a:pPr>
                        <a:defRPr sz="1100">
                          <a:solidFill>
                            <a:schemeClr val="accent1">
                              <a:lumMod val="50000"/>
                            </a:schemeClr>
                          </a:solidFill>
                        </a:defRPr>
                      </a:pPr>
                      <a:t>[VALOR]</a:t>
                    </a:fld>
                    <a:r>
                      <a:rPr lang="en-US">
                        <a:solidFill>
                          <a:schemeClr val="accent1">
                            <a:lumMod val="50000"/>
                          </a:schemeClr>
                        </a:solidFill>
                      </a:rPr>
                      <a:t>; </a:t>
                    </a:r>
                    <a:fld id="{9E4A78D5-3DC6-4054-9C59-20329BD2741D}" type="PERCENTAGE">
                      <a:rPr lang="en-US">
                        <a:solidFill>
                          <a:schemeClr val="accent1">
                            <a:lumMod val="50000"/>
                          </a:schemeClr>
                        </a:solidFill>
                      </a:rPr>
                      <a:pPr>
                        <a:defRPr sz="1100">
                          <a:solidFill>
                            <a:schemeClr val="accent1">
                              <a:lumMod val="50000"/>
                            </a:schemeClr>
                          </a:solidFill>
                        </a:defRPr>
                      </a:pPr>
                      <a:t>[PORCENTAJE]</a:t>
                    </a:fld>
                    <a:endParaRPr lang="en-US">
                      <a:solidFill>
                        <a:schemeClr val="accent1">
                          <a:lumMod val="50000"/>
                        </a:schemeClr>
                      </a:solidFill>
                    </a:endParaRPr>
                  </a:p>
                </c:rich>
              </c:tx>
              <c:spPr>
                <a:noFill/>
                <a:ln>
                  <a:noFill/>
                </a:ln>
                <a:effectLst/>
              </c:spPr>
              <c:txPr>
                <a:bodyPr rot="0" spcFirstLastPara="1" vertOverflow="ellipsis" vert="horz" wrap="square" lIns="38100" tIns="19050" rIns="38100" bIns="19050" anchor="ctr" anchorCtr="1">
                  <a:noAutofit/>
                </a:bodyPr>
                <a:lstStyle/>
                <a:p>
                  <a:pPr>
                    <a:defRPr sz="11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20156912128676405"/>
                      <c:h val="0.12137387203725128"/>
                    </c:manualLayout>
                  </c15:layout>
                  <c15:dlblFieldTable/>
                  <c15:showDataLabelsRange val="0"/>
                </c:ext>
                <c:ext xmlns:c16="http://schemas.microsoft.com/office/drawing/2014/chart" uri="{C3380CC4-5D6E-409C-BE32-E72D297353CC}">
                  <c16:uniqueId val="{00000003-4089-44F5-B5A3-52EC795EFC7E}"/>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ysClr val="windowText" lastClr="000000"/>
                    </a:solidFill>
                    <a:latin typeface="+mn-lt"/>
                    <a:ea typeface="+mn-ea"/>
                    <a:cs typeface="+mn-cs"/>
                  </a:defRPr>
                </a:pPr>
                <a:endParaRPr lang="es-ES"/>
              </a:p>
            </c:txPr>
            <c:dLblPos val="bestFit"/>
            <c:showLegendKey val="0"/>
            <c:showVal val="1"/>
            <c:showCatName val="1"/>
            <c:showSerName val="0"/>
            <c:showPercent val="1"/>
            <c:showBubbleSize val="0"/>
            <c:showLeaderLines val="1"/>
            <c:leaderLines>
              <c:spPr>
                <a:ln w="9525">
                  <a:solidFill>
                    <a:schemeClr val="tx2">
                      <a:lumMod val="35000"/>
                      <a:lumOff val="65000"/>
                    </a:schemeClr>
                  </a:solidFill>
                </a:ln>
                <a:effectLst/>
              </c:spPr>
            </c:leaderLines>
            <c:extLst>
              <c:ext xmlns:c15="http://schemas.microsoft.com/office/drawing/2012/chart" uri="{CE6537A1-D6FC-4f65-9D91-7224C49458BB}"/>
            </c:extLst>
          </c:dLbls>
          <c:cat>
            <c:strRef>
              <c:f>'Feb 2024'!$A$2:$A$3</c:f>
              <c:strCache>
                <c:ptCount val="2"/>
                <c:pt idx="0">
                  <c:v>ENGATIVÁ</c:v>
                </c:pt>
                <c:pt idx="1">
                  <c:v>BARRIOS UNIDOS</c:v>
                </c:pt>
              </c:strCache>
            </c:strRef>
          </c:cat>
          <c:val>
            <c:numRef>
              <c:f>'Feb 2024'!$G$2:$G$3</c:f>
              <c:numCache>
                <c:formatCode>_-* #,##0_-;\-* #,##0_-;_-* "-"??_-;_-@_-</c:formatCode>
                <c:ptCount val="2"/>
                <c:pt idx="0" formatCode="&quot;$&quot;\ #,##0">
                  <c:v>15352.971315061292</c:v>
                </c:pt>
                <c:pt idx="1">
                  <c:v>7679.8131046300641</c:v>
                </c:pt>
              </c:numCache>
            </c:numRef>
          </c:val>
          <c:extLst>
            <c:ext xmlns:c16="http://schemas.microsoft.com/office/drawing/2014/chart" uri="{C3380CC4-5D6E-409C-BE32-E72D297353CC}">
              <c16:uniqueId val="{00000004-4089-44F5-B5A3-52EC795EFC7E}"/>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2459536307961506E-2"/>
          <c:y val="8.6019204384062214E-2"/>
          <c:w val="0.95535262002139365"/>
          <c:h val="0.85443819051786518"/>
        </c:manualLayout>
      </c:layout>
      <c:pie3DChart>
        <c:varyColors val="1"/>
        <c:ser>
          <c:idx val="0"/>
          <c:order val="0"/>
          <c:tx>
            <c:strRef>
              <c:f>'Feb 2024'!$G$1</c:f>
              <c:strCache>
                <c:ptCount val="1"/>
                <c:pt idx="0">
                  <c:v>TOTAL 
CARTERA</c:v>
                </c:pt>
              </c:strCache>
            </c:strRef>
          </c:tx>
          <c:spPr>
            <a:scene3d>
              <a:camera prst="orthographicFront"/>
              <a:lightRig rig="threePt" dir="t"/>
            </a:scene3d>
            <a:sp3d>
              <a:bevelT/>
            </a:sp3d>
          </c:spPr>
          <c:explosion val="14"/>
          <c:dPt>
            <c:idx val="0"/>
            <c:bubble3D val="0"/>
            <c:explosion val="60"/>
            <c:spPr>
              <a:solidFill>
                <a:schemeClr val="accent1"/>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1-219F-403A-B95F-7B358B9090EB}"/>
              </c:ext>
            </c:extLst>
          </c:dPt>
          <c:dPt>
            <c:idx val="1"/>
            <c:bubble3D val="0"/>
            <c:spPr>
              <a:solidFill>
                <a:schemeClr val="accent2"/>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3-219F-403A-B95F-7B358B9090EB}"/>
              </c:ext>
            </c:extLst>
          </c:dPt>
          <c:dPt>
            <c:idx val="2"/>
            <c:bubble3D val="0"/>
            <c:spPr>
              <a:solidFill>
                <a:schemeClr val="accent3"/>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5-219F-403A-B95F-7B358B9090EB}"/>
              </c:ext>
            </c:extLst>
          </c:dPt>
          <c:dPt>
            <c:idx val="3"/>
            <c:bubble3D val="0"/>
            <c:spPr>
              <a:solidFill>
                <a:schemeClr val="accent4"/>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7-219F-403A-B95F-7B358B9090EB}"/>
              </c:ext>
            </c:extLst>
          </c:dPt>
          <c:dPt>
            <c:idx val="4"/>
            <c:bubble3D val="0"/>
            <c:spPr>
              <a:solidFill>
                <a:schemeClr val="accent5"/>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9-219F-403A-B95F-7B358B9090EB}"/>
              </c:ext>
            </c:extLst>
          </c:dPt>
          <c:dPt>
            <c:idx val="5"/>
            <c:bubble3D val="0"/>
            <c:spPr>
              <a:solidFill>
                <a:schemeClr val="accent6"/>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B-219F-403A-B95F-7B358B9090EB}"/>
              </c:ext>
            </c:extLst>
          </c:dPt>
          <c:dPt>
            <c:idx val="6"/>
            <c:bubble3D val="0"/>
            <c:spPr>
              <a:solidFill>
                <a:schemeClr val="accent1">
                  <a:lumMod val="60000"/>
                </a:schemeClr>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D-219F-403A-B95F-7B358B9090EB}"/>
              </c:ext>
            </c:extLst>
          </c:dPt>
          <c:dLbls>
            <c:dLbl>
              <c:idx val="0"/>
              <c:layout>
                <c:manualLayout>
                  <c:x val="-0.38169680557240182"/>
                  <c:y val="-0.53017931620100367"/>
                </c:manualLayout>
              </c:layout>
              <c:tx>
                <c:rich>
                  <a:bodyPr/>
                  <a:lstStyle/>
                  <a:p>
                    <a:fld id="{9DDDFAEB-05B5-4CC6-8339-CA4F478266AD}" type="CATEGORYNAME">
                      <a:rPr lang="en-US"/>
                      <a:pPr/>
                      <a:t>[NOMBRE DE CATEGORÍA]</a:t>
                    </a:fld>
                    <a:r>
                      <a:rPr lang="en-US" baseline="0"/>
                      <a:t>; </a:t>
                    </a:r>
                    <a:br>
                      <a:rPr lang="en-US" baseline="0"/>
                    </a:br>
                    <a:fld id="{B02B3AAD-8592-4561-971A-6D03996E6C71}" type="VALUE">
                      <a:rPr lang="en-US" baseline="0"/>
                      <a:pPr/>
                      <a:t>[VALOR]</a:t>
                    </a:fld>
                    <a:r>
                      <a:rPr lang="en-US" baseline="0"/>
                      <a:t>; </a:t>
                    </a:r>
                    <a:br>
                      <a:rPr lang="en-US" baseline="0"/>
                    </a:br>
                    <a:fld id="{1852A5E2-6CF4-4131-B79B-EA611B970AA7}"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18929920780012185"/>
                      <c:h val="0.22598926726515869"/>
                    </c:manualLayout>
                  </c15:layout>
                  <c15:dlblFieldTable/>
                  <c15:showDataLabelsRange val="0"/>
                </c:ext>
                <c:ext xmlns:c16="http://schemas.microsoft.com/office/drawing/2014/chart" uri="{C3380CC4-5D6E-409C-BE32-E72D297353CC}">
                  <c16:uniqueId val="{00000001-219F-403A-B95F-7B358B9090EB}"/>
                </c:ext>
              </c:extLst>
            </c:dLbl>
            <c:dLbl>
              <c:idx val="1"/>
              <c:layout>
                <c:manualLayout>
                  <c:x val="1.0804968447790565E-2"/>
                  <c:y val="-9.7766332695410726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219F-403A-B95F-7B358B9090EB}"/>
                </c:ext>
              </c:extLst>
            </c:dLbl>
            <c:dLbl>
              <c:idx val="2"/>
              <c:layout>
                <c:manualLayout>
                  <c:x val="-8.726533359454873E-2"/>
                  <c:y val="-6.0537246613489226E-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5-219F-403A-B95F-7B358B9090EB}"/>
                </c:ext>
              </c:extLst>
            </c:dLbl>
            <c:dLbl>
              <c:idx val="3"/>
              <c:layout>
                <c:manualLayout>
                  <c:x val="4.0588527253278481E-3"/>
                  <c:y val="-0.1180476308963039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219F-403A-B95F-7B358B9090EB}"/>
                </c:ext>
              </c:extLst>
            </c:dLbl>
            <c:dLbl>
              <c:idx val="4"/>
              <c:layout>
                <c:manualLayout>
                  <c:x val="2.6382542714631012E-2"/>
                  <c:y val="9.0805869920233834E-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9-219F-403A-B95F-7B358B9090EB}"/>
                </c:ext>
              </c:extLst>
            </c:dLbl>
            <c:dLbl>
              <c:idx val="5"/>
              <c:layout>
                <c:manualLayout>
                  <c:x val="2.0295062613395762E-3"/>
                  <c:y val="9.0807061598316714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681369834031273"/>
                      <c:h val="0.10883095426720854"/>
                    </c:manualLayout>
                  </c15:layout>
                </c:ext>
                <c:ext xmlns:c16="http://schemas.microsoft.com/office/drawing/2014/chart" uri="{C3380CC4-5D6E-409C-BE32-E72D297353CC}">
                  <c16:uniqueId val="{0000000B-219F-403A-B95F-7B358B9090EB}"/>
                </c:ext>
              </c:extLst>
            </c:dLbl>
            <c:dLbl>
              <c:idx val="6"/>
              <c:layout>
                <c:manualLayout>
                  <c:x val="8.1177054506556962E-3"/>
                  <c:y val="2.421489864539569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D-219F-403A-B95F-7B358B9090EB}"/>
                </c:ext>
              </c:extLst>
            </c:dLbl>
            <c:spPr>
              <a:noFill/>
              <a:ln>
                <a:noFill/>
              </a:ln>
              <a:effectLst/>
            </c:spPr>
            <c:txPr>
              <a:bodyPr rot="0" vert="horz"/>
              <a:lstStyle/>
              <a:p>
                <a:pPr>
                  <a:defRPr sz="1000" b="1">
                    <a:solidFill>
                      <a:schemeClr val="accent1">
                        <a:lumMod val="50000"/>
                      </a:schemeClr>
                    </a:solidFill>
                    <a:latin typeface="+mn-lt"/>
                  </a:defRPr>
                </a:pPr>
                <a:endParaRPr lang="es-ES"/>
              </a:p>
            </c:txPr>
            <c:dLblPos val="outEnd"/>
            <c:showLegendKey val="0"/>
            <c:showVal val="1"/>
            <c:showCatName val="1"/>
            <c:showSerName val="0"/>
            <c:showPercent val="1"/>
            <c:showBubbleSize val="0"/>
            <c:showLeaderLines val="1"/>
            <c:extLst>
              <c:ext xmlns:c15="http://schemas.microsoft.com/office/drawing/2012/chart" uri="{CE6537A1-D6FC-4f65-9D91-7224C49458BB}"/>
            </c:extLst>
          </c:dLbls>
          <c:cat>
            <c:strRef>
              <c:f>'Feb 2024'!$A$2</c:f>
              <c:strCache>
                <c:ptCount val="1"/>
                <c:pt idx="0">
                  <c:v>SUBA</c:v>
                </c:pt>
              </c:strCache>
            </c:strRef>
          </c:cat>
          <c:val>
            <c:numRef>
              <c:f>'Feb 2024'!$G$2</c:f>
              <c:numCache>
                <c:formatCode>"$"\ #,##0</c:formatCode>
                <c:ptCount val="1"/>
                <c:pt idx="0">
                  <c:v>10672.454339155296</c:v>
                </c:pt>
              </c:numCache>
            </c:numRef>
          </c:val>
          <c:extLst>
            <c:ext xmlns:c16="http://schemas.microsoft.com/office/drawing/2014/chart" uri="{C3380CC4-5D6E-409C-BE32-E72D297353CC}">
              <c16:uniqueId val="{0000000E-219F-403A-B95F-7B358B9090EB}"/>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round/>
    </a:ln>
    <a:effectLst/>
    <a:scene3d>
      <a:camera prst="orthographicFront"/>
      <a:lightRig rig="threePt" dir="t"/>
    </a:scene3d>
    <a:sp3d>
      <a:bevelT/>
    </a:sp3d>
  </c:spPr>
  <c:txPr>
    <a:bodyPr/>
    <a:lstStyle/>
    <a:p>
      <a:pPr>
        <a:defRPr sz="800">
          <a:latin typeface="Arial" panose="020B0604020202020204" pitchFamily="34" charset="0"/>
          <a:cs typeface="Arial" panose="020B0604020202020204" pitchFamily="34" charset="0"/>
        </a:defRPr>
      </a:pPr>
      <a:endParaRPr lang="es-E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5643-4C91-B176-67B564F36733}"/>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5643-4C91-B176-67B564F36733}"/>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5643-4C91-B176-67B564F36733}"/>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5643-4C91-B176-67B564F36733}"/>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'Febrero 2024'!$K$1:$L$1</c:f>
              <c:strCache>
                <c:ptCount val="2"/>
                <c:pt idx="0">
                  <c:v>CARTERA VIGENCIA</c:v>
                </c:pt>
                <c:pt idx="1">
                  <c:v>CARTERA VENCIDA</c:v>
                </c:pt>
              </c:strCache>
            </c:strRef>
          </c:cat>
          <c:val>
            <c:numRef>
              <c:f>'Febrero 2024'!$K$2:$L$2</c:f>
              <c:numCache>
                <c:formatCode>"$"\ #,##0</c:formatCode>
                <c:ptCount val="2"/>
                <c:pt idx="0">
                  <c:v>12642.583366961031</c:v>
                </c:pt>
                <c:pt idx="1">
                  <c:v>14256.233916072104</c:v>
                </c:pt>
              </c:numCache>
            </c:numRef>
          </c:val>
          <c:extLst>
            <c:ext xmlns:c16="http://schemas.microsoft.com/office/drawing/2014/chart" uri="{C3380CC4-5D6E-409C-BE32-E72D297353CC}">
              <c16:uniqueId val="{00000004-5643-4C91-B176-67B564F36733}"/>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5643-4C91-B176-67B564F36733}"/>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5643-4C91-B176-67B564F36733}"/>
              </c:ext>
            </c:extLst>
          </c:dPt>
          <c:cat>
            <c:strRef>
              <c:f>'Febrero 2024'!$K$1:$L$1</c:f>
              <c:strCache>
                <c:ptCount val="2"/>
                <c:pt idx="0">
                  <c:v>CARTERA VIGENCIA</c:v>
                </c:pt>
                <c:pt idx="1">
                  <c:v>CARTERA VENCIDA</c:v>
                </c:pt>
              </c:strCache>
            </c:strRef>
          </c:cat>
          <c:val>
            <c:numRef>
              <c:f>'Febrero 2024'!$K$3:$L$3</c:f>
              <c:numCache>
                <c:formatCode>0.00%</c:formatCode>
                <c:ptCount val="2"/>
                <c:pt idx="0">
                  <c:v>0.47000517658207763</c:v>
                </c:pt>
                <c:pt idx="1">
                  <c:v>0.52999482341792237</c:v>
                </c:pt>
              </c:numCache>
            </c:numRef>
          </c:val>
          <c:extLst>
            <c:ext xmlns:c16="http://schemas.microsoft.com/office/drawing/2014/chart" uri="{C3380CC4-5D6E-409C-BE32-E72D297353CC}">
              <c16:uniqueId val="{00000009-5643-4C91-B176-67B564F36733}"/>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E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7.4215738787352187E-2"/>
          <c:y val="8.164677185456104E-2"/>
          <c:w val="0.84278163725500932"/>
          <c:h val="0.78814196475540232"/>
        </c:manualLayout>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6210-4CDA-8AE3-9399BEA0A90F}"/>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6210-4CDA-8AE3-9399BEA0A90F}"/>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6210-4CDA-8AE3-9399BEA0A90F}"/>
                </c:ext>
              </c:extLst>
            </c:dLbl>
            <c:dLbl>
              <c:idx val="1"/>
              <c:layout>
                <c:manualLayout>
                  <c:x val="2.9289617234287534E-2"/>
                  <c:y val="-0.39345140811826468"/>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6210-4CDA-8AE3-9399BEA0A90F}"/>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 2024'!$K$1:$L$1</c:f>
              <c:strCache>
                <c:ptCount val="2"/>
                <c:pt idx="0">
                  <c:v>CARTERA VIGENCIA</c:v>
                </c:pt>
                <c:pt idx="1">
                  <c:v>CARTERA VENCIDA</c:v>
                </c:pt>
              </c:strCache>
            </c:strRef>
          </c:cat>
          <c:val>
            <c:numRef>
              <c:f>'Feb 2024'!$K$2:$L$2</c:f>
              <c:numCache>
                <c:formatCode>"$"\ #,##0</c:formatCode>
                <c:ptCount val="2"/>
                <c:pt idx="0">
                  <c:v>17272.7305973119</c:v>
                </c:pt>
                <c:pt idx="1">
                  <c:v>25252.546333598282</c:v>
                </c:pt>
              </c:numCache>
            </c:numRef>
          </c:val>
          <c:extLst>
            <c:ext xmlns:c16="http://schemas.microsoft.com/office/drawing/2014/chart" uri="{C3380CC4-5D6E-409C-BE32-E72D297353CC}">
              <c16:uniqueId val="{00000004-6210-4CDA-8AE3-9399BEA0A90F}"/>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6210-4CDA-8AE3-9399BEA0A90F}"/>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6210-4CDA-8AE3-9399BEA0A90F}"/>
              </c:ext>
            </c:extLst>
          </c:dPt>
          <c:cat>
            <c:strRef>
              <c:f>'Feb 2024'!$K$1:$L$1</c:f>
              <c:strCache>
                <c:ptCount val="2"/>
                <c:pt idx="0">
                  <c:v>CARTERA VIGENCIA</c:v>
                </c:pt>
                <c:pt idx="1">
                  <c:v>CARTERA VENCIDA</c:v>
                </c:pt>
              </c:strCache>
            </c:strRef>
          </c:cat>
          <c:val>
            <c:numRef>
              <c:f>'Feb 2024'!$K$3:$L$3</c:f>
              <c:numCache>
                <c:formatCode>0.00%</c:formatCode>
                <c:ptCount val="2"/>
                <c:pt idx="0">
                  <c:v>0.40617561704241217</c:v>
                </c:pt>
                <c:pt idx="1">
                  <c:v>0.59382438295758777</c:v>
                </c:pt>
              </c:numCache>
            </c:numRef>
          </c:val>
          <c:extLst>
            <c:ext xmlns:c16="http://schemas.microsoft.com/office/drawing/2014/chart" uri="{C3380CC4-5D6E-409C-BE32-E72D297353CC}">
              <c16:uniqueId val="{00000009-6210-4CDA-8AE3-9399BEA0A90F}"/>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7.2751257925637816E-2"/>
          <c:y val="8.1798886703494958E-2"/>
          <c:w val="0.84278163725500932"/>
          <c:h val="0.79027331926191591"/>
        </c:manualLayout>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61F2-42F4-AF3F-86243A703538}"/>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61F2-42F4-AF3F-86243A703538}"/>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61F2-42F4-AF3F-86243A703538}"/>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61F2-42F4-AF3F-86243A703538}"/>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 2024'!$K$1:$L$1</c:f>
              <c:strCache>
                <c:ptCount val="2"/>
                <c:pt idx="0">
                  <c:v>CARTERA VIGENCIA</c:v>
                </c:pt>
                <c:pt idx="1">
                  <c:v>CARTERA VENCIDA</c:v>
                </c:pt>
              </c:strCache>
            </c:strRef>
          </c:cat>
          <c:val>
            <c:numRef>
              <c:f>'Feb 2024'!$K$2:$L$2</c:f>
              <c:numCache>
                <c:formatCode>"$"\ #,##0</c:formatCode>
                <c:ptCount val="2"/>
                <c:pt idx="0">
                  <c:v>8059.4253910397892</c:v>
                </c:pt>
                <c:pt idx="1">
                  <c:v>4662.2969616008559</c:v>
                </c:pt>
              </c:numCache>
            </c:numRef>
          </c:val>
          <c:extLst>
            <c:ext xmlns:c16="http://schemas.microsoft.com/office/drawing/2014/chart" uri="{C3380CC4-5D6E-409C-BE32-E72D297353CC}">
              <c16:uniqueId val="{00000004-61F2-42F4-AF3F-86243A703538}"/>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61F2-42F4-AF3F-86243A703538}"/>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61F2-42F4-AF3F-86243A703538}"/>
              </c:ext>
            </c:extLst>
          </c:dPt>
          <c:cat>
            <c:strRef>
              <c:f>'Feb 2024'!$K$1:$L$1</c:f>
              <c:strCache>
                <c:ptCount val="2"/>
                <c:pt idx="0">
                  <c:v>CARTERA VIGENCIA</c:v>
                </c:pt>
                <c:pt idx="1">
                  <c:v>CARTERA VENCIDA</c:v>
                </c:pt>
              </c:strCache>
            </c:strRef>
          </c:cat>
          <c:val>
            <c:numRef>
              <c:f>'Feb 2024'!$K$3:$L$3</c:f>
              <c:numCache>
                <c:formatCode>0.00%</c:formatCode>
                <c:ptCount val="2"/>
                <c:pt idx="0">
                  <c:v>0.63351684368169658</c:v>
                </c:pt>
                <c:pt idx="1">
                  <c:v>0.36648315631830336</c:v>
                </c:pt>
              </c:numCache>
            </c:numRef>
          </c:val>
          <c:extLst>
            <c:ext xmlns:c16="http://schemas.microsoft.com/office/drawing/2014/chart" uri="{C3380CC4-5D6E-409C-BE32-E72D297353CC}">
              <c16:uniqueId val="{00000009-61F2-42F4-AF3F-86243A703538}"/>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5C7A-4821-945C-1DB8A7E19557}"/>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5C7A-4821-945C-1DB8A7E19557}"/>
              </c:ext>
            </c:extLst>
          </c:dPt>
          <c:dLbls>
            <c:dLbl>
              <c:idx val="0"/>
              <c:layout>
                <c:manualLayout>
                  <c:x val="4.3934425851431189E-2"/>
                  <c:y val="6.7019770008064625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5C7A-4821-945C-1DB8A7E19557}"/>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5C7A-4821-945C-1DB8A7E19557}"/>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 2024'!$K$1:$L$1</c:f>
              <c:strCache>
                <c:ptCount val="2"/>
                <c:pt idx="0">
                  <c:v>CARTERA VIGENCIA</c:v>
                </c:pt>
                <c:pt idx="1">
                  <c:v>CARTERA VENCIDA</c:v>
                </c:pt>
              </c:strCache>
            </c:strRef>
          </c:cat>
          <c:val>
            <c:numRef>
              <c:f>'Feb 2024'!$K$2:$L$2</c:f>
              <c:numCache>
                <c:formatCode>"$"\ #,##0</c:formatCode>
                <c:ptCount val="2"/>
                <c:pt idx="0">
                  <c:v>8774.2059512526521</c:v>
                </c:pt>
                <c:pt idx="1">
                  <c:v>14258.578468438702</c:v>
                </c:pt>
              </c:numCache>
            </c:numRef>
          </c:val>
          <c:extLst>
            <c:ext xmlns:c16="http://schemas.microsoft.com/office/drawing/2014/chart" uri="{C3380CC4-5D6E-409C-BE32-E72D297353CC}">
              <c16:uniqueId val="{00000004-5C7A-4821-945C-1DB8A7E19557}"/>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5C7A-4821-945C-1DB8A7E19557}"/>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5C7A-4821-945C-1DB8A7E19557}"/>
              </c:ext>
            </c:extLst>
          </c:dPt>
          <c:cat>
            <c:strRef>
              <c:f>'Feb 2024'!$K$1:$L$1</c:f>
              <c:strCache>
                <c:ptCount val="2"/>
                <c:pt idx="0">
                  <c:v>CARTERA VIGENCIA</c:v>
                </c:pt>
                <c:pt idx="1">
                  <c:v>CARTERA VENCIDA</c:v>
                </c:pt>
              </c:strCache>
            </c:strRef>
          </c:cat>
          <c:val>
            <c:numRef>
              <c:f>'Feb 2024'!$K$3:$L$3</c:f>
              <c:numCache>
                <c:formatCode>0.00%</c:formatCode>
                <c:ptCount val="2"/>
                <c:pt idx="0">
                  <c:v>0.38094421375087173</c:v>
                </c:pt>
                <c:pt idx="1">
                  <c:v>0.61905578624912816</c:v>
                </c:pt>
              </c:numCache>
            </c:numRef>
          </c:val>
          <c:extLst>
            <c:ext xmlns:c16="http://schemas.microsoft.com/office/drawing/2014/chart" uri="{C3380CC4-5D6E-409C-BE32-E72D297353CC}">
              <c16:uniqueId val="{00000009-5C7A-4821-945C-1DB8A7E19557}"/>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2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4"/>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B0ED-48F6-B7D4-74A89038EB49}"/>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B0ED-48F6-B7D4-74A89038EB49}"/>
              </c:ext>
            </c:extLst>
          </c:dPt>
          <c:dLbls>
            <c:dLbl>
              <c:idx val="0"/>
              <c:layout>
                <c:manualLayout>
                  <c:x val="-3.4145040725316808E-2"/>
                  <c:y val="-0.44239819713251549"/>
                </c:manualLayout>
              </c:layout>
              <c:spPr>
                <a:noFill/>
                <a:ln>
                  <a:noFill/>
                </a:ln>
                <a:effectLst/>
              </c:spPr>
              <c:txPr>
                <a:bodyPr rot="0" spcFirstLastPara="1" vertOverflow="ellipsis" vert="horz" wrap="square" lIns="38100" tIns="19050" rIns="38100" bIns="19050" anchor="ctr" anchorCtr="1">
                  <a:noAutofit/>
                </a:bodyPr>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3189714300764871"/>
                      <c:h val="0.1320361376759791"/>
                    </c:manualLayout>
                  </c15:layout>
                </c:ext>
                <c:ext xmlns:c16="http://schemas.microsoft.com/office/drawing/2014/chart" uri="{C3380CC4-5D6E-409C-BE32-E72D297353CC}">
                  <c16:uniqueId val="{00000001-B0ED-48F6-B7D4-74A89038EB49}"/>
                </c:ext>
              </c:extLst>
            </c:dLbl>
            <c:dLbl>
              <c:idx val="1"/>
              <c:layout>
                <c:manualLayout>
                  <c:x val="-7.2547032859719085E-2"/>
                  <c:y val="6.6750737222202344E-2"/>
                </c:manualLayout>
              </c:layout>
              <c:spPr>
                <a:noFill/>
                <a:ln>
                  <a:noFill/>
                </a:ln>
                <a:effectLst/>
              </c:spPr>
              <c:txPr>
                <a:bodyPr rot="0" spcFirstLastPara="1" vertOverflow="ellipsis" vert="horz" wrap="square" lIns="38100" tIns="19050" rIns="38100" bIns="19050" anchor="ctr" anchorCtr="1">
                  <a:noAutofit/>
                </a:bodyPr>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036647743227645"/>
                      <c:h val="0.16575929106927548"/>
                    </c:manualLayout>
                  </c15:layout>
                </c:ext>
                <c:ext xmlns:c16="http://schemas.microsoft.com/office/drawing/2014/chart" uri="{C3380CC4-5D6E-409C-BE32-E72D297353CC}">
                  <c16:uniqueId val="{00000003-B0ED-48F6-B7D4-74A89038EB49}"/>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ysClr val="windowText" lastClr="000000"/>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 2024'!$Q$1:$R$1</c:f>
              <c:strCache>
                <c:ptCount val="2"/>
                <c:pt idx="0">
                  <c:v>CARTERA
VIGENCIA</c:v>
                </c:pt>
                <c:pt idx="1">
                  <c:v>CARTERA
 VENCIDA</c:v>
                </c:pt>
              </c:strCache>
            </c:strRef>
          </c:cat>
          <c:val>
            <c:numRef>
              <c:f>'Feb 2024'!$Q$2:$R$2</c:f>
              <c:numCache>
                <c:formatCode>"$"\ #,##0</c:formatCode>
                <c:ptCount val="2"/>
                <c:pt idx="0">
                  <c:v>6719.5922833388149</c:v>
                </c:pt>
                <c:pt idx="1">
                  <c:v>3952.8620558164807</c:v>
                </c:pt>
              </c:numCache>
            </c:numRef>
          </c:val>
          <c:extLst>
            <c:ext xmlns:c16="http://schemas.microsoft.com/office/drawing/2014/chart" uri="{C3380CC4-5D6E-409C-BE32-E72D297353CC}">
              <c16:uniqueId val="{00000004-B0ED-48F6-B7D4-74A89038EB49}"/>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B0ED-48F6-B7D4-74A89038EB49}"/>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B0ED-48F6-B7D4-74A89038EB49}"/>
              </c:ext>
            </c:extLst>
          </c:dPt>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 2024'!$Q$1:$R$1</c:f>
              <c:strCache>
                <c:ptCount val="2"/>
                <c:pt idx="0">
                  <c:v>CARTERA
VIGENCIA</c:v>
                </c:pt>
                <c:pt idx="1">
                  <c:v>CARTERA
 VENCIDA</c:v>
                </c:pt>
              </c:strCache>
            </c:strRef>
          </c:cat>
          <c:val>
            <c:numRef>
              <c:f>'Feb 2024'!$Q$3:$R$3</c:f>
              <c:numCache>
                <c:formatCode>0%</c:formatCode>
                <c:ptCount val="2"/>
                <c:pt idx="0">
                  <c:v>0.62962014826204049</c:v>
                </c:pt>
                <c:pt idx="1">
                  <c:v>0.37037985173795945</c:v>
                </c:pt>
              </c:numCache>
            </c:numRef>
          </c:val>
          <c:extLst>
            <c:ext xmlns:c16="http://schemas.microsoft.com/office/drawing/2014/chart" uri="{C3380CC4-5D6E-409C-BE32-E72D297353CC}">
              <c16:uniqueId val="{00000009-B0ED-48F6-B7D4-74A89038EB49}"/>
            </c:ext>
          </c:extLst>
        </c:ser>
        <c:dLbls>
          <c:dLblPos val="bestFit"/>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'Febrero 2024'!$P$38</c:f>
              <c:strCache>
                <c:ptCount val="1"/>
                <c:pt idx="0">
                  <c:v>FACTURACIÓN CONJUNTA</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'Febrero 2024'!$O$39:$O$48</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'Febrero 2024'!$P$39:$P$48</c:f>
              <c:numCache>
                <c:formatCode>"$"\ #,##0</c:formatCode>
                <c:ptCount val="10"/>
                <c:pt idx="0">
                  <c:v>10733.117386991562</c:v>
                </c:pt>
                <c:pt idx="1">
                  <c:v>859.37890856000183</c:v>
                </c:pt>
                <c:pt idx="2">
                  <c:v>351.84828241999776</c:v>
                </c:pt>
                <c:pt idx="3">
                  <c:v>205.07341431999916</c:v>
                </c:pt>
                <c:pt idx="4">
                  <c:v>220.84652141999996</c:v>
                </c:pt>
                <c:pt idx="5">
                  <c:v>171.93121999999966</c:v>
                </c:pt>
                <c:pt idx="6">
                  <c:v>144.49454999999998</c:v>
                </c:pt>
                <c:pt idx="7">
                  <c:v>523.41399108999656</c:v>
                </c:pt>
                <c:pt idx="8">
                  <c:v>1272.1494793399916</c:v>
                </c:pt>
                <c:pt idx="9">
                  <c:v>7699.4638523499243</c:v>
                </c:pt>
              </c:numCache>
            </c:numRef>
          </c:val>
          <c:extLst>
            <c:ext xmlns:c16="http://schemas.microsoft.com/office/drawing/2014/chart" uri="{C3380CC4-5D6E-409C-BE32-E72D297353CC}">
              <c16:uniqueId val="{00000000-6316-463A-911F-F88DA997EBAC}"/>
            </c:ext>
          </c:extLst>
        </c:ser>
        <c:ser>
          <c:idx val="1"/>
          <c:order val="1"/>
          <c:tx>
            <c:strRef>
              <c:f>'Febrero 2024'!$Q$38</c:f>
              <c:strCache>
                <c:ptCount val="1"/>
                <c:pt idx="0">
                  <c:v>FACTURACIÓN DIRECTA</c:v>
                </c:pt>
              </c:strCache>
            </c:strRef>
          </c:tx>
          <c:spPr>
            <a:solidFill>
              <a:schemeClr val="accent2"/>
            </a:solidFill>
            <a:ln>
              <a:noFill/>
            </a:ln>
            <a:effectLst/>
          </c:spPr>
          <c:invertIfNegative val="0"/>
          <c:dPt>
            <c:idx val="0"/>
            <c:invertIfNegative val="0"/>
            <c:bubble3D val="0"/>
            <c:extLst>
              <c:ext xmlns:c16="http://schemas.microsoft.com/office/drawing/2014/chart" uri="{C3380CC4-5D6E-409C-BE32-E72D297353CC}">
                <c16:uniqueId val="{00000001-6316-463A-911F-F88DA997EBAC}"/>
              </c:ext>
            </c:extLst>
          </c:dPt>
          <c:dPt>
            <c:idx val="1"/>
            <c:invertIfNegative val="0"/>
            <c:bubble3D val="0"/>
            <c:extLst>
              <c:ext xmlns:c16="http://schemas.microsoft.com/office/drawing/2014/chart" uri="{C3380CC4-5D6E-409C-BE32-E72D297353CC}">
                <c16:uniqueId val="{00000002-6316-463A-911F-F88DA997EBAC}"/>
              </c:ext>
            </c:extLst>
          </c:dPt>
          <c:dPt>
            <c:idx val="2"/>
            <c:invertIfNegative val="0"/>
            <c:bubble3D val="0"/>
            <c:extLst>
              <c:ext xmlns:c16="http://schemas.microsoft.com/office/drawing/2014/chart" uri="{C3380CC4-5D6E-409C-BE32-E72D297353CC}">
                <c16:uniqueId val="{00000003-6316-463A-911F-F88DA997EBAC}"/>
              </c:ext>
            </c:extLst>
          </c:dPt>
          <c:dPt>
            <c:idx val="3"/>
            <c:invertIfNegative val="0"/>
            <c:bubble3D val="0"/>
            <c:extLst>
              <c:ext xmlns:c16="http://schemas.microsoft.com/office/drawing/2014/chart" uri="{C3380CC4-5D6E-409C-BE32-E72D297353CC}">
                <c16:uniqueId val="{00000004-6316-463A-911F-F88DA997EBAC}"/>
              </c:ext>
            </c:extLst>
          </c:dPt>
          <c:dPt>
            <c:idx val="4"/>
            <c:invertIfNegative val="0"/>
            <c:bubble3D val="0"/>
            <c:extLst>
              <c:ext xmlns:c16="http://schemas.microsoft.com/office/drawing/2014/chart" uri="{C3380CC4-5D6E-409C-BE32-E72D297353CC}">
                <c16:uniqueId val="{00000005-6316-463A-911F-F88DA997EBAC}"/>
              </c:ext>
            </c:extLst>
          </c:dPt>
          <c:dPt>
            <c:idx val="5"/>
            <c:invertIfNegative val="0"/>
            <c:bubble3D val="0"/>
            <c:extLst>
              <c:ext xmlns:c16="http://schemas.microsoft.com/office/drawing/2014/chart" uri="{C3380CC4-5D6E-409C-BE32-E72D297353CC}">
                <c16:uniqueId val="{00000006-6316-463A-911F-F88DA997EBAC}"/>
              </c:ext>
            </c:extLst>
          </c:dPt>
          <c:dPt>
            <c:idx val="6"/>
            <c:invertIfNegative val="0"/>
            <c:bubble3D val="0"/>
            <c:extLst>
              <c:ext xmlns:c16="http://schemas.microsoft.com/office/drawing/2014/chart" uri="{C3380CC4-5D6E-409C-BE32-E72D297353CC}">
                <c16:uniqueId val="{00000007-6316-463A-911F-F88DA997EBAC}"/>
              </c:ext>
            </c:extLst>
          </c:dPt>
          <c:dPt>
            <c:idx val="7"/>
            <c:invertIfNegative val="0"/>
            <c:bubble3D val="0"/>
            <c:extLst>
              <c:ext xmlns:c16="http://schemas.microsoft.com/office/drawing/2014/chart" uri="{C3380CC4-5D6E-409C-BE32-E72D297353CC}">
                <c16:uniqueId val="{00000008-6316-463A-911F-F88DA997EBAC}"/>
              </c:ext>
            </c:extLst>
          </c:dPt>
          <c:dPt>
            <c:idx val="8"/>
            <c:invertIfNegative val="0"/>
            <c:bubble3D val="0"/>
            <c:extLst>
              <c:ext xmlns:c16="http://schemas.microsoft.com/office/drawing/2014/chart" uri="{C3380CC4-5D6E-409C-BE32-E72D297353CC}">
                <c16:uniqueId val="{00000009-6316-463A-911F-F88DA997EBAC}"/>
              </c:ext>
            </c:extLst>
          </c:dPt>
          <c:dPt>
            <c:idx val="9"/>
            <c:invertIfNegative val="0"/>
            <c:bubble3D val="0"/>
            <c:extLst>
              <c:ext xmlns:c16="http://schemas.microsoft.com/office/drawing/2014/chart" uri="{C3380CC4-5D6E-409C-BE32-E72D297353CC}">
                <c16:uniqueId val="{0000000A-6316-463A-911F-F88DA997EBAC}"/>
              </c:ext>
            </c:extLst>
          </c:dPt>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'Febrero 2024'!$O$39:$O$48</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'Febrero 2024'!$Q$39:$Q$48</c:f>
              <c:numCache>
                <c:formatCode>"$"\ #,##0</c:formatCode>
                <c:ptCount val="10"/>
                <c:pt idx="0">
                  <c:v>411.10658364000079</c:v>
                </c:pt>
                <c:pt idx="1">
                  <c:v>328.0617698500003</c:v>
                </c:pt>
                <c:pt idx="2">
                  <c:v>174.99292554999988</c:v>
                </c:pt>
                <c:pt idx="3">
                  <c:v>286.12817699999903</c:v>
                </c:pt>
                <c:pt idx="4">
                  <c:v>92.222763</c:v>
                </c:pt>
                <c:pt idx="5">
                  <c:v>256.08356950999962</c:v>
                </c:pt>
                <c:pt idx="6">
                  <c:v>82.482170000000011</c:v>
                </c:pt>
                <c:pt idx="7">
                  <c:v>213.33175022999919</c:v>
                </c:pt>
                <c:pt idx="8">
                  <c:v>546.66299482000068</c:v>
                </c:pt>
                <c:pt idx="9">
                  <c:v>2326.0269729300117</c:v>
                </c:pt>
              </c:numCache>
            </c:numRef>
          </c:val>
          <c:extLst>
            <c:ext xmlns:c16="http://schemas.microsoft.com/office/drawing/2014/chart" uri="{C3380CC4-5D6E-409C-BE32-E72D297353CC}">
              <c16:uniqueId val="{0000000B-6316-463A-911F-F88DA997EBAC}"/>
            </c:ext>
          </c:extLst>
        </c:ser>
        <c:dLbls>
          <c:dLblPos val="outEnd"/>
          <c:showLegendKey val="0"/>
          <c:showVal val="1"/>
          <c:showCatName val="0"/>
          <c:showSerName val="0"/>
          <c:showPercent val="0"/>
          <c:showBubbleSize val="0"/>
        </c:dLbls>
        <c:gapWidth val="50"/>
        <c:overlap val="-27"/>
        <c:axId val="467168288"/>
        <c:axId val="467169464"/>
      </c:barChart>
      <c:catAx>
        <c:axId val="46716828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467169464"/>
        <c:crosses val="autoZero"/>
        <c:auto val="1"/>
        <c:lblAlgn val="ctr"/>
        <c:lblOffset val="100"/>
        <c:noMultiLvlLbl val="0"/>
      </c:catAx>
      <c:valAx>
        <c:axId val="467169464"/>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4671682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plotVisOnly val="1"/>
    <c:dispBlanksAs val="gap"/>
    <c:showDLblsOverMax val="0"/>
  </c:chart>
  <c:spPr>
    <a:noFill/>
    <a:ln>
      <a:noFill/>
    </a:ln>
    <a:effectLst/>
  </c:spPr>
  <c:txPr>
    <a:bodyPr/>
    <a:lstStyle/>
    <a:p>
      <a:pPr>
        <a:defRPr sz="1100">
          <a:solidFill>
            <a:schemeClr val="accent1">
              <a:lumMod val="50000"/>
            </a:schemeClr>
          </a:solidFill>
        </a:defRPr>
      </a:pPr>
      <a:endParaRPr lang="es-E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'Feb 2024'!$O$39</c:f>
              <c:strCache>
                <c:ptCount val="1"/>
                <c:pt idx="0">
                  <c:v>FACTURACIÓN CONJUNTA</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'Feb 2024'!$N$40:$N$49</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'Feb 2024'!$O$40:$O$49</c:f>
              <c:numCache>
                <c:formatCode>_-* #,##0_-;\-* #,##0_-;_-* "-"??_-;_-@_-</c:formatCode>
                <c:ptCount val="10"/>
                <c:pt idx="0">
                  <c:v>14640.793578856003</c:v>
                </c:pt>
                <c:pt idx="1">
                  <c:v>87.24302799999991</c:v>
                </c:pt>
                <c:pt idx="2">
                  <c:v>2223.3896846999637</c:v>
                </c:pt>
                <c:pt idx="3">
                  <c:v>7.9886900000000001</c:v>
                </c:pt>
                <c:pt idx="4">
                  <c:v>756.25709054000549</c:v>
                </c:pt>
                <c:pt idx="5">
                  <c:v>0.67047000000000001</c:v>
                </c:pt>
                <c:pt idx="6">
                  <c:v>492.857781380002</c:v>
                </c:pt>
                <c:pt idx="7">
                  <c:v>1452.0239912800043</c:v>
                </c:pt>
                <c:pt idx="8">
                  <c:v>2023.232320000001</c:v>
                </c:pt>
                <c:pt idx="9">
                  <c:v>9547.6422996299534</c:v>
                </c:pt>
              </c:numCache>
            </c:numRef>
          </c:val>
          <c:extLst>
            <c:ext xmlns:c16="http://schemas.microsoft.com/office/drawing/2014/chart" uri="{C3380CC4-5D6E-409C-BE32-E72D297353CC}">
              <c16:uniqueId val="{00000000-93A9-40C8-B209-DB90802E12E0}"/>
            </c:ext>
          </c:extLst>
        </c:ser>
        <c:ser>
          <c:idx val="1"/>
          <c:order val="1"/>
          <c:tx>
            <c:strRef>
              <c:f>'Feb 2024'!$P$39</c:f>
              <c:strCache>
                <c:ptCount val="1"/>
                <c:pt idx="0">
                  <c:v>FACTURACIÓN DIRECTA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'Feb 2024'!$N$40:$N$49</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'Feb 2024'!$P$40:$P$49</c:f>
              <c:numCache>
                <c:formatCode>"$"\ #,##0</c:formatCode>
                <c:ptCount val="10"/>
                <c:pt idx="0">
                  <c:v>293.55660083999862</c:v>
                </c:pt>
                <c:pt idx="1">
                  <c:v>2.7859899999999995</c:v>
                </c:pt>
                <c:pt idx="2">
                  <c:v>297.46493516999982</c:v>
                </c:pt>
                <c:pt idx="3">
                  <c:v>-1.28259667</c:v>
                </c:pt>
                <c:pt idx="4">
                  <c:v>130.03515617999994</c:v>
                </c:pt>
                <c:pt idx="5">
                  <c:v>7.3220100000000006</c:v>
                </c:pt>
                <c:pt idx="6">
                  <c:v>324.89497500000095</c:v>
                </c:pt>
                <c:pt idx="7">
                  <c:v>248.44863364000011</c:v>
                </c:pt>
                <c:pt idx="8">
                  <c:v>529.07746518000067</c:v>
                </c:pt>
                <c:pt idx="9">
                  <c:v>9460.874827189893</c:v>
                </c:pt>
              </c:numCache>
            </c:numRef>
          </c:val>
          <c:extLst>
            <c:ext xmlns:c16="http://schemas.microsoft.com/office/drawing/2014/chart" uri="{C3380CC4-5D6E-409C-BE32-E72D297353CC}">
              <c16:uniqueId val="{00000001-93A9-40C8-B209-DB90802E12E0}"/>
            </c:ext>
          </c:extLst>
        </c:ser>
        <c:dLbls>
          <c:dLblPos val="outEnd"/>
          <c:showLegendKey val="0"/>
          <c:showVal val="1"/>
          <c:showCatName val="0"/>
          <c:showSerName val="0"/>
          <c:showPercent val="0"/>
          <c:showBubbleSize val="0"/>
        </c:dLbls>
        <c:gapWidth val="50"/>
        <c:overlap val="-27"/>
        <c:axId val="336490424"/>
        <c:axId val="336493168"/>
      </c:barChart>
      <c:catAx>
        <c:axId val="33649042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336493168"/>
        <c:crosses val="autoZero"/>
        <c:auto val="1"/>
        <c:lblAlgn val="ctr"/>
        <c:lblOffset val="100"/>
        <c:noMultiLvlLbl val="0"/>
      </c:catAx>
      <c:valAx>
        <c:axId val="336493168"/>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336490424"/>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plotVisOnly val="1"/>
    <c:dispBlanksAs val="gap"/>
    <c:showDLblsOverMax val="0"/>
  </c:chart>
  <c:spPr>
    <a:noFill/>
    <a:ln>
      <a:noFill/>
    </a:ln>
    <a:effectLst/>
  </c:spPr>
  <c:txPr>
    <a:bodyPr/>
    <a:lstStyle/>
    <a:p>
      <a:pPr>
        <a:defRPr sz="1100">
          <a:solidFill>
            <a:schemeClr val="accent1">
              <a:lumMod val="50000"/>
            </a:schemeClr>
          </a:solidFill>
        </a:defRPr>
      </a:pPr>
      <a:endParaRPr lang="es-E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'Feb 2024'!$O$33</c:f>
              <c:strCache>
                <c:ptCount val="1"/>
                <c:pt idx="0">
                  <c:v>FACTURACIÓN CONJUNTA</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'Feb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'Feb 2024'!$O$34:$O$43</c:f>
              <c:numCache>
                <c:formatCode>_-* #,##0_-;\-* #,##0_-;_-* "-"??_-;_-@_-</c:formatCode>
                <c:ptCount val="10"/>
                <c:pt idx="0">
                  <c:v>6047.653741863398</c:v>
                </c:pt>
                <c:pt idx="1">
                  <c:v>376.55562201000674</c:v>
                </c:pt>
                <c:pt idx="2">
                  <c:v>208.62550426999945</c:v>
                </c:pt>
                <c:pt idx="3">
                  <c:v>111.88419602000002</c:v>
                </c:pt>
                <c:pt idx="4">
                  <c:v>96.8858805200001</c:v>
                </c:pt>
                <c:pt idx="5">
                  <c:v>186.54523179999953</c:v>
                </c:pt>
                <c:pt idx="6">
                  <c:v>114.28001890000003</c:v>
                </c:pt>
                <c:pt idx="7">
                  <c:v>350.51503974999929</c:v>
                </c:pt>
                <c:pt idx="8">
                  <c:v>612.52179084000124</c:v>
                </c:pt>
                <c:pt idx="9">
                  <c:v>2509.2039970500041</c:v>
                </c:pt>
              </c:numCache>
            </c:numRef>
          </c:val>
          <c:extLst>
            <c:ext xmlns:c16="http://schemas.microsoft.com/office/drawing/2014/chart" uri="{C3380CC4-5D6E-409C-BE32-E72D297353CC}">
              <c16:uniqueId val="{00000000-59BC-4A8F-B2EB-52A7470D352B}"/>
            </c:ext>
          </c:extLst>
        </c:ser>
        <c:ser>
          <c:idx val="1"/>
          <c:order val="1"/>
          <c:tx>
            <c:strRef>
              <c:f>'Feb 2024'!$P$33</c:f>
              <c:strCache>
                <c:ptCount val="1"/>
                <c:pt idx="0">
                  <c:v>FACTURACIÓN DIRECTA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'Feb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'Feb 2024'!$P$34:$P$43</c:f>
              <c:numCache>
                <c:formatCode>"$"\ #,##0</c:formatCode>
                <c:ptCount val="10"/>
                <c:pt idx="0">
                  <c:v>795.00543662001462</c:v>
                </c:pt>
                <c:pt idx="1">
                  <c:v>220.28341999999898</c:v>
                </c:pt>
                <c:pt idx="2">
                  <c:v>152.05406000000042</c:v>
                </c:pt>
                <c:pt idx="3">
                  <c:v>40.203430000000012</c:v>
                </c:pt>
                <c:pt idx="4">
                  <c:v>117.26666</c:v>
                </c:pt>
                <c:pt idx="5">
                  <c:v>27.679950000000016</c:v>
                </c:pt>
                <c:pt idx="6">
                  <c:v>16.11871</c:v>
                </c:pt>
                <c:pt idx="7">
                  <c:v>64.01325999999996</c:v>
                </c:pt>
                <c:pt idx="8">
                  <c:v>275.70511299999964</c:v>
                </c:pt>
                <c:pt idx="9">
                  <c:v>398.72128999999973</c:v>
                </c:pt>
              </c:numCache>
            </c:numRef>
          </c:val>
          <c:extLst>
            <c:ext xmlns:c16="http://schemas.microsoft.com/office/drawing/2014/chart" uri="{C3380CC4-5D6E-409C-BE32-E72D297353CC}">
              <c16:uniqueId val="{00000001-59BC-4A8F-B2EB-52A7470D352B}"/>
            </c:ext>
          </c:extLst>
        </c:ser>
        <c:dLbls>
          <c:dLblPos val="outEnd"/>
          <c:showLegendKey val="0"/>
          <c:showVal val="1"/>
          <c:showCatName val="0"/>
          <c:showSerName val="0"/>
          <c:showPercent val="0"/>
          <c:showBubbleSize val="0"/>
        </c:dLbls>
        <c:gapWidth val="50"/>
        <c:overlap val="-27"/>
        <c:axId val="429414576"/>
        <c:axId val="429415360"/>
      </c:barChart>
      <c:catAx>
        <c:axId val="42941457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429415360"/>
        <c:crosses val="autoZero"/>
        <c:auto val="1"/>
        <c:lblAlgn val="ctr"/>
        <c:lblOffset val="100"/>
        <c:noMultiLvlLbl val="0"/>
      </c:catAx>
      <c:valAx>
        <c:axId val="429415360"/>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42941457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plotVisOnly val="1"/>
    <c:dispBlanksAs val="gap"/>
    <c:showDLblsOverMax val="0"/>
  </c:chart>
  <c:spPr>
    <a:noFill/>
    <a:ln>
      <a:noFill/>
    </a:ln>
    <a:effectLst/>
  </c:spPr>
  <c:txPr>
    <a:bodyPr/>
    <a:lstStyle/>
    <a:p>
      <a:pPr>
        <a:defRPr sz="1100">
          <a:solidFill>
            <a:schemeClr val="accent1">
              <a:lumMod val="50000"/>
            </a:schemeClr>
          </a:solidFill>
        </a:defRPr>
      </a:pPr>
      <a:endParaRPr lang="es-E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n-US"/>
              <a:t>TOTAL DE TONELADAS : </a:t>
            </a:r>
            <a:r>
              <a:rPr lang="es-CO" sz="1800" b="0" i="0" u="none" strike="noStrike" cap="none" baseline="0">
                <a:effectLst/>
              </a:rPr>
              <a:t>1.552.170,06</a:t>
            </a:r>
            <a:r>
              <a:rPr lang="es-CO" sz="1800" b="0" i="0" u="none" strike="noStrike" cap="none" baseline="0"/>
              <a:t> </a:t>
            </a:r>
            <a:endParaRPr lang="es-ES"/>
          </a:p>
        </c:rich>
      </c:tx>
      <c:layout>
        <c:manualLayout>
          <c:xMode val="edge"/>
          <c:yMode val="edge"/>
          <c:x val="0.51638355693134663"/>
          <c:y val="0.1898148148148148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dLbl>
              <c:idx val="3"/>
              <c:layout>
                <c:manualLayout>
                  <c:x val="-1.3394057551998381E-16"/>
                  <c:y val="-3.703703703703703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7CF-490A-8B24-F15C2A384219}"/>
                </c:ext>
              </c:extLst>
            </c:dLbl>
            <c:dLbl>
              <c:idx val="4"/>
              <c:layout>
                <c:manualLayout>
                  <c:x val="0"/>
                  <c:y val="-1.851851851851860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7CF-490A-8B24-F15C2A384219}"/>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'[Datos Presentación.xlsx]ARROJO_CLANDESTINO 2018-2023'!$C$7:$G$7</c:f>
              <c:strCache>
                <c:ptCount val="5"/>
                <c:pt idx="0">
                  <c:v>PROMOAMBIENTAL SAS</c:v>
                </c:pt>
                <c:pt idx="1">
                  <c:v>LIME S.A. E.S.P.</c:v>
                </c:pt>
                <c:pt idx="2">
                  <c:v>CIUDAD LIMPIA</c:v>
                </c:pt>
                <c:pt idx="3">
                  <c:v>BOGOTÁ LIMPIA</c:v>
                </c:pt>
                <c:pt idx="4">
                  <c:v>ÁREA LIMPIA</c:v>
                </c:pt>
              </c:strCache>
            </c:strRef>
          </c:cat>
          <c:val>
            <c:numRef>
              <c:f>'[Datos Presentación.xlsx]ARROJO_CLANDESTINO 2018-2023'!$C$94:$G$94</c:f>
              <c:numCache>
                <c:formatCode>#,##0.00</c:formatCode>
                <c:ptCount val="5"/>
                <c:pt idx="0">
                  <c:v>193632.17199999999</c:v>
                </c:pt>
                <c:pt idx="1">
                  <c:v>713109.11699999985</c:v>
                </c:pt>
                <c:pt idx="2">
                  <c:v>274576.51200000005</c:v>
                </c:pt>
                <c:pt idx="3">
                  <c:v>163996.17699999997</c:v>
                </c:pt>
                <c:pt idx="4">
                  <c:v>206856.07700000002</c:v>
                </c:pt>
              </c:numCache>
            </c:numRef>
          </c:val>
          <c:extLst>
            <c:ext xmlns:c16="http://schemas.microsoft.com/office/drawing/2014/chart" uri="{C3380CC4-5D6E-409C-BE32-E72D297353CC}">
              <c16:uniqueId val="{00000002-57CF-490A-8B24-F15C2A384219}"/>
            </c:ext>
          </c:extLst>
        </c:ser>
        <c:dLbls>
          <c:showLegendKey val="0"/>
          <c:showVal val="0"/>
          <c:showCatName val="0"/>
          <c:showSerName val="0"/>
          <c:showPercent val="0"/>
          <c:showBubbleSize val="0"/>
        </c:dLbls>
        <c:gapWidth val="164"/>
        <c:overlap val="-35"/>
        <c:axId val="346254336"/>
        <c:axId val="348204416"/>
      </c:barChart>
      <c:catAx>
        <c:axId val="346254336"/>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lumMod val="50000"/>
                    <a:lumOff val="50000"/>
                  </a:schemeClr>
                </a:solidFill>
                <a:latin typeface="+mn-lt"/>
                <a:ea typeface="+mn-ea"/>
                <a:cs typeface="+mn-cs"/>
              </a:defRPr>
            </a:pPr>
            <a:endParaRPr lang="es-ES"/>
          </a:p>
        </c:txPr>
        <c:crossAx val="348204416"/>
        <c:crosses val="autoZero"/>
        <c:auto val="1"/>
        <c:lblAlgn val="ctr"/>
        <c:lblOffset val="100"/>
        <c:noMultiLvlLbl val="0"/>
      </c:catAx>
      <c:valAx>
        <c:axId val="348204416"/>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ES"/>
          </a:p>
        </c:txPr>
        <c:crossAx val="346254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397396177382492"/>
          <c:y val="1.230137560749371E-2"/>
          <c:w val="0.78260452111354095"/>
          <c:h val="0.73840776055506185"/>
        </c:manualLayout>
      </c:layout>
      <c:barChart>
        <c:barDir val="col"/>
        <c:grouping val="clustered"/>
        <c:varyColors val="0"/>
        <c:ser>
          <c:idx val="3"/>
          <c:order val="0"/>
          <c:tx>
            <c:strRef>
              <c:f>'Feb 2024'!$P$33</c:f>
              <c:strCache>
                <c:ptCount val="1"/>
                <c:pt idx="0">
                  <c:v>FACTURACIÓN DIRECTA</c:v>
                </c:pt>
              </c:strCache>
            </c:strRef>
          </c:tx>
          <c:spPr>
            <a:scene3d>
              <a:camera prst="orthographicFront"/>
              <a:lightRig rig="threePt" dir="t"/>
            </a:scene3d>
            <a:sp3d>
              <a:bevelT/>
            </a:sp3d>
          </c:spPr>
          <c:invertIfNegative val="0"/>
          <c:cat>
            <c:strRef>
              <c:f>'Feb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'Feb 2024'!$P$34:$P$43</c:f>
              <c:numCache>
                <c:formatCode>"$"\ #,##0</c:formatCode>
                <c:ptCount val="10"/>
                <c:pt idx="0">
                  <c:v>45.79605603999984</c:v>
                </c:pt>
                <c:pt idx="1">
                  <c:v>1.6464900000000005</c:v>
                </c:pt>
                <c:pt idx="2">
                  <c:v>56.84268709000002</c:v>
                </c:pt>
                <c:pt idx="3">
                  <c:v>1.7126899999999998</c:v>
                </c:pt>
                <c:pt idx="4">
                  <c:v>57.774909999999991</c:v>
                </c:pt>
                <c:pt idx="5">
                  <c:v>1.6478699999999997</c:v>
                </c:pt>
                <c:pt idx="6">
                  <c:v>187.31430499999991</c:v>
                </c:pt>
                <c:pt idx="7">
                  <c:v>175.96617819999989</c:v>
                </c:pt>
                <c:pt idx="8">
                  <c:v>537.31844290000049</c:v>
                </c:pt>
                <c:pt idx="9">
                  <c:v>5522.3355268899932</c:v>
                </c:pt>
              </c:numCache>
            </c:numRef>
          </c:val>
          <c:extLst>
            <c:ext xmlns:c16="http://schemas.microsoft.com/office/drawing/2014/chart" uri="{C3380CC4-5D6E-409C-BE32-E72D297353CC}">
              <c16:uniqueId val="{00000000-14F7-4556-80AE-CE6D447ED990}"/>
            </c:ext>
          </c:extLst>
        </c:ser>
        <c:ser>
          <c:idx val="0"/>
          <c:order val="1"/>
          <c:tx>
            <c:strRef>
              <c:f>'Feb 2024'!$O$33</c:f>
              <c:strCache>
                <c:ptCount val="1"/>
                <c:pt idx="0">
                  <c:v>FACTURACIÓN CONJUNTA</c:v>
                </c:pt>
              </c:strCache>
            </c:strRef>
          </c:tx>
          <c:spPr>
            <a:solidFill>
              <a:schemeClr val="accent1"/>
            </a:solidFill>
            <a:ln>
              <a:noFill/>
            </a:ln>
            <a:effectLst/>
            <a:scene3d>
              <a:camera prst="orthographicFront"/>
              <a:lightRig rig="threePt" dir="t"/>
            </a:scene3d>
            <a:sp3d>
              <a:bevelT/>
            </a:sp3d>
          </c:spPr>
          <c:invertIfNegative val="0"/>
          <c:dLbls>
            <c:dLbl>
              <c:idx val="1"/>
              <c:layout>
                <c:manualLayout>
                  <c:x val="-1.3174603375856681E-2"/>
                  <c:y val="-1.814207674558768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4F7-4556-80AE-CE6D447ED990}"/>
                </c:ext>
              </c:extLst>
            </c:dLbl>
            <c:dLbl>
              <c:idx val="9"/>
              <c:layout>
                <c:manualLayout>
                  <c:x val="1.7566137834475574E-2"/>
                  <c:y val="-2.822100827091409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4F7-4556-80AE-CE6D447ED990}"/>
                </c:ext>
              </c:extLst>
            </c:dLbl>
            <c:spPr>
              <a:noFill/>
              <a:ln>
                <a:noFill/>
              </a:ln>
              <a:effectLst/>
            </c:spPr>
            <c:txPr>
              <a:bodyPr rot="0" vert="horz"/>
              <a:lstStyle/>
              <a:p>
                <a:pPr>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'Feb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'Feb 2024'!$O$34:$O$43</c:f>
              <c:numCache>
                <c:formatCode>"$"\ #,##0</c:formatCode>
                <c:ptCount val="10"/>
                <c:pt idx="0">
                  <c:v>8375.2409939216213</c:v>
                </c:pt>
                <c:pt idx="1">
                  <c:v>34.101499999999959</c:v>
                </c:pt>
                <c:pt idx="2">
                  <c:v>653.25880194999809</c:v>
                </c:pt>
                <c:pt idx="3">
                  <c:v>0</c:v>
                </c:pt>
                <c:pt idx="4">
                  <c:v>259.47102948999986</c:v>
                </c:pt>
                <c:pt idx="5">
                  <c:v>0</c:v>
                </c:pt>
                <c:pt idx="6">
                  <c:v>230.33624777000017</c:v>
                </c:pt>
                <c:pt idx="7">
                  <c:v>416.56181264000054</c:v>
                </c:pt>
                <c:pt idx="8">
                  <c:v>673.89850367999952</c:v>
                </c:pt>
                <c:pt idx="9">
                  <c:v>5801.5603741200084</c:v>
                </c:pt>
              </c:numCache>
            </c:numRef>
          </c:val>
          <c:extLst>
            <c:ext xmlns:c16="http://schemas.microsoft.com/office/drawing/2014/chart" uri="{C3380CC4-5D6E-409C-BE32-E72D297353CC}">
              <c16:uniqueId val="{00000003-14F7-4556-80AE-CE6D447ED990}"/>
            </c:ext>
          </c:extLst>
        </c:ser>
        <c:dLbls>
          <c:showLegendKey val="0"/>
          <c:showVal val="0"/>
          <c:showCatName val="0"/>
          <c:showSerName val="0"/>
          <c:showPercent val="0"/>
          <c:showBubbleSize val="0"/>
        </c:dLbls>
        <c:gapWidth val="219"/>
        <c:overlap val="-27"/>
        <c:axId val="1251015888"/>
        <c:axId val="1251023792"/>
      </c:barChart>
      <c:catAx>
        <c:axId val="12510158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ES"/>
          </a:p>
        </c:txPr>
        <c:crossAx val="1251023792"/>
        <c:crosses val="autoZero"/>
        <c:auto val="1"/>
        <c:lblAlgn val="ctr"/>
        <c:lblOffset val="100"/>
        <c:noMultiLvlLbl val="0"/>
      </c:catAx>
      <c:valAx>
        <c:axId val="1251023792"/>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vert="horz"/>
          <a:lstStyle/>
          <a:p>
            <a:pPr>
              <a:defRPr/>
            </a:pPr>
            <a:endParaRPr lang="es-ES"/>
          </a:p>
        </c:txPr>
        <c:crossAx val="12510158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dTable>
    </c:plotArea>
    <c:plotVisOnly val="1"/>
    <c:dispBlanksAs val="gap"/>
    <c:showDLblsOverMax val="0"/>
  </c:chart>
  <c:txPr>
    <a:bodyPr/>
    <a:lstStyle/>
    <a:p>
      <a:pPr>
        <a:defRPr sz="1100">
          <a:solidFill>
            <a:schemeClr val="accent1">
              <a:lumMod val="50000"/>
            </a:schemeClr>
          </a:solidFill>
        </a:defRPr>
      </a:pPr>
      <a:endParaRPr lang="es-E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'Feb 2024'!$O$32</c:f>
              <c:strCache>
                <c:ptCount val="1"/>
                <c:pt idx="0">
                  <c:v>FACTURACIÓN CONJUNTA</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'Feb 2024'!$N$33:$N$42</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'Feb 2024'!$O$33:$O$42</c:f>
              <c:numCache>
                <c:formatCode>_-* #,##0_-;\-* #,##0_-;_-* "-"??_-;_-@_-</c:formatCode>
                <c:ptCount val="10"/>
                <c:pt idx="0">
                  <c:v>5897.5396508294198</c:v>
                </c:pt>
                <c:pt idx="1">
                  <c:v>424.30468149000023</c:v>
                </c:pt>
                <c:pt idx="2">
                  <c:v>160.86604468000007</c:v>
                </c:pt>
                <c:pt idx="3">
                  <c:v>89.779834800000131</c:v>
                </c:pt>
                <c:pt idx="4">
                  <c:v>60.161198890000058</c:v>
                </c:pt>
                <c:pt idx="5">
                  <c:v>100.17581604000007</c:v>
                </c:pt>
                <c:pt idx="6">
                  <c:v>74.568483630000102</c:v>
                </c:pt>
                <c:pt idx="7">
                  <c:v>247.32553847999952</c:v>
                </c:pt>
                <c:pt idx="8">
                  <c:v>363.65140252000077</c:v>
                </c:pt>
                <c:pt idx="9">
                  <c:v>1991.7778224299934</c:v>
                </c:pt>
              </c:numCache>
            </c:numRef>
          </c:val>
          <c:extLst>
            <c:ext xmlns:c16="http://schemas.microsoft.com/office/drawing/2014/chart" uri="{C3380CC4-5D6E-409C-BE32-E72D297353CC}">
              <c16:uniqueId val="{00000000-3F19-4E4F-8FB9-E39A658DFA0E}"/>
            </c:ext>
          </c:extLst>
        </c:ser>
        <c:ser>
          <c:idx val="1"/>
          <c:order val="1"/>
          <c:tx>
            <c:strRef>
              <c:f>'Feb 2024'!$P$32</c:f>
              <c:strCache>
                <c:ptCount val="1"/>
                <c:pt idx="0">
                  <c:v>FACTURACIÓN DIRECTA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'Feb 2024'!$N$33:$N$42</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'Feb 2024'!$P$33:$P$42</c:f>
              <c:numCache>
                <c:formatCode>"$"\ #,##0</c:formatCode>
                <c:ptCount val="10"/>
                <c:pt idx="0">
                  <c:v>46.150555370000035</c:v>
                </c:pt>
                <c:pt idx="1">
                  <c:v>36.171230000000001</c:v>
                </c:pt>
                <c:pt idx="2">
                  <c:v>48.923819999999992</c:v>
                </c:pt>
                <c:pt idx="3">
                  <c:v>26.844229999999985</c:v>
                </c:pt>
                <c:pt idx="4">
                  <c:v>34.022019999999983</c:v>
                </c:pt>
                <c:pt idx="5">
                  <c:v>33.344229999999996</c:v>
                </c:pt>
                <c:pt idx="6">
                  <c:v>24.62754</c:v>
                </c:pt>
                <c:pt idx="7">
                  <c:v>138.16301000000016</c:v>
                </c:pt>
                <c:pt idx="8">
                  <c:v>123.17529000000015</c:v>
                </c:pt>
                <c:pt idx="9">
                  <c:v>750.8819399999993</c:v>
                </c:pt>
              </c:numCache>
            </c:numRef>
          </c:val>
          <c:extLst>
            <c:ext xmlns:c16="http://schemas.microsoft.com/office/drawing/2014/chart" uri="{C3380CC4-5D6E-409C-BE32-E72D297353CC}">
              <c16:uniqueId val="{00000001-3F19-4E4F-8FB9-E39A658DFA0E}"/>
            </c:ext>
          </c:extLst>
        </c:ser>
        <c:dLbls>
          <c:showLegendKey val="0"/>
          <c:showVal val="0"/>
          <c:showCatName val="0"/>
          <c:showSerName val="0"/>
          <c:showPercent val="0"/>
          <c:showBubbleSize val="0"/>
        </c:dLbls>
        <c:gapWidth val="219"/>
        <c:overlap val="-27"/>
        <c:axId val="425826720"/>
        <c:axId val="425819272"/>
      </c:barChart>
      <c:catAx>
        <c:axId val="4258267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425819272"/>
        <c:crosses val="autoZero"/>
        <c:auto val="1"/>
        <c:lblAlgn val="ctr"/>
        <c:lblOffset val="100"/>
        <c:noMultiLvlLbl val="0"/>
      </c:catAx>
      <c:valAx>
        <c:axId val="425819272"/>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425826720"/>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E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'Febrero 2024'!$N$28:$N$29</c:f>
              <c:strCache>
                <c:ptCount val="2"/>
                <c:pt idx="0">
                  <c:v>CARTERA</c:v>
                </c:pt>
                <c:pt idx="1">
                  <c:v>FACTURACIÓN
CONJUNTA</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3F16-4238-AE57-89B1EF34A6FC}"/>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3F16-4238-AE57-89B1EF34A6FC}"/>
              </c:ext>
            </c:extLst>
          </c:dPt>
          <c:dLbls>
            <c:dLbl>
              <c:idx val="0"/>
              <c:layout>
                <c:manualLayout>
                  <c:x val="8.2404791813474682E-2"/>
                  <c:y val="-0.13074724266024124"/>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3612181745764268"/>
                      <c:h val="0.26784848615234569"/>
                    </c:manualLayout>
                  </c15:layout>
                </c:ext>
                <c:ext xmlns:c16="http://schemas.microsoft.com/office/drawing/2014/chart" uri="{C3380CC4-5D6E-409C-BE32-E72D297353CC}">
                  <c16:uniqueId val="{00000001-3F16-4238-AE57-89B1EF34A6FC}"/>
                </c:ext>
              </c:extLst>
            </c:dLbl>
            <c:dLbl>
              <c:idx val="1"/>
              <c:layout>
                <c:manualLayout>
                  <c:x val="-8.1486668130491477E-2"/>
                  <c:y val="-4.0919379186208311E-2"/>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6647242051941949"/>
                      <c:h val="0.21214090042023431"/>
                    </c:manualLayout>
                  </c15:layout>
                </c:ext>
                <c:ext xmlns:c16="http://schemas.microsoft.com/office/drawing/2014/chart" uri="{C3380CC4-5D6E-409C-BE32-E72D297353CC}">
                  <c16:uniqueId val="{00000003-3F16-4238-AE57-89B1EF34A6FC}"/>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'Febrero 2024'!$M$30:$M$31</c:f>
              <c:strCache>
                <c:ptCount val="2"/>
                <c:pt idx="0">
                  <c:v>CARTERA VENCIDA</c:v>
                </c:pt>
                <c:pt idx="1">
                  <c:v>CARTERA VIGENCIA</c:v>
                </c:pt>
              </c:strCache>
            </c:strRef>
          </c:cat>
          <c:val>
            <c:numRef>
              <c:f>'Febrero 2024'!$N$30:$N$31</c:f>
              <c:numCache>
                <c:formatCode>_-* #,##0_-;\-* #,##0_-;_-* "-"??_-;_-@_-</c:formatCode>
                <c:ptCount val="2"/>
                <c:pt idx="0">
                  <c:v>10533.294645129776</c:v>
                </c:pt>
                <c:pt idx="1">
                  <c:v>11648.422961361695</c:v>
                </c:pt>
              </c:numCache>
            </c:numRef>
          </c:val>
          <c:extLst>
            <c:ext xmlns:c16="http://schemas.microsoft.com/office/drawing/2014/chart" uri="{C3380CC4-5D6E-409C-BE32-E72D297353CC}">
              <c16:uniqueId val="{00000004-3F16-4238-AE57-89B1EF34A6FC}"/>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s-E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AAEF-4AF9-A373-67D46F6ED5F7}"/>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AAEF-4AF9-A373-67D46F6ED5F7}"/>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AAEF-4AF9-A373-67D46F6ED5F7}"/>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AAEF-4AF9-A373-67D46F6ED5F7}"/>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'Febrero 2024'!$M$30:$M$31</c:f>
              <c:strCache>
                <c:ptCount val="2"/>
                <c:pt idx="0">
                  <c:v>CARTERA VENCIDA</c:v>
                </c:pt>
                <c:pt idx="1">
                  <c:v>CARTERA VIGENCIA</c:v>
                </c:pt>
              </c:strCache>
            </c:strRef>
          </c:cat>
          <c:val>
            <c:numRef>
              <c:f>'Febrero 2024'!$O$30:$O$31</c:f>
              <c:numCache>
                <c:formatCode>_-* #,##0_-;\-* #,##0_-;_-* "-"??_-;_-@_-</c:formatCode>
                <c:ptCount val="2"/>
                <c:pt idx="0">
                  <c:v>3722.9392709400099</c:v>
                </c:pt>
                <c:pt idx="1">
                  <c:v>994.16040559000112</c:v>
                </c:pt>
              </c:numCache>
            </c:numRef>
          </c:val>
          <c:extLst>
            <c:ext xmlns:c16="http://schemas.microsoft.com/office/drawing/2014/chart" uri="{C3380CC4-5D6E-409C-BE32-E72D297353CC}">
              <c16:uniqueId val="{00000004-AAEF-4AF9-A373-67D46F6ED5F7}"/>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s-E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'Feb 2024'!$O$176:$O$177</c:f>
              <c:strCache>
                <c:ptCount val="2"/>
                <c:pt idx="0">
                  <c:v>FACTURACIÓN</c:v>
                </c:pt>
                <c:pt idx="1">
                  <c:v>CONJUNTA ($)</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2775-4428-B99B-8D3C6FC8D3FD}"/>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2775-4428-B99B-8D3C6FC8D3FD}"/>
              </c:ext>
            </c:extLst>
          </c:dPt>
          <c:dLbls>
            <c:dLbl>
              <c:idx val="0"/>
              <c:layout>
                <c:manualLayout>
                  <c:x val="1.3662839020122487E-2"/>
                  <c:y val="-0.22910797608632252"/>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3352777777777777"/>
                      <c:h val="0.18041666666666667"/>
                    </c:manualLayout>
                  </c15:layout>
                </c:ext>
                <c:ext xmlns:c16="http://schemas.microsoft.com/office/drawing/2014/chart" uri="{C3380CC4-5D6E-409C-BE32-E72D297353CC}">
                  <c16:uniqueId val="{00000001-2775-4428-B99B-8D3C6FC8D3FD}"/>
                </c:ext>
              </c:extLst>
            </c:dLbl>
            <c:dLbl>
              <c:idx val="1"/>
              <c:layout>
                <c:manualLayout>
                  <c:x val="-9.3159819881464226E-2"/>
                  <c:y val="-3.3633404687119055E-2"/>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4312611701747399"/>
                      <c:h val="0.22671284941841283"/>
                    </c:manualLayout>
                  </c15:layout>
                </c:ext>
                <c:ext xmlns:c16="http://schemas.microsoft.com/office/drawing/2014/chart" uri="{C3380CC4-5D6E-409C-BE32-E72D297353CC}">
                  <c16:uniqueId val="{00000003-2775-4428-B99B-8D3C6FC8D3FD}"/>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 2024'!$N$178:$N$179</c:f>
              <c:strCache>
                <c:ptCount val="2"/>
                <c:pt idx="0">
                  <c:v>VENCIDA</c:v>
                </c:pt>
                <c:pt idx="1">
                  <c:v>VIGENCIA</c:v>
                </c:pt>
              </c:strCache>
            </c:strRef>
          </c:cat>
          <c:val>
            <c:numRef>
              <c:f>'Feb 2024'!$O$178:$O$179</c:f>
              <c:numCache>
                <c:formatCode>_-* #,##0_-;\-* #,##0_-;_-* "-"??_-;_-@_-</c:formatCode>
                <c:ptCount val="2"/>
                <c:pt idx="0">
                  <c:v>14949.326725529938</c:v>
                </c:pt>
                <c:pt idx="1">
                  <c:v>16282.772208855993</c:v>
                </c:pt>
              </c:numCache>
            </c:numRef>
          </c:val>
          <c:extLst>
            <c:ext xmlns:c16="http://schemas.microsoft.com/office/drawing/2014/chart" uri="{C3380CC4-5D6E-409C-BE32-E72D297353CC}">
              <c16:uniqueId val="{00000004-2775-4428-B99B-8D3C6FC8D3FD}"/>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s-E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7F7C-4949-A9AC-088C7DE49D26}"/>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7F7C-4949-A9AC-088C7DE49D26}"/>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7F7C-4949-A9AC-088C7DE49D26}"/>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7F7C-4949-A9AC-088C7DE49D26}"/>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 2024'!$N$178:$N$179</c:f>
              <c:strCache>
                <c:ptCount val="2"/>
                <c:pt idx="0">
                  <c:v>VENCIDA</c:v>
                </c:pt>
                <c:pt idx="1">
                  <c:v>VIGENCIA</c:v>
                </c:pt>
              </c:strCache>
            </c:strRef>
          </c:cat>
          <c:val>
            <c:numRef>
              <c:f>'Feb 2024'!$P$178:$P$179</c:f>
              <c:numCache>
                <c:formatCode>_-* #,##0_-;\-* #,##0_-;_-* "-"??_-;_-@_-</c:formatCode>
                <c:ptCount val="2"/>
                <c:pt idx="0">
                  <c:v>10303.219608069898</c:v>
                </c:pt>
                <c:pt idx="1">
                  <c:v>989.95838845999492</c:v>
                </c:pt>
              </c:numCache>
            </c:numRef>
          </c:val>
          <c:extLst>
            <c:ext xmlns:c16="http://schemas.microsoft.com/office/drawing/2014/chart" uri="{C3380CC4-5D6E-409C-BE32-E72D297353CC}">
              <c16:uniqueId val="{00000004-7F7C-4949-A9AC-088C7DE49D26}"/>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s-ES"/>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'Feb 2024'!$O$166:$O$167</c:f>
              <c:strCache>
                <c:ptCount val="2"/>
                <c:pt idx="0">
                  <c:v>FACTURACIÓN</c:v>
                </c:pt>
                <c:pt idx="1">
                  <c:v>CONJUNTA </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D2A2-456B-BA5B-6250D54F72CD}"/>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D2A2-456B-BA5B-6250D54F72CD}"/>
              </c:ext>
            </c:extLst>
          </c:dPt>
          <c:dLbls>
            <c:dLbl>
              <c:idx val="0"/>
              <c:layout>
                <c:manualLayout>
                  <c:x val="1.3662839020122487E-2"/>
                  <c:y val="-0.22910797608632252"/>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3352777777777777"/>
                      <c:h val="0.18041666666666667"/>
                    </c:manualLayout>
                  </c15:layout>
                </c:ext>
                <c:ext xmlns:c16="http://schemas.microsoft.com/office/drawing/2014/chart" uri="{C3380CC4-5D6E-409C-BE32-E72D297353CC}">
                  <c16:uniqueId val="{00000001-D2A2-456B-BA5B-6250D54F72CD}"/>
                </c:ext>
              </c:extLst>
            </c:dLbl>
            <c:dLbl>
              <c:idx val="1"/>
              <c:layout>
                <c:manualLayout>
                  <c:x val="-9.8347878390201218E-2"/>
                  <c:y val="-3.3633347914843993E-2"/>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3275000000000001"/>
                      <c:h val="0.22671296296296295"/>
                    </c:manualLayout>
                  </c15:layout>
                </c:ext>
                <c:ext xmlns:c16="http://schemas.microsoft.com/office/drawing/2014/chart" uri="{C3380CC4-5D6E-409C-BE32-E72D297353CC}">
                  <c16:uniqueId val="{00000003-D2A2-456B-BA5B-6250D54F72CD}"/>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 2024'!$N$168:$N$169</c:f>
              <c:strCache>
                <c:ptCount val="2"/>
                <c:pt idx="0">
                  <c:v>VENCIDA</c:v>
                </c:pt>
                <c:pt idx="1">
                  <c:v>VIGENCIA</c:v>
                </c:pt>
              </c:strCache>
            </c:strRef>
          </c:cat>
          <c:val>
            <c:numRef>
              <c:f>'Feb 2024'!$O$168:$O$169</c:f>
              <c:numCache>
                <c:formatCode>_-* #,##0_-;\-* #,##0_-;_-* "-"??_-;_-@_-</c:formatCode>
                <c:ptCount val="2"/>
                <c:pt idx="0">
                  <c:v>3719.906824439955</c:v>
                </c:pt>
                <c:pt idx="1">
                  <c:v>6894.7641985834525</c:v>
                </c:pt>
              </c:numCache>
            </c:numRef>
          </c:val>
          <c:extLst>
            <c:ext xmlns:c16="http://schemas.microsoft.com/office/drawing/2014/chart" uri="{C3380CC4-5D6E-409C-BE32-E72D297353CC}">
              <c16:uniqueId val="{00000004-D2A2-456B-BA5B-6250D54F72CD}"/>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s-ES"/>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4662-419C-890C-2A1581D653CB}"/>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4662-419C-890C-2A1581D653CB}"/>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4662-419C-890C-2A1581D653CB}"/>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4662-419C-890C-2A1581D653CB}"/>
                </c:ext>
              </c:extLst>
            </c:dLbl>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 2024'!$N$168:$N$169</c:f>
              <c:strCache>
                <c:ptCount val="2"/>
                <c:pt idx="0">
                  <c:v>VENCIDA</c:v>
                </c:pt>
                <c:pt idx="1">
                  <c:v>VIGENCIA</c:v>
                </c:pt>
              </c:strCache>
            </c:strRef>
          </c:cat>
          <c:val>
            <c:numRef>
              <c:f>'Feb 2024'!$P$168:$P$169</c:f>
              <c:numCache>
                <c:formatCode>_-* #,##0_-;\-* #,##0_-;_-* "-"??_-;_-@_-</c:formatCode>
                <c:ptCount val="2"/>
                <c:pt idx="0">
                  <c:v>942.39013715999943</c:v>
                </c:pt>
                <c:pt idx="1">
                  <c:v>1164.661192460014</c:v>
                </c:pt>
              </c:numCache>
            </c:numRef>
          </c:val>
          <c:extLst>
            <c:ext xmlns:c16="http://schemas.microsoft.com/office/drawing/2014/chart" uri="{C3380CC4-5D6E-409C-BE32-E72D297353CC}">
              <c16:uniqueId val="{00000004-4662-419C-890C-2A1581D653CB}"/>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s-ES"/>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showLegendKey val="0"/>
          <c:showVal val="0"/>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1">
          <a:solidFill>
            <a:sysClr val="windowText" lastClr="000000"/>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'Feb 2024'!$O$166:$O$167</c:f>
              <c:strCache>
                <c:ptCount val="2"/>
                <c:pt idx="0">
                  <c:v>FACTURAC</c:v>
                </c:pt>
                <c:pt idx="1">
                  <c:v>CONJUNTA</c:v>
                </c:pt>
              </c:strCache>
            </c:strRef>
          </c:tx>
          <c:spPr>
            <a:scene3d>
              <a:camera prst="orthographicFront"/>
              <a:lightRig rig="threePt" dir="t"/>
            </a:scene3d>
            <a:sp3d>
              <a:bevelT/>
              <a:contourClr>
                <a:srgbClr val="000000"/>
              </a:contourClr>
            </a:sp3d>
          </c:spPr>
          <c:dPt>
            <c:idx val="0"/>
            <c:bubble3D val="0"/>
            <c:explosion val="11"/>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A084-4996-85DE-A0D5B8D46317}"/>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A084-4996-85DE-A0D5B8D46317}"/>
              </c:ext>
            </c:extLst>
          </c:dPt>
          <c:dLbls>
            <c:dLbl>
              <c:idx val="0"/>
              <c:layout>
                <c:manualLayout>
                  <c:x val="7.7471099811583108E-2"/>
                  <c:y val="1.4381763923345198E-7"/>
                </c:manualLayout>
              </c:layout>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1081496474382709"/>
                      <c:h val="0.22661201596375793"/>
                    </c:manualLayout>
                  </c15:layout>
                </c:ext>
                <c:ext xmlns:c16="http://schemas.microsoft.com/office/drawing/2014/chart" uri="{C3380CC4-5D6E-409C-BE32-E72D297353CC}">
                  <c16:uniqueId val="{00000001-A084-4996-85DE-A0D5B8D46317}"/>
                </c:ext>
              </c:extLst>
            </c:dLbl>
            <c:dLbl>
              <c:idx val="1"/>
              <c:layout>
                <c:manualLayout>
                  <c:x val="-4.2306173327080185E-2"/>
                  <c:y val="5.4267428900154603E-2"/>
                </c:manualLayout>
              </c:layout>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2854754440961338"/>
                      <c:h val="0.25218279221946566"/>
                    </c:manualLayout>
                  </c15:layout>
                </c:ext>
                <c:ext xmlns:c16="http://schemas.microsoft.com/office/drawing/2014/chart" uri="{C3380CC4-5D6E-409C-BE32-E72D297353CC}">
                  <c16:uniqueId val="{00000003-A084-4996-85DE-A0D5B8D46317}"/>
                </c:ext>
              </c:extLst>
            </c:dLbl>
            <c:spPr>
              <a:noFill/>
              <a:ln>
                <a:noFill/>
              </a:ln>
              <a:effectLst/>
            </c:spPr>
            <c:txPr>
              <a:bodyPr rot="0" spcFirstLastPara="1" vertOverflow="ellipsis" vert="horz" wrap="square" anchor="ctr" anchorCtr="1"/>
              <a:lstStyle/>
              <a:p>
                <a:pPr>
                  <a:defRPr sz="900" b="0"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 2024'!$N$168:$N$169</c:f>
              <c:strCache>
                <c:ptCount val="2"/>
                <c:pt idx="0">
                  <c:v>CARTERA VENCIDA</c:v>
                </c:pt>
                <c:pt idx="1">
                  <c:v>CARTERA VIGENCIA</c:v>
                </c:pt>
              </c:strCache>
            </c:strRef>
          </c:cat>
          <c:val>
            <c:numRef>
              <c:f>'Feb 2024'!$O$168:$O$169</c:f>
              <c:numCache>
                <c:formatCode>_-* #,##0_-;\-* #,##0_-;_-* "-"??_-;_-@_-</c:formatCode>
                <c:ptCount val="2"/>
                <c:pt idx="0">
                  <c:v>8106.0547256792679</c:v>
                </c:pt>
                <c:pt idx="1">
                  <c:v>8338.3745378923613</c:v>
                </c:pt>
              </c:numCache>
            </c:numRef>
          </c:val>
          <c:extLst>
            <c:ext xmlns:c16="http://schemas.microsoft.com/office/drawing/2014/chart" uri="{C3380CC4-5D6E-409C-BE32-E72D297353CC}">
              <c16:uniqueId val="{00000004-A084-4996-85DE-A0D5B8D46317}"/>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1">
          <a:solidFill>
            <a:sysClr val="windowText" lastClr="000000"/>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n-US"/>
              <a:t>TOTAL DE </a:t>
            </a:r>
            <a:r>
              <a:rPr lang="en-US" sz="1800" b="0" i="0" u="none" strike="noStrike" kern="1200" cap="none" spc="50" baseline="0">
                <a:solidFill>
                  <a:sysClr val="windowText" lastClr="000000">
                    <a:lumMod val="65000"/>
                    <a:lumOff val="35000"/>
                  </a:sysClr>
                </a:solidFill>
                <a:latin typeface="+mn-lt"/>
                <a:ea typeface="+mn-ea"/>
                <a:cs typeface="+mn-cs"/>
              </a:rPr>
              <a:t>TONELADAS: </a:t>
            </a:r>
            <a:r>
              <a:rPr lang="es-CO" sz="1800" b="0" i="0" u="none" strike="noStrike" kern="1200" cap="none" spc="50" baseline="0">
                <a:solidFill>
                  <a:sysClr val="windowText" lastClr="000000">
                    <a:lumMod val="65000"/>
                    <a:lumOff val="35000"/>
                  </a:sysClr>
                </a:solidFill>
                <a:latin typeface="+mn-lt"/>
                <a:ea typeface="+mn-ea"/>
                <a:cs typeface="+mn-cs"/>
              </a:rPr>
              <a:t>41.589,85         </a:t>
            </a:r>
            <a:endParaRPr lang="es-ES" sz="1800" b="0" i="0" u="none" strike="noStrike" kern="1200" cap="none" spc="50" baseline="0">
              <a:solidFill>
                <a:sysClr val="windowText" lastClr="000000">
                  <a:lumMod val="65000"/>
                  <a:lumOff val="35000"/>
                </a:sysClr>
              </a:solidFill>
              <a:latin typeface="+mn-lt"/>
              <a:ea typeface="+mn-ea"/>
              <a:cs typeface="+mn-cs"/>
            </a:endParaRPr>
          </a:p>
        </c:rich>
      </c:tx>
      <c:layout>
        <c:manualLayout>
          <c:xMode val="edge"/>
          <c:yMode val="edge"/>
          <c:x val="0.51638355693134663"/>
          <c:y val="0.1898148148148148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65000"/>
                        <a:lumOff val="3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'[Datos Presentación.xlsx]ARROJO_CLANDESTINO 2018-2023'!$C$113:$G$113</c:f>
              <c:strCache>
                <c:ptCount val="5"/>
                <c:pt idx="0">
                  <c:v>PROMOAMBIENTAL SAS</c:v>
                </c:pt>
                <c:pt idx="1">
                  <c:v>LIME S.A. E.S.P.</c:v>
                </c:pt>
                <c:pt idx="2">
                  <c:v>CIUDAD LIMPIA</c:v>
                </c:pt>
                <c:pt idx="3">
                  <c:v>BOGOTÁ LIMPIA</c:v>
                </c:pt>
                <c:pt idx="4">
                  <c:v>ÁREA LIMPIA</c:v>
                </c:pt>
              </c:strCache>
            </c:strRef>
          </c:cat>
          <c:val>
            <c:numRef>
              <c:f>'[Datos Presentación.xlsx]ARROJO_CLANDESTINO 2018-2023'!$C$129:$G$129</c:f>
              <c:numCache>
                <c:formatCode>#,##0.00</c:formatCode>
                <c:ptCount val="5"/>
                <c:pt idx="0">
                  <c:v>4778.04</c:v>
                </c:pt>
                <c:pt idx="1">
                  <c:v>20669.889999999996</c:v>
                </c:pt>
                <c:pt idx="2">
                  <c:v>7452.92</c:v>
                </c:pt>
                <c:pt idx="3">
                  <c:v>3883.6299999999992</c:v>
                </c:pt>
                <c:pt idx="4">
                  <c:v>4805.3700000000008</c:v>
                </c:pt>
              </c:numCache>
            </c:numRef>
          </c:val>
          <c:extLst>
            <c:ext xmlns:c16="http://schemas.microsoft.com/office/drawing/2014/chart" uri="{C3380CC4-5D6E-409C-BE32-E72D297353CC}">
              <c16:uniqueId val="{00000000-A968-4A38-AE8E-522E343B315C}"/>
            </c:ext>
          </c:extLst>
        </c:ser>
        <c:dLbls>
          <c:showLegendKey val="0"/>
          <c:showVal val="0"/>
          <c:showCatName val="0"/>
          <c:showSerName val="0"/>
          <c:showPercent val="0"/>
          <c:showBubbleSize val="0"/>
        </c:dLbls>
        <c:gapWidth val="164"/>
        <c:overlap val="-35"/>
        <c:axId val="346254336"/>
        <c:axId val="348204416"/>
      </c:barChart>
      <c:catAx>
        <c:axId val="346254336"/>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lumMod val="50000"/>
                    <a:lumOff val="50000"/>
                  </a:schemeClr>
                </a:solidFill>
                <a:latin typeface="+mn-lt"/>
                <a:ea typeface="+mn-ea"/>
                <a:cs typeface="+mn-cs"/>
              </a:defRPr>
            </a:pPr>
            <a:endParaRPr lang="es-ES"/>
          </a:p>
        </c:txPr>
        <c:crossAx val="348204416"/>
        <c:crosses val="autoZero"/>
        <c:auto val="1"/>
        <c:lblAlgn val="ctr"/>
        <c:lblOffset val="100"/>
        <c:noMultiLvlLbl val="0"/>
      </c:catAx>
      <c:valAx>
        <c:axId val="348204416"/>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ES"/>
          </a:p>
        </c:txPr>
        <c:crossAx val="346254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4">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6.9106881659457178E-2"/>
          <c:y val="0.10073232649197539"/>
          <c:w val="0.82654947669423007"/>
          <c:h val="0.71808757511868393"/>
        </c:manualLayout>
      </c:layout>
      <c:pie3DChart>
        <c:varyColors val="1"/>
        <c:ser>
          <c:idx val="0"/>
          <c:order val="0"/>
          <c:spPr>
            <a:scene3d>
              <a:camera prst="orthographicFront"/>
              <a:lightRig rig="threePt" dir="t"/>
            </a:scene3d>
            <a:sp3d>
              <a:bevelT/>
              <a:contourClr>
                <a:srgbClr val="000000"/>
              </a:contourClr>
            </a:sp3d>
          </c:spPr>
          <c:dPt>
            <c:idx val="0"/>
            <c:bubble3D val="0"/>
            <c:explosion val="6"/>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A3F2-4F93-B81C-B9D98827D39C}"/>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A3F2-4F93-B81C-B9D98827D39C}"/>
              </c:ext>
            </c:extLst>
          </c:dPt>
          <c:dLbls>
            <c:dLbl>
              <c:idx val="0"/>
              <c:layout>
                <c:manualLayout>
                  <c:x val="0.20205483350725736"/>
                  <c:y val="-0.124230167950317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464142283419389"/>
                      <c:h val="0.19125683060109289"/>
                    </c:manualLayout>
                  </c15:layout>
                </c:ext>
                <c:ext xmlns:c16="http://schemas.microsoft.com/office/drawing/2014/chart" uri="{C3380CC4-5D6E-409C-BE32-E72D297353CC}">
                  <c16:uniqueId val="{00000001-A3F2-4F93-B81C-B9D98827D39C}"/>
                </c:ext>
              </c:extLst>
            </c:dLbl>
            <c:dLbl>
              <c:idx val="1"/>
              <c:layout>
                <c:manualLayout>
                  <c:x val="-0.12727451758600006"/>
                  <c:y val="-1.5073935430202426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7477103475901748"/>
                      <c:h val="0.22040072859744991"/>
                    </c:manualLayout>
                  </c15:layout>
                </c:ext>
                <c:ext xmlns:c16="http://schemas.microsoft.com/office/drawing/2014/chart" uri="{C3380CC4-5D6E-409C-BE32-E72D297353CC}">
                  <c16:uniqueId val="{00000003-A3F2-4F93-B81C-B9D98827D39C}"/>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 2024'!$N$168:$N$169</c:f>
              <c:strCache>
                <c:ptCount val="2"/>
                <c:pt idx="0">
                  <c:v>CARTERA VENCIDA</c:v>
                </c:pt>
                <c:pt idx="1">
                  <c:v>CARTERA VIGENCIA</c:v>
                </c:pt>
              </c:strCache>
            </c:strRef>
          </c:cat>
          <c:val>
            <c:numRef>
              <c:f>'Feb 2024'!$P$168:$P$169</c:f>
              <c:numCache>
                <c:formatCode>_-* #,##0_-;\-* #,##0_-;_-* "-"??_-;_-@_-</c:formatCode>
                <c:ptCount val="2"/>
                <c:pt idx="0">
                  <c:v>6152.5237427599923</c:v>
                </c:pt>
                <c:pt idx="1">
                  <c:v>435.83141335999989</c:v>
                </c:pt>
              </c:numCache>
            </c:numRef>
          </c:val>
          <c:extLst>
            <c:ext xmlns:c16="http://schemas.microsoft.com/office/drawing/2014/chart" uri="{C3380CC4-5D6E-409C-BE32-E72D297353CC}">
              <c16:uniqueId val="{00000004-A3F2-4F93-B81C-B9D98827D39C}"/>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1">
          <a:solidFill>
            <a:sysClr val="windowText" lastClr="000000"/>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dLblPos val="outEnd"/>
          <c:showLegendKey val="0"/>
          <c:showVal val="1"/>
          <c:showCatName val="0"/>
          <c:showSerName val="0"/>
          <c:showPercent val="0"/>
          <c:showBubbleSize val="0"/>
          <c:showLeaderLines val="0"/>
        </c:dLbls>
      </c:pie3DChart>
      <c:spPr>
        <a:noFill/>
        <a:ln w="25400">
          <a:noFill/>
        </a:ln>
        <a:effectLst/>
      </c:spPr>
    </c:plotArea>
    <c:plotVisOnly val="1"/>
    <c:dispBlanksAs val="gap"/>
    <c:showDLblsOverMax val="0"/>
  </c:chart>
  <c:spPr>
    <a:noFill/>
    <a:ln>
      <a:noFill/>
    </a:ln>
    <a:effectLst/>
  </c:spPr>
  <c:txPr>
    <a:bodyPr/>
    <a:lstStyle/>
    <a:p>
      <a:pPr>
        <a:defRPr sz="1400">
          <a:solidFill>
            <a:schemeClr val="accent1">
              <a:lumMod val="50000"/>
            </a:schemeClr>
          </a:solidFill>
          <a:latin typeface="+mn-lt"/>
        </a:defRPr>
      </a:pPr>
      <a:endParaRPr lang="es-ES"/>
    </a:p>
  </c:txPr>
  <c:externalData r:id="rId1">
    <c:autoUpdate val="0"/>
  </c:externalData>
  <c:userShapes r:id="rId2"/>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'Feb 2024'!$O$165:$O$166</c:f>
              <c:strCache>
                <c:ptCount val="2"/>
                <c:pt idx="0">
                  <c:v>FACTURAC</c:v>
                </c:pt>
                <c:pt idx="1">
                  <c:v>CONJUNTA</c:v>
                </c:pt>
              </c:strCache>
            </c:strRef>
          </c:tx>
          <c:spPr>
            <a:scene3d>
              <a:camera prst="orthographicFront"/>
              <a:lightRig rig="threePt" dir="t"/>
            </a:scene3d>
            <a:sp3d>
              <a:bevelT/>
              <a:contourClr>
                <a:srgbClr val="000000"/>
              </a:contourClr>
            </a:sp3d>
          </c:spPr>
          <c:dPt>
            <c:idx val="0"/>
            <c:bubble3D val="0"/>
            <c:explosion val="11"/>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38B9-4290-BF12-1FCCE3022889}"/>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38B9-4290-BF12-1FCCE3022889}"/>
              </c:ext>
            </c:extLst>
          </c:dPt>
          <c:dLbls>
            <c:dLbl>
              <c:idx val="0"/>
              <c:layout>
                <c:manualLayout>
                  <c:x val="-1.0303194859263277E-2"/>
                  <c:y val="-7.8006112249667428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1081496474382709"/>
                      <c:h val="0.22661201596375793"/>
                    </c:manualLayout>
                  </c15:layout>
                </c:ext>
                <c:ext xmlns:c16="http://schemas.microsoft.com/office/drawing/2014/chart" uri="{C3380CC4-5D6E-409C-BE32-E72D297353CC}">
                  <c16:uniqueId val="{00000001-38B9-4290-BF12-1FCCE3022889}"/>
                </c:ext>
              </c:extLst>
            </c:dLbl>
            <c:dLbl>
              <c:idx val="1"/>
              <c:layout>
                <c:manualLayout>
                  <c:x val="-4.2306173327080185E-2"/>
                  <c:y val="5.426742890015460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2854754440961338"/>
                      <c:h val="0.25218279221946566"/>
                    </c:manualLayout>
                  </c15:layout>
                </c:ext>
                <c:ext xmlns:c16="http://schemas.microsoft.com/office/drawing/2014/chart" uri="{C3380CC4-5D6E-409C-BE32-E72D297353CC}">
                  <c16:uniqueId val="{00000003-38B9-4290-BF12-1FCCE3022889}"/>
                </c:ext>
              </c:extLst>
            </c:dLbl>
            <c:spPr>
              <a:noFill/>
              <a:ln>
                <a:noFill/>
              </a:ln>
              <a:effectLst/>
            </c:spPr>
            <c:txPr>
              <a:bodyPr rot="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 2024'!$N$167:$N$168</c:f>
              <c:strCache>
                <c:ptCount val="2"/>
                <c:pt idx="0">
                  <c:v>VENCIDA</c:v>
                </c:pt>
                <c:pt idx="1">
                  <c:v>VIGENCIA</c:v>
                </c:pt>
              </c:strCache>
            </c:strRef>
          </c:cat>
          <c:val>
            <c:numRef>
              <c:f>'Feb 2024'!$O$167:$O$168</c:f>
              <c:numCache>
                <c:formatCode>_-* #,##0_-;\-* #,##0_-;_-* "-"??_-;_-@_-</c:formatCode>
                <c:ptCount val="2"/>
                <c:pt idx="0">
                  <c:v>2974.5667907499983</c:v>
                </c:pt>
                <c:pt idx="1">
                  <c:v>6435.5836830394164</c:v>
                </c:pt>
              </c:numCache>
            </c:numRef>
          </c:val>
          <c:extLst>
            <c:ext xmlns:c16="http://schemas.microsoft.com/office/drawing/2014/chart" uri="{C3380CC4-5D6E-409C-BE32-E72D297353CC}">
              <c16:uniqueId val="{00000004-38B9-4290-BF12-1FCCE3022889}"/>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1">
          <a:solidFill>
            <a:sysClr val="windowText" lastClr="000000"/>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'Feb 2024'!$O$165:$O$166</c:f>
              <c:strCache>
                <c:ptCount val="2"/>
                <c:pt idx="0">
                  <c:v>FACTURAC</c:v>
                </c:pt>
                <c:pt idx="1">
                  <c:v>CONJUNTA</c:v>
                </c:pt>
              </c:strCache>
            </c:strRef>
          </c:tx>
          <c:spPr>
            <a:scene3d>
              <a:camera prst="orthographicFront"/>
              <a:lightRig rig="threePt" dir="t"/>
            </a:scene3d>
            <a:sp3d>
              <a:bevelT/>
              <a:contourClr>
                <a:srgbClr val="000000"/>
              </a:contourClr>
            </a:sp3d>
          </c:spPr>
          <c:dPt>
            <c:idx val="0"/>
            <c:bubble3D val="0"/>
            <c:explosion val="11"/>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C7B1-4EAC-BAC9-52DE629AE2DF}"/>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C7B1-4EAC-BAC9-52DE629AE2DF}"/>
              </c:ext>
            </c:extLst>
          </c:dPt>
          <c:dLbls>
            <c:dLbl>
              <c:idx val="0"/>
              <c:layout>
                <c:manualLayout>
                  <c:x val="-1.0303194859263277E-2"/>
                  <c:y val="-7.8006112249667428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1081496474382709"/>
                      <c:h val="0.22661201596375793"/>
                    </c:manualLayout>
                  </c15:layout>
                </c:ext>
                <c:ext xmlns:c16="http://schemas.microsoft.com/office/drawing/2014/chart" uri="{C3380CC4-5D6E-409C-BE32-E72D297353CC}">
                  <c16:uniqueId val="{00000001-C7B1-4EAC-BAC9-52DE629AE2DF}"/>
                </c:ext>
              </c:extLst>
            </c:dLbl>
            <c:dLbl>
              <c:idx val="1"/>
              <c:layout>
                <c:manualLayout>
                  <c:x val="-4.2306173327080185E-2"/>
                  <c:y val="5.426742890015460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2854754440961338"/>
                      <c:h val="0.25218279221946566"/>
                    </c:manualLayout>
                  </c15:layout>
                </c:ext>
                <c:ext xmlns:c16="http://schemas.microsoft.com/office/drawing/2014/chart" uri="{C3380CC4-5D6E-409C-BE32-E72D297353CC}">
                  <c16:uniqueId val="{00000003-C7B1-4EAC-BAC9-52DE629AE2DF}"/>
                </c:ext>
              </c:extLst>
            </c:dLbl>
            <c:spPr>
              <a:noFill/>
              <a:ln>
                <a:noFill/>
              </a:ln>
              <a:effectLst/>
            </c:spPr>
            <c:txPr>
              <a:bodyPr rot="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 2024'!$N$167:$N$168</c:f>
              <c:strCache>
                <c:ptCount val="2"/>
                <c:pt idx="0">
                  <c:v>VENCIDA</c:v>
                </c:pt>
                <c:pt idx="1">
                  <c:v>VIGENCIA</c:v>
                </c:pt>
              </c:strCache>
            </c:strRef>
          </c:cat>
          <c:val>
            <c:numRef>
              <c:f>'Feb 2024'!$O$167:$O$168</c:f>
              <c:numCache>
                <c:formatCode>_-* #,##0_-;\-* #,##0_-;_-* "-"??_-;_-@_-</c:formatCode>
                <c:ptCount val="2"/>
                <c:pt idx="0">
                  <c:v>2974.5667907499983</c:v>
                </c:pt>
                <c:pt idx="1">
                  <c:v>6435.5836830394164</c:v>
                </c:pt>
              </c:numCache>
            </c:numRef>
          </c:val>
          <c:extLst>
            <c:ext xmlns:c16="http://schemas.microsoft.com/office/drawing/2014/chart" uri="{C3380CC4-5D6E-409C-BE32-E72D297353CC}">
              <c16:uniqueId val="{00000004-C7B1-4EAC-BAC9-52DE629AE2DF}"/>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1">
          <a:solidFill>
            <a:sysClr val="windowText" lastClr="000000"/>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'Febrero 2024'!$E$92</c:f>
              <c:strCache>
                <c:ptCount val="1"/>
                <c:pt idx="0">
                  <c:v>Cartera Total</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'Febrero 2024'!$D$159:$D$164</c:f>
              <c:numCache>
                <c:formatCode>mmm\-yyyy</c:formatCode>
                <c:ptCount val="6"/>
                <c:pt idx="0">
                  <c:v>45170</c:v>
                </c:pt>
                <c:pt idx="1">
                  <c:v>45200</c:v>
                </c:pt>
                <c:pt idx="2">
                  <c:v>45231</c:v>
                </c:pt>
                <c:pt idx="3">
                  <c:v>45261</c:v>
                </c:pt>
                <c:pt idx="4">
                  <c:v>45292</c:v>
                </c:pt>
                <c:pt idx="5">
                  <c:v>45323</c:v>
                </c:pt>
              </c:numCache>
            </c:numRef>
          </c:cat>
          <c:val>
            <c:numRef>
              <c:f>'Febrero 2024'!$E$159:$E$164</c:f>
              <c:numCache>
                <c:formatCode>"$"#,##0_);[Red]\("$"#,##0\)</c:formatCode>
                <c:ptCount val="6"/>
                <c:pt idx="0">
                  <c:v>30611997236</c:v>
                </c:pt>
                <c:pt idx="1">
                  <c:v>23924185107</c:v>
                </c:pt>
                <c:pt idx="2">
                  <c:v>26589483589</c:v>
                </c:pt>
                <c:pt idx="3">
                  <c:v>25053247963</c:v>
                </c:pt>
                <c:pt idx="4">
                  <c:v>26638100331</c:v>
                </c:pt>
                <c:pt idx="5">
                  <c:v>26898817283.029842</c:v>
                </c:pt>
              </c:numCache>
            </c:numRef>
          </c:val>
          <c:extLst>
            <c:ext xmlns:c16="http://schemas.microsoft.com/office/drawing/2014/chart" uri="{C3380CC4-5D6E-409C-BE32-E72D297353CC}">
              <c16:uniqueId val="{00000000-BFC5-49C8-B879-9DC6304F0D01}"/>
            </c:ext>
          </c:extLst>
        </c:ser>
        <c:ser>
          <c:idx val="1"/>
          <c:order val="1"/>
          <c:tx>
            <c:strRef>
              <c:f>'Febrero 2024'!$F$92</c:f>
              <c:strCache>
                <c:ptCount val="1"/>
                <c:pt idx="0">
                  <c:v>Cartera  Vigencia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'Febrero 2024'!$D$159:$D$164</c:f>
              <c:numCache>
                <c:formatCode>mmm\-yyyy</c:formatCode>
                <c:ptCount val="6"/>
                <c:pt idx="0">
                  <c:v>45170</c:v>
                </c:pt>
                <c:pt idx="1">
                  <c:v>45200</c:v>
                </c:pt>
                <c:pt idx="2">
                  <c:v>45231</c:v>
                </c:pt>
                <c:pt idx="3">
                  <c:v>45261</c:v>
                </c:pt>
                <c:pt idx="4">
                  <c:v>45292</c:v>
                </c:pt>
                <c:pt idx="5">
                  <c:v>45323</c:v>
                </c:pt>
              </c:numCache>
            </c:numRef>
          </c:cat>
          <c:val>
            <c:numRef>
              <c:f>'Febrero 2024'!$F$159:$F$164</c:f>
              <c:numCache>
                <c:formatCode>"$"#,##0_);[Red]\("$"#,##0\)</c:formatCode>
                <c:ptCount val="6"/>
                <c:pt idx="0">
                  <c:v>14766519067</c:v>
                </c:pt>
                <c:pt idx="1">
                  <c:v>9056555780</c:v>
                </c:pt>
                <c:pt idx="2">
                  <c:v>11074047189</c:v>
                </c:pt>
                <c:pt idx="3">
                  <c:v>10664670236</c:v>
                </c:pt>
                <c:pt idx="4">
                  <c:v>12461314331</c:v>
                </c:pt>
                <c:pt idx="5">
                  <c:v>12642583366.960529</c:v>
                </c:pt>
              </c:numCache>
            </c:numRef>
          </c:val>
          <c:extLst>
            <c:ext xmlns:c16="http://schemas.microsoft.com/office/drawing/2014/chart" uri="{C3380CC4-5D6E-409C-BE32-E72D297353CC}">
              <c16:uniqueId val="{00000001-BFC5-49C8-B879-9DC6304F0D01}"/>
            </c:ext>
          </c:extLst>
        </c:ser>
        <c:ser>
          <c:idx val="2"/>
          <c:order val="2"/>
          <c:tx>
            <c:strRef>
              <c:f>'Febrero 2024'!$G$92</c:f>
              <c:strCache>
                <c:ptCount val="1"/>
                <c:pt idx="0">
                  <c:v>Cartera  Vencida</c:v>
                </c:pt>
              </c:strCache>
            </c:strRef>
          </c:tx>
          <c:spPr>
            <a:solidFill>
              <a:schemeClr val="accent3"/>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'Febrero 2024'!$D$159:$D$164</c:f>
              <c:numCache>
                <c:formatCode>mmm\-yyyy</c:formatCode>
                <c:ptCount val="6"/>
                <c:pt idx="0">
                  <c:v>45170</c:v>
                </c:pt>
                <c:pt idx="1">
                  <c:v>45200</c:v>
                </c:pt>
                <c:pt idx="2">
                  <c:v>45231</c:v>
                </c:pt>
                <c:pt idx="3">
                  <c:v>45261</c:v>
                </c:pt>
                <c:pt idx="4">
                  <c:v>45292</c:v>
                </c:pt>
                <c:pt idx="5">
                  <c:v>45323</c:v>
                </c:pt>
              </c:numCache>
            </c:numRef>
          </c:cat>
          <c:val>
            <c:numRef>
              <c:f>'Febrero 2024'!$G$159:$G$164</c:f>
              <c:numCache>
                <c:formatCode>"$"#,##0_);[Red]\("$"#,##0\)</c:formatCode>
                <c:ptCount val="6"/>
                <c:pt idx="0">
                  <c:v>15845478169</c:v>
                </c:pt>
                <c:pt idx="1">
                  <c:v>14867629327</c:v>
                </c:pt>
                <c:pt idx="2">
                  <c:v>15515436399</c:v>
                </c:pt>
                <c:pt idx="3">
                  <c:v>14388577727</c:v>
                </c:pt>
                <c:pt idx="4">
                  <c:v>14176786000</c:v>
                </c:pt>
                <c:pt idx="5">
                  <c:v>14256233916.069315</c:v>
                </c:pt>
              </c:numCache>
            </c:numRef>
          </c:val>
          <c:extLst>
            <c:ext xmlns:c16="http://schemas.microsoft.com/office/drawing/2014/chart" uri="{C3380CC4-5D6E-409C-BE32-E72D297353CC}">
              <c16:uniqueId val="{00000002-BFC5-49C8-B879-9DC6304F0D01}"/>
            </c:ext>
          </c:extLst>
        </c:ser>
        <c:dLbls>
          <c:showLegendKey val="0"/>
          <c:showVal val="0"/>
          <c:showCatName val="0"/>
          <c:showSerName val="0"/>
          <c:showPercent val="0"/>
          <c:showBubbleSize val="0"/>
        </c:dLbls>
        <c:gapWidth val="150"/>
        <c:axId val="729609024"/>
        <c:axId val="729608632"/>
      </c:barChart>
      <c:dateAx>
        <c:axId val="729609024"/>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729608632"/>
        <c:crosses val="autoZero"/>
        <c:auto val="1"/>
        <c:lblOffset val="100"/>
        <c:baseTimeUnit val="months"/>
      </c:dateAx>
      <c:valAx>
        <c:axId val="7296086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729609024"/>
        <c:crosses val="autoZero"/>
        <c:crossBetween val="between"/>
        <c:dispUnits>
          <c:builtInUnit val="millions"/>
          <c:dispUnitsLbl>
            <c:layout>
              <c:manualLayout>
                <c:xMode val="edge"/>
                <c:yMode val="edge"/>
                <c:x val="1.324433195316769E-2"/>
                <c:y val="0.33518545602965938"/>
              </c:manualLayout>
            </c:layout>
            <c:tx>
              <c:rich>
                <a:bodyPr rot="-5400000" spcFirstLastPara="1" vertOverflow="ellipsis" vert="horz" wrap="square" anchor="ctr" anchorCtr="1"/>
                <a:lstStyle/>
                <a:p>
                  <a:pPr>
                    <a:defRPr sz="11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1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1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'Feb 2024'!$E$93</c:f>
              <c:strCache>
                <c:ptCount val="1"/>
                <c:pt idx="0">
                  <c:v>Cartera
Total</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'Feb 2024'!$D$160:$D$165</c:f>
              <c:numCache>
                <c:formatCode>mmm\-yyyy</c:formatCode>
                <c:ptCount val="6"/>
                <c:pt idx="0">
                  <c:v>45170</c:v>
                </c:pt>
                <c:pt idx="1">
                  <c:v>45200</c:v>
                </c:pt>
                <c:pt idx="2">
                  <c:v>45231</c:v>
                </c:pt>
                <c:pt idx="3">
                  <c:v>45261</c:v>
                </c:pt>
                <c:pt idx="4">
                  <c:v>45292</c:v>
                </c:pt>
                <c:pt idx="5">
                  <c:v>45323</c:v>
                </c:pt>
              </c:numCache>
            </c:numRef>
          </c:cat>
          <c:val>
            <c:numRef>
              <c:f>'Feb 2024'!$E$160:$E$165</c:f>
              <c:numCache>
                <c:formatCode>_-* #,##0_-;\-* #,##0_-;_-* "-"??_-;_-@_-</c:formatCode>
                <c:ptCount val="6"/>
                <c:pt idx="0">
                  <c:v>39415999877</c:v>
                </c:pt>
                <c:pt idx="1">
                  <c:v>35261606600</c:v>
                </c:pt>
                <c:pt idx="2">
                  <c:v>41141913452</c:v>
                </c:pt>
                <c:pt idx="3">
                  <c:v>38634291219</c:v>
                </c:pt>
                <c:pt idx="4">
                  <c:v>41331642379</c:v>
                </c:pt>
                <c:pt idx="5">
                  <c:v>42525276930.911331</c:v>
                </c:pt>
              </c:numCache>
            </c:numRef>
          </c:val>
          <c:extLst>
            <c:ext xmlns:c16="http://schemas.microsoft.com/office/drawing/2014/chart" uri="{C3380CC4-5D6E-409C-BE32-E72D297353CC}">
              <c16:uniqueId val="{00000000-C353-4923-85F6-151736B67281}"/>
            </c:ext>
          </c:extLst>
        </c:ser>
        <c:ser>
          <c:idx val="1"/>
          <c:order val="1"/>
          <c:tx>
            <c:strRef>
              <c:f>'Feb 2024'!$F$93</c:f>
              <c:strCache>
                <c:ptCount val="1"/>
                <c:pt idx="0">
                  <c:v>Cartera
Vigencia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'Feb 2024'!$D$160:$D$165</c:f>
              <c:numCache>
                <c:formatCode>mmm\-yyyy</c:formatCode>
                <c:ptCount val="6"/>
                <c:pt idx="0">
                  <c:v>45170</c:v>
                </c:pt>
                <c:pt idx="1">
                  <c:v>45200</c:v>
                </c:pt>
                <c:pt idx="2">
                  <c:v>45231</c:v>
                </c:pt>
                <c:pt idx="3">
                  <c:v>45261</c:v>
                </c:pt>
                <c:pt idx="4">
                  <c:v>45292</c:v>
                </c:pt>
                <c:pt idx="5">
                  <c:v>45323</c:v>
                </c:pt>
              </c:numCache>
            </c:numRef>
          </c:cat>
          <c:val>
            <c:numRef>
              <c:f>'Feb 2024'!$F$160:$F$165</c:f>
              <c:numCache>
                <c:formatCode>_-* #,##0_-;\-* #,##0_-;_-* "-"??_-;_-@_-</c:formatCode>
                <c:ptCount val="6"/>
                <c:pt idx="0">
                  <c:v>16523598235</c:v>
                </c:pt>
                <c:pt idx="1">
                  <c:v>12209736399</c:v>
                </c:pt>
                <c:pt idx="2">
                  <c:v>17799823149</c:v>
                </c:pt>
                <c:pt idx="3">
                  <c:v>15075148636</c:v>
                </c:pt>
                <c:pt idx="4">
                  <c:v>16736857345</c:v>
                </c:pt>
                <c:pt idx="5">
                  <c:v>17272730597.311897</c:v>
                </c:pt>
              </c:numCache>
            </c:numRef>
          </c:val>
          <c:extLst>
            <c:ext xmlns:c16="http://schemas.microsoft.com/office/drawing/2014/chart" uri="{C3380CC4-5D6E-409C-BE32-E72D297353CC}">
              <c16:uniqueId val="{00000001-C353-4923-85F6-151736B67281}"/>
            </c:ext>
          </c:extLst>
        </c:ser>
        <c:ser>
          <c:idx val="2"/>
          <c:order val="2"/>
          <c:tx>
            <c:strRef>
              <c:f>'Feb 2024'!$G$93</c:f>
              <c:strCache>
                <c:ptCount val="1"/>
                <c:pt idx="0">
                  <c:v>Cartera
Vencida</c:v>
                </c:pt>
              </c:strCache>
            </c:strRef>
          </c:tx>
          <c:spPr>
            <a:solidFill>
              <a:schemeClr val="accent3"/>
            </a:solidFill>
            <a:ln>
              <a:noFill/>
            </a:ln>
            <a:effectLst/>
            <a:scene3d>
              <a:camera prst="orthographicFront"/>
              <a:lightRig rig="threePt" dir="t"/>
            </a:scene3d>
            <a:sp3d>
              <a:bevelT/>
            </a:sp3d>
          </c:spPr>
          <c:invertIfNegative val="0"/>
          <c:dLbls>
            <c:dLbl>
              <c:idx val="2"/>
              <c:layout>
                <c:manualLayout>
                  <c:x val="-8.2670488958877604E-17"/>
                  <c:y val="-2.89226319595084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353-4923-85F6-151736B67281}"/>
                </c:ext>
              </c:extLst>
            </c:dLbl>
            <c:dLbl>
              <c:idx val="4"/>
              <c:layout>
                <c:manualLayout>
                  <c:x val="8.2670488958877604E-17"/>
                  <c:y val="-4.04916847433116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353-4923-85F6-151736B67281}"/>
                </c:ext>
              </c:extLst>
            </c:dLbl>
            <c:numFmt formatCode="#,##0" sourceLinked="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'Feb 2024'!$D$160:$D$165</c:f>
              <c:numCache>
                <c:formatCode>mmm\-yyyy</c:formatCode>
                <c:ptCount val="6"/>
                <c:pt idx="0">
                  <c:v>45170</c:v>
                </c:pt>
                <c:pt idx="1">
                  <c:v>45200</c:v>
                </c:pt>
                <c:pt idx="2">
                  <c:v>45231</c:v>
                </c:pt>
                <c:pt idx="3">
                  <c:v>45261</c:v>
                </c:pt>
                <c:pt idx="4">
                  <c:v>45292</c:v>
                </c:pt>
                <c:pt idx="5">
                  <c:v>45323</c:v>
                </c:pt>
              </c:numCache>
            </c:numRef>
          </c:cat>
          <c:val>
            <c:numRef>
              <c:f>'Feb 2024'!$G$160:$G$165</c:f>
              <c:numCache>
                <c:formatCode>_-* #,##0_-;\-* #,##0_-;_-* "-"??_-;_-@_-</c:formatCode>
                <c:ptCount val="6"/>
                <c:pt idx="0">
                  <c:v>22892401642</c:v>
                </c:pt>
                <c:pt idx="1">
                  <c:v>23051870200</c:v>
                </c:pt>
                <c:pt idx="2">
                  <c:v>23342090303</c:v>
                </c:pt>
                <c:pt idx="3">
                  <c:v>23559142583</c:v>
                </c:pt>
                <c:pt idx="4">
                  <c:v>24594785034</c:v>
                </c:pt>
                <c:pt idx="5">
                  <c:v>25252546333.59943</c:v>
                </c:pt>
              </c:numCache>
            </c:numRef>
          </c:val>
          <c:extLst>
            <c:ext xmlns:c16="http://schemas.microsoft.com/office/drawing/2014/chart" uri="{C3380CC4-5D6E-409C-BE32-E72D297353CC}">
              <c16:uniqueId val="{00000004-C353-4923-85F6-151736B67281}"/>
            </c:ext>
          </c:extLst>
        </c:ser>
        <c:dLbls>
          <c:showLegendKey val="0"/>
          <c:showVal val="0"/>
          <c:showCatName val="0"/>
          <c:showSerName val="0"/>
          <c:showPercent val="0"/>
          <c:showBubbleSize val="0"/>
        </c:dLbls>
        <c:gapWidth val="150"/>
        <c:axId val="336487680"/>
        <c:axId val="336490032"/>
      </c:barChart>
      <c:dateAx>
        <c:axId val="336487680"/>
        <c:scaling>
          <c:orientation val="minMax"/>
        </c:scaling>
        <c:delete val="0"/>
        <c:axPos val="b"/>
        <c:numFmt formatCode="mmm/yyyy"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336490032"/>
        <c:crosses val="autoZero"/>
        <c:auto val="1"/>
        <c:lblOffset val="100"/>
        <c:baseTimeUnit val="months"/>
      </c:dateAx>
      <c:valAx>
        <c:axId val="336490032"/>
        <c:scaling>
          <c:orientation val="minMax"/>
        </c:scaling>
        <c:delete val="0"/>
        <c:axPos val="l"/>
        <c:majorGridlines>
          <c:spPr>
            <a:ln w="6350" cap="flat" cmpd="sng" algn="ctr">
              <a:solidFill>
                <a:schemeClr val="tx1">
                  <a:tint val="75000"/>
                </a:schemeClr>
              </a:solidFill>
              <a:prstDash val="solid"/>
              <a:round/>
            </a:ln>
            <a:effectLst/>
          </c:spPr>
        </c:majorGridlines>
        <c:numFmt formatCode="_-* #,##0_-;\-* #,##0_-;_-* &quot;-&quot;??_-;_-@_-"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336487680"/>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1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1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1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476425504622372"/>
          <c:y val="8.0452086346349566E-2"/>
          <c:w val="0.83377198908026806"/>
          <c:h val="0.79184697150951366"/>
        </c:manualLayout>
      </c:layout>
      <c:barChart>
        <c:barDir val="col"/>
        <c:grouping val="clustered"/>
        <c:varyColors val="0"/>
        <c:ser>
          <c:idx val="0"/>
          <c:order val="0"/>
          <c:tx>
            <c:strRef>
              <c:f>'Feb 2024'!$E$83:$E$84</c:f>
              <c:strCache>
                <c:ptCount val="2"/>
                <c:pt idx="0">
                  <c:v>Cartera </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'Feb 2024'!$D$151:$D$156</c:f>
              <c:numCache>
                <c:formatCode>mmm\-yyyy</c:formatCode>
                <c:ptCount val="6"/>
                <c:pt idx="0">
                  <c:v>45170</c:v>
                </c:pt>
                <c:pt idx="1">
                  <c:v>45200</c:v>
                </c:pt>
                <c:pt idx="2">
                  <c:v>45231</c:v>
                </c:pt>
                <c:pt idx="3">
                  <c:v>45261</c:v>
                </c:pt>
                <c:pt idx="4">
                  <c:v>45292</c:v>
                </c:pt>
                <c:pt idx="5">
                  <c:v>45323</c:v>
                </c:pt>
              </c:numCache>
            </c:numRef>
          </c:cat>
          <c:val>
            <c:numRef>
              <c:f>'Feb 2024'!$E$151:$E$156</c:f>
              <c:numCache>
                <c:formatCode>_-"$"\ * #,##0_-;\-"$"\ * #,##0_-;_-"$"\ * "-"??_-;_-@_-</c:formatCode>
                <c:ptCount val="6"/>
                <c:pt idx="0">
                  <c:v>15821563501.775665</c:v>
                </c:pt>
                <c:pt idx="1">
                  <c:v>10693522818</c:v>
                </c:pt>
                <c:pt idx="2">
                  <c:v>12658161884</c:v>
                </c:pt>
                <c:pt idx="3">
                  <c:v>12046027860</c:v>
                </c:pt>
                <c:pt idx="4">
                  <c:v>12720076151</c:v>
                </c:pt>
                <c:pt idx="5">
                  <c:v>12721722352.641533</c:v>
                </c:pt>
              </c:numCache>
            </c:numRef>
          </c:val>
          <c:extLst>
            <c:ext xmlns:c16="http://schemas.microsoft.com/office/drawing/2014/chart" uri="{C3380CC4-5D6E-409C-BE32-E72D297353CC}">
              <c16:uniqueId val="{00000000-A770-4AE8-BE9F-0E5E20900BEA}"/>
            </c:ext>
          </c:extLst>
        </c:ser>
        <c:ser>
          <c:idx val="1"/>
          <c:order val="1"/>
          <c:tx>
            <c:strRef>
              <c:f>'Feb 2024'!$F$83:$F$84</c:f>
              <c:strCache>
                <c:ptCount val="2"/>
                <c:pt idx="0">
                  <c:v>Cartera Vigencia</c:v>
                </c:pt>
              </c:strCache>
            </c:strRef>
          </c:tx>
          <c:spPr>
            <a:solidFill>
              <a:schemeClr val="accent2"/>
            </a:solidFill>
            <a:ln>
              <a:noFill/>
            </a:ln>
            <a:effectLst/>
            <a:scene3d>
              <a:camera prst="orthographicFront"/>
              <a:lightRig rig="threePt" dir="t"/>
            </a:scene3d>
            <a:sp3d>
              <a:bevelT/>
            </a:sp3d>
          </c:spPr>
          <c:invertIfNegative val="0"/>
          <c:dLbls>
            <c:dLbl>
              <c:idx val="5"/>
              <c:layout>
                <c:manualLayout>
                  <c:x val="6.1409626547267232E-3"/>
                  <c:y val="-3.325774754346182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770-4AE8-BE9F-0E5E20900BEA}"/>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'Feb 2024'!$D$151:$D$156</c:f>
              <c:numCache>
                <c:formatCode>mmm\-yyyy</c:formatCode>
                <c:ptCount val="6"/>
                <c:pt idx="0">
                  <c:v>45170</c:v>
                </c:pt>
                <c:pt idx="1">
                  <c:v>45200</c:v>
                </c:pt>
                <c:pt idx="2">
                  <c:v>45231</c:v>
                </c:pt>
                <c:pt idx="3">
                  <c:v>45261</c:v>
                </c:pt>
                <c:pt idx="4">
                  <c:v>45292</c:v>
                </c:pt>
                <c:pt idx="5">
                  <c:v>45323</c:v>
                </c:pt>
              </c:numCache>
            </c:numRef>
          </c:cat>
          <c:val>
            <c:numRef>
              <c:f>'Feb 2024'!$F$151:$F$156</c:f>
              <c:numCache>
                <c:formatCode>_-"$"\ * #,##0_-;\-"$"\ * #,##0_-;_-"$"\ * "-"??_-;_-@_-</c:formatCode>
                <c:ptCount val="6"/>
                <c:pt idx="0">
                  <c:v>10043005936.433304</c:v>
                </c:pt>
                <c:pt idx="1">
                  <c:v>6127586577</c:v>
                </c:pt>
                <c:pt idx="2">
                  <c:v>7307524408</c:v>
                </c:pt>
                <c:pt idx="3">
                  <c:v>7044394768</c:v>
                </c:pt>
                <c:pt idx="4">
                  <c:v>8186482694</c:v>
                </c:pt>
                <c:pt idx="5">
                  <c:v>8059425391.0400887</c:v>
                </c:pt>
              </c:numCache>
            </c:numRef>
          </c:val>
          <c:extLst>
            <c:ext xmlns:c16="http://schemas.microsoft.com/office/drawing/2014/chart" uri="{C3380CC4-5D6E-409C-BE32-E72D297353CC}">
              <c16:uniqueId val="{00000002-A770-4AE8-BE9F-0E5E20900BEA}"/>
            </c:ext>
          </c:extLst>
        </c:ser>
        <c:ser>
          <c:idx val="2"/>
          <c:order val="2"/>
          <c:tx>
            <c:strRef>
              <c:f>'Feb 2024'!$G$83:$G$84</c:f>
              <c:strCache>
                <c:ptCount val="2"/>
                <c:pt idx="0">
                  <c:v>Cartera Vencida</c:v>
                </c:pt>
              </c:strCache>
            </c:strRef>
          </c:tx>
          <c:spPr>
            <a:solidFill>
              <a:schemeClr val="accent3"/>
            </a:solidFill>
            <a:ln>
              <a:noFill/>
            </a:ln>
            <a:effectLst/>
            <a:scene3d>
              <a:camera prst="orthographicFront"/>
              <a:lightRig rig="threePt" dir="t"/>
            </a:scene3d>
            <a:sp3d>
              <a:bevelT/>
            </a:sp3d>
          </c:spPr>
          <c:invertIfNegative val="0"/>
          <c:dLbls>
            <c:dLbl>
              <c:idx val="2"/>
              <c:layout>
                <c:manualLayout>
                  <c:x val="4.0939751031511739E-3"/>
                  <c:y val="-2.418745275888133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770-4AE8-BE9F-0E5E20900BEA}"/>
                </c:ext>
              </c:extLst>
            </c:dLbl>
            <c:dLbl>
              <c:idx val="4"/>
              <c:layout>
                <c:manualLayout>
                  <c:x val="1.0234937757878121E-2"/>
                  <c:y val="-2.72108843537416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A770-4AE8-BE9F-0E5E20900BEA}"/>
                </c:ext>
              </c:extLst>
            </c:dLbl>
            <c:dLbl>
              <c:idx val="5"/>
              <c:layout>
                <c:manualLayout>
                  <c:x val="1.0234937757878121E-2"/>
                  <c:y val="-1.81405895691611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A770-4AE8-BE9F-0E5E20900BEA}"/>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'Feb 2024'!$D$151:$D$156</c:f>
              <c:numCache>
                <c:formatCode>mmm\-yyyy</c:formatCode>
                <c:ptCount val="6"/>
                <c:pt idx="0">
                  <c:v>45170</c:v>
                </c:pt>
                <c:pt idx="1">
                  <c:v>45200</c:v>
                </c:pt>
                <c:pt idx="2">
                  <c:v>45231</c:v>
                </c:pt>
                <c:pt idx="3">
                  <c:v>45261</c:v>
                </c:pt>
                <c:pt idx="4">
                  <c:v>45292</c:v>
                </c:pt>
                <c:pt idx="5">
                  <c:v>45323</c:v>
                </c:pt>
              </c:numCache>
            </c:numRef>
          </c:cat>
          <c:val>
            <c:numRef>
              <c:f>'Feb 2024'!$G$151:$G$156</c:f>
              <c:numCache>
                <c:formatCode>_-"$"\ * #,##0_-;\-"$"\ * #,##0_-;_-"$"\ * "-"??_-;_-@_-</c:formatCode>
                <c:ptCount val="6"/>
                <c:pt idx="0">
                  <c:v>5778557565.3423595</c:v>
                </c:pt>
                <c:pt idx="1">
                  <c:v>4565936241</c:v>
                </c:pt>
                <c:pt idx="2">
                  <c:v>5350637476</c:v>
                </c:pt>
                <c:pt idx="3">
                  <c:v>5001633092</c:v>
                </c:pt>
                <c:pt idx="4">
                  <c:v>4533593457</c:v>
                </c:pt>
                <c:pt idx="5">
                  <c:v>4662296961.6014442</c:v>
                </c:pt>
              </c:numCache>
            </c:numRef>
          </c:val>
          <c:extLst>
            <c:ext xmlns:c16="http://schemas.microsoft.com/office/drawing/2014/chart" uri="{C3380CC4-5D6E-409C-BE32-E72D297353CC}">
              <c16:uniqueId val="{00000006-A770-4AE8-BE9F-0E5E20900BEA}"/>
            </c:ext>
          </c:extLst>
        </c:ser>
        <c:dLbls>
          <c:showLegendKey val="0"/>
          <c:showVal val="0"/>
          <c:showCatName val="0"/>
          <c:showSerName val="0"/>
          <c:showPercent val="0"/>
          <c:showBubbleSize val="0"/>
        </c:dLbls>
        <c:gapWidth val="150"/>
        <c:axId val="429347632"/>
        <c:axId val="429348024"/>
      </c:barChart>
      <c:dateAx>
        <c:axId val="429347632"/>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429348024"/>
        <c:crosses val="autoZero"/>
        <c:auto val="1"/>
        <c:lblOffset val="100"/>
        <c:baseTimeUnit val="months"/>
      </c:dateAx>
      <c:valAx>
        <c:axId val="429348024"/>
        <c:scaling>
          <c:orientation val="minMax"/>
        </c:scaling>
        <c:delete val="0"/>
        <c:axPos val="l"/>
        <c:majorGridlines>
          <c:spPr>
            <a:ln w="6350" cap="flat" cmpd="sng" algn="ctr">
              <a:solidFill>
                <a:schemeClr val="tx1">
                  <a:tint val="75000"/>
                </a:schemeClr>
              </a:solidFill>
              <a:prstDash val="solid"/>
              <a:round/>
            </a:ln>
            <a:effectLst/>
          </c:spPr>
        </c:majorGridlines>
        <c:numFmt formatCode="_-&quot;$&quot;\ * #,##0_-;\-&quot;$&quot;\ * #,##0_-;_-&quot;$&quot;\ * &quot;-&quot;??_-;_-@_-"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429347632"/>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1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1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1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'Feb 2024'!$E$83:$E$84</c:f>
              <c:strCache>
                <c:ptCount val="2"/>
                <c:pt idx="0">
                  <c:v>Cartera </c:v>
                </c:pt>
                <c:pt idx="1">
                  <c:v>Total</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'Feb 2024'!$D$151:$D$156</c:f>
              <c:numCache>
                <c:formatCode>mmm\-yyyy</c:formatCode>
                <c:ptCount val="6"/>
                <c:pt idx="0">
                  <c:v>45170</c:v>
                </c:pt>
                <c:pt idx="1">
                  <c:v>45200</c:v>
                </c:pt>
                <c:pt idx="2">
                  <c:v>45231</c:v>
                </c:pt>
                <c:pt idx="3">
                  <c:v>45261</c:v>
                </c:pt>
                <c:pt idx="4">
                  <c:v>45292</c:v>
                </c:pt>
                <c:pt idx="5">
                  <c:v>45323</c:v>
                </c:pt>
              </c:numCache>
            </c:numRef>
          </c:cat>
          <c:val>
            <c:numRef>
              <c:f>'Feb 2024'!$E$151:$E$156</c:f>
              <c:numCache>
                <c:formatCode>"$"#,##0_);[Red]\("$"#,##0\)</c:formatCode>
                <c:ptCount val="6"/>
                <c:pt idx="0">
                  <c:v>21893689943</c:v>
                </c:pt>
                <c:pt idx="1">
                  <c:v>20198890649</c:v>
                </c:pt>
                <c:pt idx="2">
                  <c:v>22220498330</c:v>
                </c:pt>
                <c:pt idx="3">
                  <c:v>22036353490</c:v>
                </c:pt>
                <c:pt idx="4">
                  <c:v>22257369413</c:v>
                </c:pt>
                <c:pt idx="5">
                  <c:v>23032784419.686195</c:v>
                </c:pt>
              </c:numCache>
            </c:numRef>
          </c:val>
          <c:extLst>
            <c:ext xmlns:c16="http://schemas.microsoft.com/office/drawing/2014/chart" uri="{C3380CC4-5D6E-409C-BE32-E72D297353CC}">
              <c16:uniqueId val="{00000000-E19E-4302-987F-C38A4869BE37}"/>
            </c:ext>
          </c:extLst>
        </c:ser>
        <c:ser>
          <c:idx val="1"/>
          <c:order val="1"/>
          <c:tx>
            <c:strRef>
              <c:f>'Feb 2024'!$F$83:$F$84</c:f>
              <c:strCache>
                <c:ptCount val="2"/>
                <c:pt idx="0">
                  <c:v>Cartera</c:v>
                </c:pt>
                <c:pt idx="1">
                  <c:v>Vigencia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'Feb 2024'!$D$151:$D$156</c:f>
              <c:numCache>
                <c:formatCode>mmm\-yyyy</c:formatCode>
                <c:ptCount val="6"/>
                <c:pt idx="0">
                  <c:v>45170</c:v>
                </c:pt>
                <c:pt idx="1">
                  <c:v>45200</c:v>
                </c:pt>
                <c:pt idx="2">
                  <c:v>45231</c:v>
                </c:pt>
                <c:pt idx="3">
                  <c:v>45261</c:v>
                </c:pt>
                <c:pt idx="4">
                  <c:v>45292</c:v>
                </c:pt>
                <c:pt idx="5">
                  <c:v>45323</c:v>
                </c:pt>
              </c:numCache>
            </c:numRef>
          </c:cat>
          <c:val>
            <c:numRef>
              <c:f>'Feb 2024'!$F$151:$F$156</c:f>
              <c:numCache>
                <c:formatCode>"$"#,##0_);[Red]\("$"#,##0\)</c:formatCode>
                <c:ptCount val="6"/>
                <c:pt idx="0">
                  <c:v>8395245837</c:v>
                </c:pt>
                <c:pt idx="1">
                  <c:v>6429275159</c:v>
                </c:pt>
                <c:pt idx="2">
                  <c:v>8417258793</c:v>
                </c:pt>
                <c:pt idx="3">
                  <c:v>8079526921</c:v>
                </c:pt>
                <c:pt idx="4">
                  <c:v>8245262740</c:v>
                </c:pt>
                <c:pt idx="5">
                  <c:v>8774205951.2474709</c:v>
                </c:pt>
              </c:numCache>
            </c:numRef>
          </c:val>
          <c:extLst>
            <c:ext xmlns:c16="http://schemas.microsoft.com/office/drawing/2014/chart" uri="{C3380CC4-5D6E-409C-BE32-E72D297353CC}">
              <c16:uniqueId val="{00000001-E19E-4302-987F-C38A4869BE37}"/>
            </c:ext>
          </c:extLst>
        </c:ser>
        <c:ser>
          <c:idx val="2"/>
          <c:order val="2"/>
          <c:tx>
            <c:strRef>
              <c:f>'Feb 2024'!$G$83:$G$84</c:f>
              <c:strCache>
                <c:ptCount val="2"/>
                <c:pt idx="0">
                  <c:v>Cartera</c:v>
                </c:pt>
                <c:pt idx="1">
                  <c:v> Vencida</c:v>
                </c:pt>
              </c:strCache>
            </c:strRef>
          </c:tx>
          <c:spPr>
            <a:solidFill>
              <a:schemeClr val="accent3"/>
            </a:solidFill>
            <a:ln>
              <a:noFill/>
            </a:ln>
            <a:effectLst/>
            <a:scene3d>
              <a:camera prst="orthographicFront"/>
              <a:lightRig rig="threePt" dir="t"/>
            </a:scene3d>
            <a:sp3d>
              <a:bevelT/>
            </a:sp3d>
          </c:spPr>
          <c:invertIfNegative val="0"/>
          <c:dLbls>
            <c:dLbl>
              <c:idx val="2"/>
              <c:layout>
                <c:manualLayout>
                  <c:x val="-8.2670488958877604E-17"/>
                  <c:y val="-2.89226319595084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19E-4302-987F-C38A4869BE37}"/>
                </c:ext>
              </c:extLst>
            </c:dLbl>
            <c:dLbl>
              <c:idx val="4"/>
              <c:layout>
                <c:manualLayout>
                  <c:x val="8.2670488958877604E-17"/>
                  <c:y val="-4.04916847433116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19E-4302-987F-C38A4869BE37}"/>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'Feb 2024'!$D$151:$D$156</c:f>
              <c:numCache>
                <c:formatCode>mmm\-yyyy</c:formatCode>
                <c:ptCount val="6"/>
                <c:pt idx="0">
                  <c:v>45170</c:v>
                </c:pt>
                <c:pt idx="1">
                  <c:v>45200</c:v>
                </c:pt>
                <c:pt idx="2">
                  <c:v>45231</c:v>
                </c:pt>
                <c:pt idx="3">
                  <c:v>45261</c:v>
                </c:pt>
                <c:pt idx="4">
                  <c:v>45292</c:v>
                </c:pt>
                <c:pt idx="5">
                  <c:v>45323</c:v>
                </c:pt>
              </c:numCache>
            </c:numRef>
          </c:cat>
          <c:val>
            <c:numRef>
              <c:f>'Feb 2024'!$G$151:$G$156</c:f>
              <c:numCache>
                <c:formatCode>"$"#,##0_);[Red]\("$"#,##0\)</c:formatCode>
                <c:ptCount val="6"/>
                <c:pt idx="0">
                  <c:v>13498444106</c:v>
                </c:pt>
                <c:pt idx="1">
                  <c:v>13769615490</c:v>
                </c:pt>
                <c:pt idx="2">
                  <c:v>13803239537</c:v>
                </c:pt>
                <c:pt idx="3">
                  <c:v>13956826568</c:v>
                </c:pt>
                <c:pt idx="4">
                  <c:v>14012106672</c:v>
                </c:pt>
                <c:pt idx="5">
                  <c:v>14258578468.438723</c:v>
                </c:pt>
              </c:numCache>
            </c:numRef>
          </c:val>
          <c:extLst>
            <c:ext xmlns:c16="http://schemas.microsoft.com/office/drawing/2014/chart" uri="{C3380CC4-5D6E-409C-BE32-E72D297353CC}">
              <c16:uniqueId val="{00000004-E19E-4302-987F-C38A4869BE37}"/>
            </c:ext>
          </c:extLst>
        </c:ser>
        <c:dLbls>
          <c:showLegendKey val="0"/>
          <c:showVal val="0"/>
          <c:showCatName val="0"/>
          <c:showSerName val="0"/>
          <c:showPercent val="0"/>
          <c:showBubbleSize val="0"/>
        </c:dLbls>
        <c:gapWidth val="150"/>
        <c:axId val="336487680"/>
        <c:axId val="336490032"/>
      </c:barChart>
      <c:dateAx>
        <c:axId val="336487680"/>
        <c:scaling>
          <c:orientation val="minMax"/>
        </c:scaling>
        <c:delete val="0"/>
        <c:axPos val="b"/>
        <c:numFmt formatCode="mmm/yyyy"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336490032"/>
        <c:crosses val="autoZero"/>
        <c:auto val="1"/>
        <c:lblOffset val="100"/>
        <c:baseTimeUnit val="months"/>
      </c:dateAx>
      <c:valAx>
        <c:axId val="3364900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336487680"/>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1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1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1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'Feb 2024'!$E$81:$E$82</c:f>
              <c:strCache>
                <c:ptCount val="2"/>
                <c:pt idx="0">
                  <c:v>Cartera </c:v>
                </c:pt>
                <c:pt idx="1">
                  <c:v>Total</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'Feb 2024'!$D$149:$D$154</c:f>
              <c:numCache>
                <c:formatCode>mmm\-yyyy</c:formatCode>
                <c:ptCount val="6"/>
                <c:pt idx="0">
                  <c:v>45170</c:v>
                </c:pt>
                <c:pt idx="1">
                  <c:v>45200</c:v>
                </c:pt>
                <c:pt idx="2">
                  <c:v>45231</c:v>
                </c:pt>
                <c:pt idx="3">
                  <c:v>45261</c:v>
                </c:pt>
                <c:pt idx="4">
                  <c:v>45292</c:v>
                </c:pt>
                <c:pt idx="5">
                  <c:v>45323</c:v>
                </c:pt>
              </c:numCache>
            </c:numRef>
          </c:cat>
          <c:val>
            <c:numRef>
              <c:f>'Feb 2024'!$E$149:$E$154</c:f>
              <c:numCache>
                <c:formatCode>"$"#,##0_);[Red]\("$"#,##0\)</c:formatCode>
                <c:ptCount val="6"/>
                <c:pt idx="0">
                  <c:v>12503779434</c:v>
                </c:pt>
                <c:pt idx="1">
                  <c:v>9709920204.5127068</c:v>
                </c:pt>
                <c:pt idx="2">
                  <c:v>10030833030</c:v>
                </c:pt>
                <c:pt idx="3">
                  <c:v>10613331586</c:v>
                </c:pt>
                <c:pt idx="4">
                  <c:v>10956013534</c:v>
                </c:pt>
                <c:pt idx="5">
                  <c:v>10672454339.160328</c:v>
                </c:pt>
              </c:numCache>
            </c:numRef>
          </c:val>
          <c:extLst>
            <c:ext xmlns:c16="http://schemas.microsoft.com/office/drawing/2014/chart" uri="{C3380CC4-5D6E-409C-BE32-E72D297353CC}">
              <c16:uniqueId val="{00000000-8F72-433A-BC2C-50ACAEEEF4BC}"/>
            </c:ext>
          </c:extLst>
        </c:ser>
        <c:ser>
          <c:idx val="1"/>
          <c:order val="1"/>
          <c:tx>
            <c:strRef>
              <c:f>'Feb 2024'!$F$81:$F$82</c:f>
              <c:strCache>
                <c:ptCount val="2"/>
                <c:pt idx="0">
                  <c:v>Cartera</c:v>
                </c:pt>
                <c:pt idx="1">
                  <c:v>Vigencia</c:v>
                </c:pt>
              </c:strCache>
            </c:strRef>
          </c:tx>
          <c:spPr>
            <a:solidFill>
              <a:schemeClr val="accent2"/>
            </a:solidFill>
            <a:ln>
              <a:noFill/>
            </a:ln>
            <a:effectLst/>
            <a:scene3d>
              <a:camera prst="orthographicFront"/>
              <a:lightRig rig="threePt" dir="t"/>
            </a:scene3d>
            <a:sp3d>
              <a:bevelT/>
            </a:sp3d>
          </c:spPr>
          <c:invertIfNegative val="0"/>
          <c:dLbls>
            <c:dLbl>
              <c:idx val="0"/>
              <c:layout>
                <c:manualLayout>
                  <c:x val="-1.8285333852041702E-3"/>
                  <c:y val="-5.083088954056696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F72-433A-BC2C-50ACAEEEF4BC}"/>
                </c:ext>
              </c:extLst>
            </c:dLbl>
            <c:dLbl>
              <c:idx val="1"/>
              <c:layout>
                <c:manualLayout>
                  <c:x val="7.3141335408166809E-3"/>
                  <c:y val="-3.910068426197458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F72-433A-BC2C-50ACAEEEF4BC}"/>
                </c:ext>
              </c:extLst>
            </c:dLbl>
            <c:dLbl>
              <c:idx val="2"/>
              <c:layout>
                <c:manualLayout>
                  <c:x val="1.8285333852041702E-3"/>
                  <c:y val="-6.64711632453567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F72-433A-BC2C-50ACAEEEF4BC}"/>
                </c:ext>
              </c:extLst>
            </c:dLbl>
            <c:dLbl>
              <c:idx val="3"/>
              <c:layout>
                <c:manualLayout>
                  <c:x val="1.8285333852041702E-3"/>
                  <c:y val="-4.69208211143695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8F72-433A-BC2C-50ACAEEEF4BC}"/>
                </c:ext>
              </c:extLst>
            </c:dLbl>
            <c:dLbl>
              <c:idx val="4"/>
              <c:layout>
                <c:manualLayout>
                  <c:x val="3.6570667704083405E-3"/>
                  <c:y val="-1.56402737047899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8F72-433A-BC2C-50ACAEEEF4BC}"/>
                </c:ext>
              </c:extLst>
            </c:dLbl>
            <c:dLbl>
              <c:idx val="5"/>
              <c:layout>
                <c:manualLayout>
                  <c:x val="9.1426669260207174E-3"/>
                  <c:y val="-2.73704789833822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8F72-433A-BC2C-50ACAEEEF4BC}"/>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'Feb 2024'!$D$149:$D$154</c:f>
              <c:numCache>
                <c:formatCode>mmm\-yyyy</c:formatCode>
                <c:ptCount val="6"/>
                <c:pt idx="0">
                  <c:v>45170</c:v>
                </c:pt>
                <c:pt idx="1">
                  <c:v>45200</c:v>
                </c:pt>
                <c:pt idx="2">
                  <c:v>45231</c:v>
                </c:pt>
                <c:pt idx="3">
                  <c:v>45261</c:v>
                </c:pt>
                <c:pt idx="4">
                  <c:v>45292</c:v>
                </c:pt>
                <c:pt idx="5">
                  <c:v>45323</c:v>
                </c:pt>
              </c:numCache>
            </c:numRef>
          </c:cat>
          <c:val>
            <c:numRef>
              <c:f>'Feb 2024'!$F$149:$F$154</c:f>
              <c:numCache>
                <c:formatCode>"$"#,##0_);[Red]\("$"#,##0\)</c:formatCode>
                <c:ptCount val="6"/>
                <c:pt idx="0">
                  <c:v>8180442320</c:v>
                </c:pt>
                <c:pt idx="1">
                  <c:v>5421584031.8795195</c:v>
                </c:pt>
                <c:pt idx="2">
                  <c:v>6094226620</c:v>
                </c:pt>
                <c:pt idx="3">
                  <c:v>6753069918</c:v>
                </c:pt>
                <c:pt idx="4">
                  <c:v>7083320689</c:v>
                </c:pt>
                <c:pt idx="5">
                  <c:v>6719592283.3388777</c:v>
                </c:pt>
              </c:numCache>
            </c:numRef>
          </c:val>
          <c:extLst>
            <c:ext xmlns:c16="http://schemas.microsoft.com/office/drawing/2014/chart" uri="{C3380CC4-5D6E-409C-BE32-E72D297353CC}">
              <c16:uniqueId val="{00000007-8F72-433A-BC2C-50ACAEEEF4BC}"/>
            </c:ext>
          </c:extLst>
        </c:ser>
        <c:ser>
          <c:idx val="2"/>
          <c:order val="2"/>
          <c:tx>
            <c:strRef>
              <c:f>'Feb 2024'!$G$81:$G$82</c:f>
              <c:strCache>
                <c:ptCount val="2"/>
                <c:pt idx="0">
                  <c:v>Cartera</c:v>
                </c:pt>
                <c:pt idx="1">
                  <c:v> Vencida</c:v>
                </c:pt>
              </c:strCache>
            </c:strRef>
          </c:tx>
          <c:spPr>
            <a:solidFill>
              <a:schemeClr val="accent3"/>
            </a:solidFill>
            <a:ln>
              <a:noFill/>
            </a:ln>
            <a:effectLst/>
            <a:scene3d>
              <a:camera prst="orthographicFront"/>
              <a:lightRig rig="threePt" dir="t"/>
            </a:scene3d>
            <a:sp3d>
              <a:bevelT/>
            </a:sp3d>
          </c:spPr>
          <c:invertIfNegative val="0"/>
          <c:dLbls>
            <c:dLbl>
              <c:idx val="4"/>
              <c:layout>
                <c:manualLayout>
                  <c:x val="5.4856001556125101E-3"/>
                  <c:y val="1.564027370478983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8F72-433A-BC2C-50ACAEEEF4BC}"/>
                </c:ext>
              </c:extLst>
            </c:dLbl>
            <c:dLbl>
              <c:idx val="5"/>
              <c:layout>
                <c:manualLayout>
                  <c:x val="5.4856001556125101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8F72-433A-BC2C-50ACAEEEF4BC}"/>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'Feb 2024'!$D$149:$D$154</c:f>
              <c:numCache>
                <c:formatCode>mmm\-yyyy</c:formatCode>
                <c:ptCount val="6"/>
                <c:pt idx="0">
                  <c:v>45170</c:v>
                </c:pt>
                <c:pt idx="1">
                  <c:v>45200</c:v>
                </c:pt>
                <c:pt idx="2">
                  <c:v>45231</c:v>
                </c:pt>
                <c:pt idx="3">
                  <c:v>45261</c:v>
                </c:pt>
                <c:pt idx="4">
                  <c:v>45292</c:v>
                </c:pt>
                <c:pt idx="5">
                  <c:v>45323</c:v>
                </c:pt>
              </c:numCache>
            </c:numRef>
          </c:cat>
          <c:val>
            <c:numRef>
              <c:f>'Feb 2024'!$G$149:$G$154</c:f>
              <c:numCache>
                <c:formatCode>"$"#,##0_);[Red]\("$"#,##0\)</c:formatCode>
                <c:ptCount val="6"/>
                <c:pt idx="0">
                  <c:v>4323337114</c:v>
                </c:pt>
                <c:pt idx="1">
                  <c:v>4288336172.6331878</c:v>
                </c:pt>
                <c:pt idx="2">
                  <c:v>3936606411</c:v>
                </c:pt>
                <c:pt idx="3">
                  <c:v>3860261668</c:v>
                </c:pt>
                <c:pt idx="4">
                  <c:v>3872692845</c:v>
                </c:pt>
                <c:pt idx="5">
                  <c:v>3952862055.8214502</c:v>
                </c:pt>
              </c:numCache>
            </c:numRef>
          </c:val>
          <c:extLst>
            <c:ext xmlns:c16="http://schemas.microsoft.com/office/drawing/2014/chart" uri="{C3380CC4-5D6E-409C-BE32-E72D297353CC}">
              <c16:uniqueId val="{0000000A-8F72-433A-BC2C-50ACAEEEF4BC}"/>
            </c:ext>
          </c:extLst>
        </c:ser>
        <c:dLbls>
          <c:showLegendKey val="0"/>
          <c:showVal val="0"/>
          <c:showCatName val="0"/>
          <c:showSerName val="0"/>
          <c:showPercent val="0"/>
          <c:showBubbleSize val="0"/>
        </c:dLbls>
        <c:gapWidth val="150"/>
        <c:axId val="425825936"/>
        <c:axId val="425821624"/>
      </c:barChart>
      <c:dateAx>
        <c:axId val="425825936"/>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425821624"/>
        <c:crosses val="autoZero"/>
        <c:auto val="1"/>
        <c:lblOffset val="100"/>
        <c:baseTimeUnit val="months"/>
      </c:dateAx>
      <c:valAx>
        <c:axId val="425821624"/>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425825936"/>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1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1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layout>
        <c:manualLayout>
          <c:xMode val="edge"/>
          <c:yMode val="edge"/>
          <c:x val="0.25245667779672382"/>
          <c:y val="0.90583416075923062"/>
          <c:w val="0.54811396859846662"/>
          <c:h val="7.0705428683584634E-2"/>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1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Hoja4!$B$21</c:f>
              <c:strCache>
                <c:ptCount val="1"/>
                <c:pt idx="0">
                  <c:v>Cantidad PQR </c:v>
                </c:pt>
              </c:strCache>
            </c:strRef>
          </c:tx>
          <c:spPr>
            <a:solidFill>
              <a:schemeClr val="accent1"/>
            </a:solidFill>
            <a:ln>
              <a:noFill/>
            </a:ln>
            <a:effectLst/>
            <a:scene3d>
              <a:camera prst="orthographicFront"/>
              <a:lightRig rig="threePt" dir="t"/>
            </a:scene3d>
            <a:sp3d>
              <a:bevelT w="190500" h="38100"/>
            </a:sp3d>
          </c:spPr>
          <c:invertIfNegative val="0"/>
          <c:cat>
            <c:strRef>
              <c:f>Hoja4!$A$22:$A$26</c:f>
              <c:strCache>
                <c:ptCount val="5"/>
                <c:pt idx="0">
                  <c:v>Promoambiental</c:v>
                </c:pt>
                <c:pt idx="1">
                  <c:v>Lime</c:v>
                </c:pt>
                <c:pt idx="2">
                  <c:v>Ciudad Limpia</c:v>
                </c:pt>
                <c:pt idx="3">
                  <c:v>Bogota Limpia</c:v>
                </c:pt>
                <c:pt idx="4">
                  <c:v>Area Limpia </c:v>
                </c:pt>
              </c:strCache>
            </c:strRef>
          </c:cat>
          <c:val>
            <c:numRef>
              <c:f>Hoja4!$B$22:$B$26</c:f>
              <c:numCache>
                <c:formatCode>#,##0</c:formatCode>
                <c:ptCount val="5"/>
                <c:pt idx="0">
                  <c:v>346269</c:v>
                </c:pt>
                <c:pt idx="1">
                  <c:v>402325</c:v>
                </c:pt>
                <c:pt idx="2">
                  <c:v>254536</c:v>
                </c:pt>
                <c:pt idx="3">
                  <c:v>254915</c:v>
                </c:pt>
                <c:pt idx="4">
                  <c:v>196211</c:v>
                </c:pt>
              </c:numCache>
            </c:numRef>
          </c:val>
          <c:extLst>
            <c:ext xmlns:c16="http://schemas.microsoft.com/office/drawing/2014/chart" uri="{C3380CC4-5D6E-409C-BE32-E72D297353CC}">
              <c16:uniqueId val="{00000000-5A5D-4D40-9F56-F943EB2F5C9D}"/>
            </c:ext>
          </c:extLst>
        </c:ser>
        <c:dLbls>
          <c:showLegendKey val="0"/>
          <c:showVal val="0"/>
          <c:showCatName val="0"/>
          <c:showSerName val="0"/>
          <c:showPercent val="0"/>
          <c:showBubbleSize val="0"/>
        </c:dLbls>
        <c:gapWidth val="267"/>
        <c:overlap val="-43"/>
        <c:axId val="337295856"/>
        <c:axId val="337306672"/>
      </c:barChart>
      <c:catAx>
        <c:axId val="337295856"/>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0" i="0" u="none" strike="noStrike" kern="1200" cap="none" spc="0" normalizeH="0" baseline="0">
                <a:solidFill>
                  <a:schemeClr val="dk1">
                    <a:lumMod val="65000"/>
                    <a:lumOff val="35000"/>
                  </a:schemeClr>
                </a:solidFill>
                <a:latin typeface="+mn-lt"/>
                <a:ea typeface="+mn-ea"/>
                <a:cs typeface="+mn-cs"/>
              </a:defRPr>
            </a:pPr>
            <a:endParaRPr lang="es-ES"/>
          </a:p>
        </c:txPr>
        <c:crossAx val="337306672"/>
        <c:crosses val="autoZero"/>
        <c:auto val="1"/>
        <c:lblAlgn val="ctr"/>
        <c:lblOffset val="100"/>
        <c:noMultiLvlLbl val="0"/>
      </c:catAx>
      <c:valAx>
        <c:axId val="337306672"/>
        <c:scaling>
          <c:orientation val="minMax"/>
        </c:scaling>
        <c:delete val="0"/>
        <c:axPos val="l"/>
        <c:majorGridlines>
          <c:spPr>
            <a:ln w="9525" cap="flat" cmpd="sng" algn="ctr">
              <a:solidFill>
                <a:schemeClr val="dk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cap="small" baseline="0">
                <a:solidFill>
                  <a:schemeClr val="accent1">
                    <a:lumMod val="50000"/>
                  </a:schemeClr>
                </a:solidFill>
                <a:latin typeface="+mn-lt"/>
                <a:ea typeface="+mn-ea"/>
                <a:cs typeface="+mn-cs"/>
              </a:defRPr>
            </a:pPr>
            <a:endParaRPr lang="es-ES"/>
          </a:p>
        </c:txPr>
        <c:crossAx val="337295856"/>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txPr>
          <a:bodyPr rot="0" spcFirstLastPara="1" vertOverflow="ellipsis" vert="horz" wrap="square" anchor="ctr" anchorCtr="1"/>
          <a:lstStyle/>
          <a:p>
            <a:pPr rtl="0">
              <a:defRPr sz="1000" b="1" i="0" u="none" strike="noStrike" kern="1200" cap="small" baseline="0">
                <a:solidFill>
                  <a:schemeClr val="accent1">
                    <a:lumMod val="50000"/>
                  </a:schemeClr>
                </a:solidFill>
                <a:latin typeface="+mn-lt"/>
                <a:ea typeface="+mn-ea"/>
                <a:cs typeface="+mn-cs"/>
              </a:defRPr>
            </a:pPr>
            <a:endParaRPr lang="es-ES"/>
          </a:p>
        </c:txPr>
      </c:dTable>
      <c:spPr>
        <a:pattFill prst="ltDnDiag">
          <a:fgClr>
            <a:schemeClr val="dk1">
              <a:lumMod val="15000"/>
              <a:lumOff val="85000"/>
            </a:schemeClr>
          </a:fgClr>
          <a:bgClr>
            <a:schemeClr val="lt1"/>
          </a:bgClr>
        </a:patt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s-E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pivotSource>
    <c:name>[OPERATIVOS ESPECIALES FEB 2024.xlsx]BD ASES!TablaDinámica10</c:name>
    <c:fmtId val="4"/>
  </c:pivotSource>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s-CO" sz="1400" b="1" i="0" u="none" strike="noStrike" kern="1200" spc="0" baseline="0" dirty="0">
                <a:solidFill>
                  <a:sysClr val="windowText" lastClr="000000">
                    <a:lumMod val="65000"/>
                    <a:lumOff val="35000"/>
                  </a:sysClr>
                </a:solidFill>
                <a:latin typeface="Calibri" panose="020F0502020204030204" pitchFamily="34" charset="0"/>
                <a:ea typeface="Calibri" panose="020F0502020204030204" pitchFamily="34" charset="0"/>
                <a:cs typeface="Calibri" panose="020F0502020204030204" pitchFamily="34" charset="0"/>
              </a:rPr>
              <a:t>CANTIDAD DE VERIFICACIONES POR LOCALIDAD - FEBRERO DE 2024</a:t>
            </a:r>
          </a:p>
        </c:rich>
      </c:tx>
      <c:layout>
        <c:manualLayout>
          <c:xMode val="edge"/>
          <c:yMode val="edge"/>
          <c:x val="0.28043748340777641"/>
          <c:y val="3.3795998905619296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s-ES"/>
        </a:p>
      </c:txPr>
    </c:title>
    <c:autoTitleDeleted val="0"/>
    <c:pivotFmts>
      <c:pivotFmt>
        <c:idx val="0"/>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dLblPos val="outEnd"/>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dLblPos val="outEnd"/>
          <c:showLegendKey val="0"/>
          <c:showVal val="1"/>
          <c:showCatName val="0"/>
          <c:showSerName val="0"/>
          <c:showPercent val="0"/>
          <c:showBubbleSize val="0"/>
          <c:extLst>
            <c:ext xmlns:c15="http://schemas.microsoft.com/office/drawing/2012/chart" uri="{CE6537A1-D6FC-4f65-9D91-7224C49458BB}"/>
          </c:extLst>
        </c:dLbl>
      </c:pivotFmt>
      <c:pivotFmt>
        <c:idx val="2"/>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dLblPos val="outEnd"/>
          <c:showLegendKey val="0"/>
          <c:showVal val="1"/>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'BD ASES'!$X$11</c:f>
              <c:strCache>
                <c:ptCount val="1"/>
                <c:pt idx="0">
                  <c:v>Total</c:v>
                </c:pt>
              </c:strCache>
            </c:strRef>
          </c:tx>
          <c:spPr>
            <a:solidFill>
              <a:schemeClr val="accent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multiLvlStrRef>
              <c:f>'BD ASES'!$V$12:$W$32</c:f>
              <c:multiLvlStrCache>
                <c:ptCount val="20"/>
                <c:lvl>
                  <c:pt idx="0">
                    <c:v>SUBA</c:v>
                  </c:pt>
                  <c:pt idx="1">
                    <c:v>ENGATIVÁ</c:v>
                  </c:pt>
                  <c:pt idx="2">
                    <c:v>BARRIOS UNIDOS</c:v>
                  </c:pt>
                  <c:pt idx="3">
                    <c:v>KENNEDY</c:v>
                  </c:pt>
                  <c:pt idx="4">
                    <c:v>FONTIBÓN</c:v>
                  </c:pt>
                  <c:pt idx="5">
                    <c:v>BOSA</c:v>
                  </c:pt>
                  <c:pt idx="6">
                    <c:v>PUENTE ARANDA</c:v>
                  </c:pt>
                  <c:pt idx="7">
                    <c:v>RAFAEL URIBE URIBE</c:v>
                  </c:pt>
                  <c:pt idx="8">
                    <c:v>TEUSAQUILLO</c:v>
                  </c:pt>
                  <c:pt idx="9">
                    <c:v>ANTONIO NARIÑO</c:v>
                  </c:pt>
                  <c:pt idx="10">
                    <c:v>CIUDAD BOLÍVAR</c:v>
                  </c:pt>
                  <c:pt idx="11">
                    <c:v>LOS MÁRTIRES</c:v>
                  </c:pt>
                  <c:pt idx="12">
                    <c:v>TUNJUELITO</c:v>
                  </c:pt>
                  <c:pt idx="13">
                    <c:v>USAQUÉN</c:v>
                  </c:pt>
                  <c:pt idx="14">
                    <c:v>SAN CRISTÓBAL</c:v>
                  </c:pt>
                  <c:pt idx="15">
                    <c:v>SANTA FE</c:v>
                  </c:pt>
                  <c:pt idx="16">
                    <c:v>CHAPINERO</c:v>
                  </c:pt>
                  <c:pt idx="17">
                    <c:v>USME</c:v>
                  </c:pt>
                  <c:pt idx="18">
                    <c:v>LA CANDELARIA</c:v>
                  </c:pt>
                  <c:pt idx="19">
                    <c:v>SUMAPAZ</c:v>
                  </c:pt>
                </c:lvl>
                <c:lvl>
                  <c:pt idx="0">
                    <c:v>ÁREA LIMPIA S.A.S. E.S.P.</c:v>
                  </c:pt>
                  <c:pt idx="1">
                    <c:v>BOGOTÁ LIMPIA S.A.S</c:v>
                  </c:pt>
                  <c:pt idx="3">
                    <c:v>CIUDAD LIMPIA S.A. ESP</c:v>
                  </c:pt>
                  <c:pt idx="5">
                    <c:v>LIMPIEZA METROPOLITANA S.A. ESP</c:v>
                  </c:pt>
                  <c:pt idx="13">
                    <c:v>PROMOAMBIENTAL SAS ESP</c:v>
                  </c:pt>
                </c:lvl>
              </c:multiLvlStrCache>
            </c:multiLvlStrRef>
          </c:cat>
          <c:val>
            <c:numRef>
              <c:f>'BD ASES'!$X$12:$X$32</c:f>
              <c:numCache>
                <c:formatCode>General</c:formatCode>
                <c:ptCount val="20"/>
                <c:pt idx="0">
                  <c:v>417</c:v>
                </c:pt>
                <c:pt idx="1">
                  <c:v>272</c:v>
                </c:pt>
                <c:pt idx="2">
                  <c:v>80</c:v>
                </c:pt>
                <c:pt idx="3">
                  <c:v>226</c:v>
                </c:pt>
                <c:pt idx="4">
                  <c:v>105</c:v>
                </c:pt>
                <c:pt idx="5">
                  <c:v>89</c:v>
                </c:pt>
                <c:pt idx="6">
                  <c:v>82</c:v>
                </c:pt>
                <c:pt idx="7">
                  <c:v>75</c:v>
                </c:pt>
                <c:pt idx="8">
                  <c:v>48</c:v>
                </c:pt>
                <c:pt idx="9">
                  <c:v>43</c:v>
                </c:pt>
                <c:pt idx="10">
                  <c:v>42</c:v>
                </c:pt>
                <c:pt idx="11">
                  <c:v>42</c:v>
                </c:pt>
                <c:pt idx="12">
                  <c:v>39</c:v>
                </c:pt>
                <c:pt idx="13">
                  <c:v>87</c:v>
                </c:pt>
                <c:pt idx="14">
                  <c:v>84</c:v>
                </c:pt>
                <c:pt idx="15">
                  <c:v>75</c:v>
                </c:pt>
                <c:pt idx="16">
                  <c:v>61</c:v>
                </c:pt>
                <c:pt idx="17">
                  <c:v>41</c:v>
                </c:pt>
                <c:pt idx="18">
                  <c:v>30</c:v>
                </c:pt>
                <c:pt idx="19">
                  <c:v>2</c:v>
                </c:pt>
              </c:numCache>
            </c:numRef>
          </c:val>
          <c:extLst>
            <c:ext xmlns:c16="http://schemas.microsoft.com/office/drawing/2014/chart" uri="{C3380CC4-5D6E-409C-BE32-E72D297353CC}">
              <c16:uniqueId val="{00000000-D7BD-4EBC-B467-148ABC0C162F}"/>
            </c:ext>
          </c:extLst>
        </c:ser>
        <c:dLbls>
          <c:dLblPos val="outEnd"/>
          <c:showLegendKey val="0"/>
          <c:showVal val="1"/>
          <c:showCatName val="0"/>
          <c:showSerName val="0"/>
          <c:showPercent val="0"/>
          <c:showBubbleSize val="0"/>
        </c:dLbls>
        <c:gapWidth val="219"/>
        <c:overlap val="-27"/>
        <c:axId val="946565904"/>
        <c:axId val="1070636896"/>
      </c:barChart>
      <c:catAx>
        <c:axId val="94656590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1070636896"/>
        <c:crosses val="autoZero"/>
        <c:auto val="1"/>
        <c:lblAlgn val="ctr"/>
        <c:lblOffset val="100"/>
        <c:noMultiLvlLbl val="0"/>
      </c:catAx>
      <c:valAx>
        <c:axId val="107063689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94656590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4">
    <c:autoUpdate val="0"/>
  </c:externalData>
  <c:extLst>
    <c:ext xmlns:c14="http://schemas.microsoft.com/office/drawing/2007/8/2/chart" uri="{781A3756-C4B2-4CAC-9D66-4F8BD8637D16}">
      <c14:pivotOptions>
        <c14:dropZoneFilter val="1"/>
        <c14:dropZoneCategories val="1"/>
        <c14:dropZoneData val="1"/>
        <c14:dropZonesVisible val="1"/>
      </c14:pivotOptions>
    </c:ext>
    <c:ext xmlns:c16="http://schemas.microsoft.com/office/drawing/2014/chart" uri="{E28EC0CA-F0BB-4C9C-879D-F8772B89E7AC}">
      <c16:pivotOptions16>
        <c16:showExpandCollapseFieldButtons val="1"/>
      </c16:pivotOptions16>
    </c:ext>
  </c:extLst>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'Grafico Aprovechamiento'!$B$1</c:f>
              <c:strCache>
                <c:ptCount val="1"/>
                <c:pt idx="0">
                  <c:v>Valor Total Reconocido a febrero de 2023</c:v>
                </c:pt>
              </c:strCache>
            </c:strRef>
          </c:tx>
          <c:spPr>
            <a:solidFill>
              <a:srgbClr val="5B9BD5"/>
            </a:solidFill>
            <a:ln w="25400">
              <a:noFill/>
            </a:ln>
            <a:scene3d>
              <a:camera prst="orthographicFront"/>
              <a:lightRig rig="threePt" dir="t"/>
            </a:scene3d>
            <a:sp3d>
              <a:bevelT w="190500" h="38100"/>
            </a:sp3d>
          </c:spPr>
          <c:invertIfNegative val="0"/>
          <c:dLbls>
            <c:spPr>
              <a:noFill/>
              <a:ln w="25400">
                <a:noFill/>
              </a:ln>
            </c:spPr>
            <c:txPr>
              <a:bodyPr rot="0" vert="horz"/>
              <a:lstStyle/>
              <a:p>
                <a:pPr>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'Grafico Aprovechamiento'!$A$2:$A$6</c:f>
              <c:strCache>
                <c:ptCount val="5"/>
                <c:pt idx="0">
                  <c:v>Promo</c:v>
                </c:pt>
                <c:pt idx="1">
                  <c:v>Lime</c:v>
                </c:pt>
                <c:pt idx="2">
                  <c:v>Ciudad L.</c:v>
                </c:pt>
                <c:pt idx="3">
                  <c:v>Bogotá L.</c:v>
                </c:pt>
                <c:pt idx="4">
                  <c:v>Área L.</c:v>
                </c:pt>
              </c:strCache>
            </c:strRef>
          </c:cat>
          <c:val>
            <c:numRef>
              <c:f>'Grafico Aprovechamiento'!$B$2:$B$6</c:f>
              <c:numCache>
                <c:formatCode>"$"\ #,##0</c:formatCode>
                <c:ptCount val="5"/>
                <c:pt idx="0">
                  <c:v>223082.54593135399</c:v>
                </c:pt>
                <c:pt idx="1">
                  <c:v>287655.90027120343</c:v>
                </c:pt>
                <c:pt idx="2">
                  <c:v>168986.38898265004</c:v>
                </c:pt>
                <c:pt idx="3">
                  <c:v>116553.69675959348</c:v>
                </c:pt>
                <c:pt idx="4">
                  <c:v>135141.80898</c:v>
                </c:pt>
              </c:numCache>
            </c:numRef>
          </c:val>
          <c:extLst>
            <c:ext xmlns:c16="http://schemas.microsoft.com/office/drawing/2014/chart" uri="{C3380CC4-5D6E-409C-BE32-E72D297353CC}">
              <c16:uniqueId val="{00000000-2433-4446-AC9C-EBDE9EBBDD8F}"/>
            </c:ext>
          </c:extLst>
        </c:ser>
        <c:dLbls>
          <c:showLegendKey val="0"/>
          <c:showVal val="0"/>
          <c:showCatName val="0"/>
          <c:showSerName val="0"/>
          <c:showPercent val="0"/>
          <c:showBubbleSize val="0"/>
        </c:dLbls>
        <c:gapWidth val="75"/>
        <c:axId val="359910367"/>
        <c:axId val="1"/>
      </c:barChart>
      <c:catAx>
        <c:axId val="3599103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ES"/>
          </a:p>
        </c:txPr>
        <c:crossAx val="1"/>
        <c:crosses val="autoZero"/>
        <c:auto val="1"/>
        <c:lblAlgn val="ctr"/>
        <c:lblOffset val="100"/>
        <c:noMultiLvlLbl val="0"/>
      </c:catAx>
      <c:valAx>
        <c:axId val="1"/>
        <c:scaling>
          <c:orientation val="minMax"/>
        </c:scaling>
        <c:delete val="0"/>
        <c:axPos val="l"/>
        <c:numFmt formatCode="&quot;$&quot;\ #,##0" sourceLinked="1"/>
        <c:majorTickMark val="none"/>
        <c:minorTickMark val="none"/>
        <c:tickLblPos val="nextTo"/>
        <c:spPr>
          <a:ln w="6350">
            <a:noFill/>
          </a:ln>
        </c:spPr>
        <c:txPr>
          <a:bodyPr rot="-60000000" vert="horz"/>
          <a:lstStyle/>
          <a:p>
            <a:pPr>
              <a:defRPr/>
            </a:pPr>
            <a:endParaRPr lang="es-ES"/>
          </a:p>
        </c:txPr>
        <c:crossAx val="359910367"/>
        <c:crosses val="autoZero"/>
        <c:crossBetween val="between"/>
      </c:valAx>
      <c:spPr>
        <a:noFill/>
        <a:ln w="25400">
          <a:noFill/>
        </a:ln>
      </c:spPr>
    </c:plotArea>
    <c:legend>
      <c:legendPos val="b"/>
      <c:overlay val="0"/>
      <c:spPr>
        <a:noFill/>
        <a:ln w="25400">
          <a:noFill/>
        </a:ln>
      </c:spPr>
      <c:txPr>
        <a:bodyPr rot="0" vert="horz"/>
        <a:lstStyle/>
        <a:p>
          <a:pPr>
            <a:defRPr/>
          </a:pPr>
          <a:endParaRPr lang="es-ES"/>
        </a:p>
      </c:txPr>
    </c:legend>
    <c:plotVisOnly val="1"/>
    <c:dispBlanksAs val="gap"/>
    <c:showDLblsOverMax val="0"/>
  </c:chart>
  <c:spPr>
    <a:solidFill>
      <a:schemeClr val="bg1"/>
    </a:solidFill>
    <a:ln w="9525" cap="flat" cmpd="sng" algn="ctr">
      <a:solidFill>
        <a:schemeClr val="tx1">
          <a:lumMod val="15000"/>
          <a:lumOff val="85000"/>
        </a:schemeClr>
      </a:solidFill>
      <a:round/>
    </a:ln>
    <a:effectLst/>
  </c:spPr>
  <c:txPr>
    <a:bodyPr/>
    <a:lstStyle/>
    <a:p>
      <a:pPr>
        <a:defRPr sz="1100">
          <a:solidFill>
            <a:schemeClr val="accent1">
              <a:lumMod val="50000"/>
            </a:schemeClr>
          </a:solidFill>
        </a:defRPr>
      </a:pPr>
      <a:endParaRPr lang="es-ES"/>
    </a:p>
  </c:txPr>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'PAGOS APROVECHAMIENTO'!$B$2</c:f>
              <c:strCache>
                <c:ptCount val="1"/>
                <c:pt idx="0">
                  <c:v>VALOR BRUTO ($)</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scene3d>
              <a:camera prst="orthographicFront"/>
              <a:lightRig rig="threePt" dir="t"/>
            </a:scene3d>
            <a:sp3d>
              <a:bevelT w="190500" h="38100"/>
            </a:sp3d>
          </c:spPr>
          <c:invertIfNegative val="0"/>
          <c:cat>
            <c:strRef>
              <c:f>'PAGOS APROVECHAMIENTO'!$K$2:$K$6</c:f>
              <c:strCache>
                <c:ptCount val="5"/>
                <c:pt idx="0">
                  <c:v>PROMOAMBIENTAL</c:v>
                </c:pt>
                <c:pt idx="1">
                  <c:v>LIME</c:v>
                </c:pt>
                <c:pt idx="2">
                  <c:v>CIUDAD LIMPIA</c:v>
                </c:pt>
                <c:pt idx="3">
                  <c:v>BOGOTÁ LIMPIA</c:v>
                </c:pt>
                <c:pt idx="4">
                  <c:v>ÁREA LIMPIA</c:v>
                </c:pt>
              </c:strCache>
            </c:strRef>
          </c:cat>
          <c:val>
            <c:numRef>
              <c:f>'PAGOS APROVECHAMIENTO'!$Q$2:$Q$6</c:f>
              <c:numCache>
                <c:formatCode>"$"\ #,###,,;[Red]\-"$"\ #,###,,</c:formatCode>
                <c:ptCount val="5"/>
                <c:pt idx="0">
                  <c:v>222885369469.72</c:v>
                </c:pt>
                <c:pt idx="1">
                  <c:v>292374038068.34814</c:v>
                </c:pt>
                <c:pt idx="2">
                  <c:v>163477542597.75043</c:v>
                </c:pt>
                <c:pt idx="3">
                  <c:v>118505685870.76001</c:v>
                </c:pt>
                <c:pt idx="4">
                  <c:v>138838004749</c:v>
                </c:pt>
              </c:numCache>
            </c:numRef>
          </c:val>
          <c:extLst>
            <c:ext xmlns:c16="http://schemas.microsoft.com/office/drawing/2014/chart" uri="{C3380CC4-5D6E-409C-BE32-E72D297353CC}">
              <c16:uniqueId val="{00000000-A3A4-47BB-A6AC-73D0E2B32678}"/>
            </c:ext>
          </c:extLst>
        </c:ser>
        <c:ser>
          <c:idx val="1"/>
          <c:order val="1"/>
          <c:tx>
            <c:strRef>
              <c:f>'PAGOS APROVECHAMIENTO'!$B$3</c:f>
              <c:strCache>
                <c:ptCount val="1"/>
                <c:pt idx="0">
                  <c:v>VALOR NETO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scene3d>
              <a:camera prst="orthographicFront"/>
              <a:lightRig rig="threePt" dir="t"/>
            </a:scene3d>
            <a:sp3d>
              <a:bevelT w="190500" h="38100"/>
            </a:sp3d>
          </c:spPr>
          <c:invertIfNegative val="0"/>
          <c:cat>
            <c:strRef>
              <c:f>'PAGOS APROVECHAMIENTO'!$K$2:$K$6</c:f>
              <c:strCache>
                <c:ptCount val="5"/>
                <c:pt idx="0">
                  <c:v>PROMOAMBIENTAL</c:v>
                </c:pt>
                <c:pt idx="1">
                  <c:v>LIME</c:v>
                </c:pt>
                <c:pt idx="2">
                  <c:v>CIUDAD LIMPIA</c:v>
                </c:pt>
                <c:pt idx="3">
                  <c:v>BOGOTÁ LIMPIA</c:v>
                </c:pt>
                <c:pt idx="4">
                  <c:v>ÁREA LIMPIA</c:v>
                </c:pt>
              </c:strCache>
            </c:strRef>
          </c:cat>
          <c:val>
            <c:numRef>
              <c:f>'PAGOS APROVECHAMIENTO'!$R$2:$R$6</c:f>
              <c:numCache>
                <c:formatCode>"$"\ #,###,,;[Red]\-"$"\ #,###,,</c:formatCode>
                <c:ptCount val="5"/>
                <c:pt idx="0">
                  <c:v>220469368113.01312</c:v>
                </c:pt>
                <c:pt idx="1">
                  <c:v>285717372498.38849</c:v>
                </c:pt>
                <c:pt idx="2">
                  <c:v>161733585553.32901</c:v>
                </c:pt>
                <c:pt idx="3">
                  <c:v>117211655212.66994</c:v>
                </c:pt>
                <c:pt idx="4">
                  <c:v>137306434571</c:v>
                </c:pt>
              </c:numCache>
            </c:numRef>
          </c:val>
          <c:extLst>
            <c:ext xmlns:c16="http://schemas.microsoft.com/office/drawing/2014/chart" uri="{C3380CC4-5D6E-409C-BE32-E72D297353CC}">
              <c16:uniqueId val="{00000001-A3A4-47BB-A6AC-73D0E2B32678}"/>
            </c:ext>
          </c:extLst>
        </c:ser>
        <c:dLbls>
          <c:showLegendKey val="0"/>
          <c:showVal val="0"/>
          <c:showCatName val="0"/>
          <c:showSerName val="0"/>
          <c:showPercent val="0"/>
          <c:showBubbleSize val="0"/>
        </c:dLbls>
        <c:gapWidth val="100"/>
        <c:overlap val="-24"/>
        <c:axId val="359893087"/>
        <c:axId val="1"/>
      </c:barChart>
      <c:catAx>
        <c:axId val="359893087"/>
        <c:scaling>
          <c:orientation val="minMax"/>
        </c:scaling>
        <c:delete val="1"/>
        <c:axPos val="b"/>
        <c:numFmt formatCode="General" sourceLinked="1"/>
        <c:majorTickMark val="out"/>
        <c:minorTickMark val="none"/>
        <c:tickLblPos val="nextTo"/>
        <c:crossAx val="1"/>
        <c:crosses val="autoZero"/>
        <c:auto val="1"/>
        <c:lblAlgn val="ctr"/>
        <c:lblOffset val="100"/>
        <c:noMultiLvlLbl val="0"/>
      </c:catAx>
      <c:valAx>
        <c:axId val="1"/>
        <c:scaling>
          <c:orientation val="minMax"/>
        </c:scaling>
        <c:delete val="0"/>
        <c:axPos val="l"/>
        <c:majorGridlines>
          <c:spPr>
            <a:ln w="9525" cap="flat" cmpd="sng" algn="ctr">
              <a:solidFill>
                <a:schemeClr val="tx2">
                  <a:lumMod val="15000"/>
                  <a:lumOff val="85000"/>
                </a:schemeClr>
              </a:solidFill>
              <a:round/>
            </a:ln>
            <a:effectLst/>
          </c:spPr>
        </c:majorGridlines>
        <c:numFmt formatCode="&quot;$&quot;\ #,###,,;[Red]\-&quot;$&quot;\ #,###,," sourceLinked="1"/>
        <c:majorTickMark val="none"/>
        <c:minorTickMark val="none"/>
        <c:tickLblPos val="nextTo"/>
        <c:spPr>
          <a:noFill/>
          <a:ln>
            <a:noFill/>
          </a:ln>
          <a:effectLst/>
        </c:spPr>
        <c:txPr>
          <a:bodyPr rot="-60000000" vert="horz"/>
          <a:lstStyle/>
          <a:p>
            <a:pPr>
              <a:defRPr/>
            </a:pPr>
            <a:endParaRPr lang="es-ES"/>
          </a:p>
        </c:txPr>
        <c:crossAx val="359893087"/>
        <c:crosses val="autoZero"/>
        <c:crossBetween val="between"/>
      </c:valAx>
      <c:dTable>
        <c:showHorzBorder val="1"/>
        <c:showVertBorder val="1"/>
        <c:showOutline val="1"/>
        <c:showKeys val="1"/>
        <c:spPr>
          <a:noFill/>
          <a:ln w="9525">
            <a:solidFill>
              <a:schemeClr val="tx2">
                <a:lumMod val="15000"/>
                <a:lumOff val="85000"/>
              </a:schemeClr>
            </a:solidFill>
          </a:ln>
          <a:effectLst/>
        </c:spPr>
      </c:dTable>
      <c:spPr>
        <a:noFill/>
        <a:ln w="25400">
          <a:noFill/>
        </a:ln>
      </c:spPr>
    </c:plotArea>
    <c:legend>
      <c:legendPos val="b"/>
      <c:overlay val="0"/>
      <c:spPr>
        <a:noFill/>
        <a:ln>
          <a:noFill/>
        </a:ln>
        <a:effectLst/>
      </c:spPr>
      <c:txPr>
        <a:bodyPr rot="0" vert="horz"/>
        <a:lstStyle/>
        <a:p>
          <a:pPr>
            <a:defRPr/>
          </a:pPr>
          <a:endParaRPr lang="es-ES"/>
        </a:p>
      </c:txPr>
    </c:legend>
    <c:plotVisOnly val="1"/>
    <c:dispBlanksAs val="gap"/>
    <c:showDLblsOverMax val="0"/>
  </c:chart>
  <c:spPr>
    <a:solidFill>
      <a:schemeClr val="bg1"/>
    </a:solidFill>
    <a:ln w="9525" cap="flat" cmpd="sng" algn="ctr">
      <a:solidFill>
        <a:schemeClr val="tx2">
          <a:lumMod val="15000"/>
          <a:lumOff val="85000"/>
        </a:schemeClr>
      </a:solidFill>
      <a:round/>
    </a:ln>
    <a:effectLst/>
    <a:scene3d>
      <a:camera prst="orthographicFront"/>
      <a:lightRig rig="threePt" dir="t"/>
    </a:scene3d>
  </c:spPr>
  <c:txPr>
    <a:bodyPr/>
    <a:lstStyle/>
    <a:p>
      <a:pPr>
        <a:defRPr sz="1100">
          <a:solidFill>
            <a:schemeClr val="accent1">
              <a:lumMod val="50000"/>
            </a:schemeClr>
          </a:solidFill>
        </a:defRPr>
      </a:pPr>
      <a:endParaRPr lang="es-ES"/>
    </a:p>
  </c:txPr>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Diapositiva!$B$33</c:f>
              <c:strCache>
                <c:ptCount val="1"/>
                <c:pt idx="0">
                  <c:v>VALOR RECAUDO DEL IAT GIRADO AL DISTRITO</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lightRig rig="threePt" dir="t"/>
            </a:scene3d>
            <a:sp3d>
              <a:bevelT w="190500" h="38100"/>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Diapositiva!$A$34:$A$38</c:f>
              <c:strCache>
                <c:ptCount val="5"/>
                <c:pt idx="0">
                  <c:v>PROMOAMBIENTAL DISTRITO SAS E.S.P.</c:v>
                </c:pt>
                <c:pt idx="1">
                  <c:v>LIMPIEZA METROPOLITANA SA E.S.P.</c:v>
                </c:pt>
                <c:pt idx="2">
                  <c:v>CIUDAD LIMPIA BOGOTÁ SA E.S.P.</c:v>
                </c:pt>
                <c:pt idx="3">
                  <c:v>BOGOTÁ LIMPIA SAS E.S.P.</c:v>
                </c:pt>
                <c:pt idx="4">
                  <c:v>ÁREA LIMPIA DISTRITO CAPITAL SAS E.S.P.</c:v>
                </c:pt>
              </c:strCache>
            </c:strRef>
          </c:cat>
          <c:val>
            <c:numRef>
              <c:f>Diapositiva!$B$34:$B$38</c:f>
              <c:numCache>
                <c:formatCode>_("$"* #,##0.00_);_("$"* \(#,##0.00\);_("$"* "-"??_);_(@_)</c:formatCode>
                <c:ptCount val="5"/>
                <c:pt idx="0">
                  <c:v>14338.697184689994</c:v>
                </c:pt>
                <c:pt idx="1">
                  <c:v>20920.340855129998</c:v>
                </c:pt>
                <c:pt idx="2">
                  <c:v>13160.565727669999</c:v>
                </c:pt>
                <c:pt idx="3">
                  <c:v>9156.9094372599993</c:v>
                </c:pt>
                <c:pt idx="4">
                  <c:v>9411.6021684900024</c:v>
                </c:pt>
              </c:numCache>
            </c:numRef>
          </c:val>
          <c:extLst>
            <c:ext xmlns:c16="http://schemas.microsoft.com/office/drawing/2014/chart" uri="{C3380CC4-5D6E-409C-BE32-E72D297353CC}">
              <c16:uniqueId val="{00000000-36AC-44AE-8AF2-22CD69912733}"/>
            </c:ext>
          </c:extLst>
        </c:ser>
        <c:ser>
          <c:idx val="1"/>
          <c:order val="1"/>
          <c:tx>
            <c:strRef>
              <c:f>Diapositiva!$C$33</c:f>
              <c:strCache>
                <c:ptCount val="1"/>
                <c:pt idx="0">
                  <c:v> RENDIMIENTOS DE LA SUBBOLSA IAT GIRADOS AL DISTRITO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Diapositiva!$A$34:$A$38</c:f>
              <c:strCache>
                <c:ptCount val="5"/>
                <c:pt idx="0">
                  <c:v>PROMOAMBIENTAL DISTRITO SAS E.S.P.</c:v>
                </c:pt>
                <c:pt idx="1">
                  <c:v>LIMPIEZA METROPOLITANA SA E.S.P.</c:v>
                </c:pt>
                <c:pt idx="2">
                  <c:v>CIUDAD LIMPIA BOGOTÁ SA E.S.P.</c:v>
                </c:pt>
                <c:pt idx="3">
                  <c:v>BOGOTÁ LIMPIA SAS E.S.P.</c:v>
                </c:pt>
                <c:pt idx="4">
                  <c:v>ÁREA LIMPIA DISTRITO CAPITAL SAS E.S.P.</c:v>
                </c:pt>
              </c:strCache>
            </c:strRef>
          </c:cat>
          <c:val>
            <c:numRef>
              <c:f>Diapositiva!$C$34:$C$38</c:f>
              <c:numCache>
                <c:formatCode>_("$"* #,##0.00_);_("$"* \(#,##0.00\);_("$"* "-"??_);_(@_)</c:formatCode>
                <c:ptCount val="5"/>
                <c:pt idx="0">
                  <c:v>58.490964469999994</c:v>
                </c:pt>
                <c:pt idx="1">
                  <c:v>81.359879039999996</c:v>
                </c:pt>
                <c:pt idx="2">
                  <c:v>50.41395725000001</c:v>
                </c:pt>
                <c:pt idx="3">
                  <c:v>35.487678009999996</c:v>
                </c:pt>
                <c:pt idx="4">
                  <c:v>34.713890919999997</c:v>
                </c:pt>
              </c:numCache>
            </c:numRef>
          </c:val>
          <c:extLst>
            <c:ext xmlns:c16="http://schemas.microsoft.com/office/drawing/2014/chart" uri="{C3380CC4-5D6E-409C-BE32-E72D297353CC}">
              <c16:uniqueId val="{00000001-36AC-44AE-8AF2-22CD69912733}"/>
            </c:ext>
          </c:extLst>
        </c:ser>
        <c:dLbls>
          <c:showLegendKey val="0"/>
          <c:showVal val="0"/>
          <c:showCatName val="0"/>
          <c:showSerName val="0"/>
          <c:showPercent val="0"/>
          <c:showBubbleSize val="0"/>
        </c:dLbls>
        <c:gapWidth val="100"/>
        <c:overlap val="-24"/>
        <c:axId val="621437888"/>
        <c:axId val="621437056"/>
      </c:barChart>
      <c:catAx>
        <c:axId val="621437888"/>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621437056"/>
        <c:crosses val="autoZero"/>
        <c:auto val="1"/>
        <c:lblAlgn val="ctr"/>
        <c:lblOffset val="100"/>
        <c:noMultiLvlLbl val="0"/>
      </c:catAx>
      <c:valAx>
        <c:axId val="621437056"/>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00_);_(&quot;$&quot;* \(#,##0.00\);_(&quot;$&quot;* &quot;-&quot;??_);_(@_)"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62143788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ES"/>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0" i="0" u="none" strike="noStrike" kern="1200" spc="0" baseline="0">
                <a:solidFill>
                  <a:schemeClr val="tx1">
                    <a:lumMod val="65000"/>
                    <a:lumOff val="35000"/>
                  </a:schemeClr>
                </a:solidFill>
                <a:latin typeface="+mn-lt"/>
                <a:ea typeface="+mn-ea"/>
                <a:cs typeface="+mn-cs"/>
              </a:defRPr>
            </a:pPr>
            <a:r>
              <a:rPr lang="es-CO" sz="1800" b="1">
                <a:solidFill>
                  <a:schemeClr val="accent1">
                    <a:lumMod val="50000"/>
                  </a:schemeClr>
                </a:solidFill>
              </a:rPr>
              <a:t>CONSOLIDADO</a:t>
            </a:r>
            <a:r>
              <a:rPr lang="es-CO" sz="1800" b="1" baseline="0">
                <a:solidFill>
                  <a:schemeClr val="accent1">
                    <a:lumMod val="50000"/>
                  </a:schemeClr>
                </a:solidFill>
              </a:rPr>
              <a:t> SAC - FEBRERO 2024</a:t>
            </a:r>
            <a:endParaRPr lang="es-CO" sz="1800" b="1">
              <a:solidFill>
                <a:schemeClr val="accent1">
                  <a:lumMod val="50000"/>
                </a:schemeClr>
              </a:solidFill>
            </a:endParaRPr>
          </a:p>
        </c:rich>
      </c:tx>
      <c:layout>
        <c:manualLayout>
          <c:xMode val="edge"/>
          <c:yMode val="edge"/>
          <c:x val="0.42550456964118299"/>
          <c:y val="5.3091313471920797E-3"/>
        </c:manualLayout>
      </c:layout>
      <c:overlay val="0"/>
      <c:spPr>
        <a:noFill/>
        <a:ln>
          <a:noFill/>
        </a:ln>
        <a:effectLst/>
      </c:spPr>
      <c:txPr>
        <a:bodyPr rot="0" spcFirstLastPara="1" vertOverflow="ellipsis" vert="horz" wrap="square" anchor="ctr" anchorCtr="1"/>
        <a:lstStyle/>
        <a:p>
          <a:pPr>
            <a:defRPr sz="1800" b="0" i="0" u="none" strike="noStrike" kern="1200" spc="0" baseline="0">
              <a:solidFill>
                <a:schemeClr val="tx1">
                  <a:lumMod val="65000"/>
                  <a:lumOff val="35000"/>
                </a:schemeClr>
              </a:solidFill>
              <a:latin typeface="+mn-lt"/>
              <a:ea typeface="+mn-ea"/>
              <a:cs typeface="+mn-cs"/>
            </a:defRPr>
          </a:pPr>
          <a:endParaRPr lang="es-ES"/>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26921321738613357"/>
          <c:y val="7.2209447623147335E-2"/>
          <c:w val="0.68110294979174835"/>
          <c:h val="0.57252476697815957"/>
        </c:manualLayout>
      </c:layout>
      <c:bar3DChart>
        <c:barDir val="col"/>
        <c:grouping val="clustered"/>
        <c:varyColors val="0"/>
        <c:ser>
          <c:idx val="0"/>
          <c:order val="0"/>
          <c:tx>
            <c:strRef>
              <c:f>'Graf Estados'!$B$15</c:f>
              <c:strCache>
                <c:ptCount val="1"/>
                <c:pt idx="0">
                  <c:v>ABIERTA</c:v>
                </c:pt>
              </c:strCache>
            </c:strRef>
          </c:tx>
          <c:spPr>
            <a:solidFill>
              <a:schemeClr val="accent1"/>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Estados'!$B$16:$B$20</c:f>
              <c:numCache>
                <c:formatCode>General</c:formatCode>
                <c:ptCount val="5"/>
                <c:pt idx="0">
                  <c:v>17</c:v>
                </c:pt>
                <c:pt idx="1">
                  <c:v>5</c:v>
                </c:pt>
                <c:pt idx="2">
                  <c:v>10</c:v>
                </c:pt>
                <c:pt idx="3">
                  <c:v>6</c:v>
                </c:pt>
                <c:pt idx="4">
                  <c:v>8</c:v>
                </c:pt>
              </c:numCache>
            </c:numRef>
          </c:val>
          <c:extLst>
            <c:ext xmlns:c16="http://schemas.microsoft.com/office/drawing/2014/chart" uri="{C3380CC4-5D6E-409C-BE32-E72D297353CC}">
              <c16:uniqueId val="{00000000-22A9-437E-87FD-6F27D5624E5B}"/>
            </c:ext>
          </c:extLst>
        </c:ser>
        <c:ser>
          <c:idx val="1"/>
          <c:order val="1"/>
          <c:tx>
            <c:strRef>
              <c:f>'Graf Estados'!$C$15</c:f>
              <c:strCache>
                <c:ptCount val="1"/>
                <c:pt idx="0">
                  <c:v>ABIERTA CON INFORME DE INCUMPLIMIENTO</c:v>
                </c:pt>
              </c:strCache>
            </c:strRef>
          </c:tx>
          <c:spPr>
            <a:solidFill>
              <a:schemeClr val="accent2"/>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Estados'!$C$16:$C$20</c:f>
              <c:numCache>
                <c:formatCode>General</c:formatCode>
                <c:ptCount val="5"/>
                <c:pt idx="0">
                  <c:v>14</c:v>
                </c:pt>
                <c:pt idx="2">
                  <c:v>2</c:v>
                </c:pt>
                <c:pt idx="3">
                  <c:v>1</c:v>
                </c:pt>
                <c:pt idx="4">
                  <c:v>10</c:v>
                </c:pt>
              </c:numCache>
            </c:numRef>
          </c:val>
          <c:extLst>
            <c:ext xmlns:c16="http://schemas.microsoft.com/office/drawing/2014/chart" uri="{C3380CC4-5D6E-409C-BE32-E72D297353CC}">
              <c16:uniqueId val="{00000001-22A9-437E-87FD-6F27D5624E5B}"/>
            </c:ext>
          </c:extLst>
        </c:ser>
        <c:ser>
          <c:idx val="2"/>
          <c:order val="2"/>
          <c:tx>
            <c:strRef>
              <c:f>'Graf Estados'!$D$15</c:f>
              <c:strCache>
                <c:ptCount val="1"/>
                <c:pt idx="0">
                  <c:v>ANULADA</c:v>
                </c:pt>
              </c:strCache>
            </c:strRef>
          </c:tx>
          <c:spPr>
            <a:solidFill>
              <a:schemeClr val="accent3"/>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Estados'!$D$16:$D$20</c:f>
              <c:numCache>
                <c:formatCode>General</c:formatCode>
                <c:ptCount val="5"/>
                <c:pt idx="0">
                  <c:v>5</c:v>
                </c:pt>
                <c:pt idx="1">
                  <c:v>5</c:v>
                </c:pt>
                <c:pt idx="2">
                  <c:v>1</c:v>
                </c:pt>
                <c:pt idx="3">
                  <c:v>3</c:v>
                </c:pt>
                <c:pt idx="4">
                  <c:v>1</c:v>
                </c:pt>
              </c:numCache>
            </c:numRef>
          </c:val>
          <c:extLst>
            <c:ext xmlns:c16="http://schemas.microsoft.com/office/drawing/2014/chart" uri="{C3380CC4-5D6E-409C-BE32-E72D297353CC}">
              <c16:uniqueId val="{00000002-22A9-437E-87FD-6F27D5624E5B}"/>
            </c:ext>
          </c:extLst>
        </c:ser>
        <c:ser>
          <c:idx val="3"/>
          <c:order val="3"/>
          <c:tx>
            <c:strRef>
              <c:f>'Graf Estados'!$E$15</c:f>
              <c:strCache>
                <c:ptCount val="1"/>
                <c:pt idx="0">
                  <c:v>CERRADA</c:v>
                </c:pt>
              </c:strCache>
            </c:strRef>
          </c:tx>
          <c:spPr>
            <a:solidFill>
              <a:schemeClr val="accent6"/>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Estados'!$E$16:$E$20</c:f>
              <c:numCache>
                <c:formatCode>General</c:formatCode>
                <c:ptCount val="5"/>
                <c:pt idx="0">
                  <c:v>279</c:v>
                </c:pt>
                <c:pt idx="1">
                  <c:v>174</c:v>
                </c:pt>
                <c:pt idx="2">
                  <c:v>135</c:v>
                </c:pt>
                <c:pt idx="3">
                  <c:v>179</c:v>
                </c:pt>
                <c:pt idx="4">
                  <c:v>138</c:v>
                </c:pt>
              </c:numCache>
            </c:numRef>
          </c:val>
          <c:extLst>
            <c:ext xmlns:c16="http://schemas.microsoft.com/office/drawing/2014/chart" uri="{C3380CC4-5D6E-409C-BE32-E72D297353CC}">
              <c16:uniqueId val="{00000003-22A9-437E-87FD-6F27D5624E5B}"/>
            </c:ext>
          </c:extLst>
        </c:ser>
        <c:ser>
          <c:idx val="4"/>
          <c:order val="4"/>
          <c:tx>
            <c:strRef>
              <c:f>'Graf Estados'!$F$15</c:f>
              <c:strCache>
                <c:ptCount val="1"/>
                <c:pt idx="0">
                  <c:v>ABIERTA CON INFORME DESESTIMADO</c:v>
                </c:pt>
              </c:strCache>
            </c:strRef>
          </c:tx>
          <c:spPr>
            <a:solidFill>
              <a:schemeClr val="accent5"/>
            </a:solidFill>
            <a:ln>
              <a:noFill/>
            </a:ln>
            <a:effectLst/>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Estados'!$F$16:$F$20</c:f>
              <c:numCache>
                <c:formatCode>General</c:formatCode>
                <c:ptCount val="5"/>
                <c:pt idx="0">
                  <c:v>4</c:v>
                </c:pt>
                <c:pt idx="3">
                  <c:v>1</c:v>
                </c:pt>
                <c:pt idx="4">
                  <c:v>2</c:v>
                </c:pt>
              </c:numCache>
            </c:numRef>
          </c:val>
          <c:extLst>
            <c:ext xmlns:c16="http://schemas.microsoft.com/office/drawing/2014/chart" uri="{C3380CC4-5D6E-409C-BE32-E72D297353CC}">
              <c16:uniqueId val="{00000004-22A9-437E-87FD-6F27D5624E5B}"/>
            </c:ext>
          </c:extLst>
        </c:ser>
        <c:ser>
          <c:idx val="5"/>
          <c:order val="5"/>
          <c:tx>
            <c:strRef>
              <c:f>'Graf Estados'!$G$15</c:f>
              <c:strCache>
                <c:ptCount val="1"/>
                <c:pt idx="0">
                  <c:v>ABIERTA CON INFORME DE CESE INCUMPLIMIENTO</c:v>
                </c:pt>
              </c:strCache>
            </c:strRef>
          </c:tx>
          <c:spPr>
            <a:solidFill>
              <a:schemeClr val="accent6"/>
            </a:solidFill>
            <a:ln>
              <a:noFill/>
            </a:ln>
            <a:effectLst/>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Estados'!$G$16:$G$20</c:f>
              <c:numCache>
                <c:formatCode>General</c:formatCode>
                <c:ptCount val="5"/>
                <c:pt idx="0">
                  <c:v>3</c:v>
                </c:pt>
              </c:numCache>
            </c:numRef>
          </c:val>
          <c:extLst>
            <c:ext xmlns:c16="http://schemas.microsoft.com/office/drawing/2014/chart" uri="{C3380CC4-5D6E-409C-BE32-E72D297353CC}">
              <c16:uniqueId val="{00000005-22A9-437E-87FD-6F27D5624E5B}"/>
            </c:ext>
          </c:extLst>
        </c:ser>
        <c:dLbls>
          <c:showLegendKey val="0"/>
          <c:showVal val="0"/>
          <c:showCatName val="0"/>
          <c:showSerName val="0"/>
          <c:showPercent val="0"/>
          <c:showBubbleSize val="0"/>
        </c:dLbls>
        <c:gapWidth val="150"/>
        <c:shape val="box"/>
        <c:axId val="986510719"/>
        <c:axId val="986529439"/>
        <c:axId val="0"/>
      </c:bar3DChart>
      <c:catAx>
        <c:axId val="986510719"/>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986529439"/>
        <c:crosses val="autoZero"/>
        <c:auto val="1"/>
        <c:lblAlgn val="ctr"/>
        <c:lblOffset val="100"/>
        <c:noMultiLvlLbl val="0"/>
      </c:catAx>
      <c:valAx>
        <c:axId val="986529439"/>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986510719"/>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900" b="0" i="0" u="none" strike="noStrike" kern="1200" baseline="0">
                <a:solidFill>
                  <a:schemeClr val="tx1">
                    <a:lumMod val="65000"/>
                    <a:lumOff val="35000"/>
                  </a:schemeClr>
                </a:solidFill>
                <a:latin typeface="+mn-lt"/>
                <a:ea typeface="+mn-ea"/>
                <a:cs typeface="+mn-cs"/>
              </a:defRPr>
            </a:pPr>
            <a:endParaRPr lang="es-ES"/>
          </a:p>
        </c:txPr>
      </c:dTable>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userShapes r:id="rId4"/>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[DATOS SAC - Febrero.xlsx]Graf Tipol!TablaDinámica6</c:name>
    <c:fmtId val="70"/>
  </c:pivotSource>
  <c:chart>
    <c:autoTitleDeleted val="1"/>
    <c:pivotFmts>
      <c:pivotFmt>
        <c:idx val="0"/>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accent1"/>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2"/>
        <c:spPr>
          <a:solidFill>
            <a:srgbClr val="FF0000"/>
          </a:solidFill>
          <a:ln>
            <a:noFill/>
          </a:ln>
          <a:effectLst/>
          <a:scene3d>
            <a:camera prst="orthographicFront"/>
            <a:lightRig rig="threePt" dir="t"/>
          </a:scene3d>
          <a:sp3d>
            <a:bevelT w="152400" h="50800" prst="softRound"/>
          </a:sp3d>
        </c:spPr>
      </c:pivotFmt>
      <c:pivotFmt>
        <c:idx val="3"/>
        <c:spPr>
          <a:solidFill>
            <a:schemeClr val="accent6"/>
          </a:solidFill>
          <a:ln>
            <a:noFill/>
          </a:ln>
          <a:effectLst/>
          <a:scene3d>
            <a:camera prst="orthographicFront"/>
            <a:lightRig rig="threePt" dir="t"/>
          </a:scene3d>
          <a:sp3d>
            <a:bevelT w="152400" h="50800" prst="softRound"/>
          </a:sp3d>
        </c:spPr>
      </c:pivotFmt>
      <c:pivotFmt>
        <c:idx val="4"/>
        <c:spPr>
          <a:solidFill>
            <a:srgbClr val="CC6600"/>
          </a:solidFill>
          <a:ln>
            <a:noFill/>
          </a:ln>
          <a:effectLst/>
          <a:scene3d>
            <a:camera prst="orthographicFront"/>
            <a:lightRig rig="threePt" dir="t"/>
          </a:scene3d>
          <a:sp3d>
            <a:bevelT w="152400" h="50800" prst="softRound"/>
          </a:sp3d>
        </c:spPr>
      </c:pivotFmt>
      <c:pivotFmt>
        <c:idx val="5"/>
        <c:spPr>
          <a:solidFill>
            <a:srgbClr val="7030A0"/>
          </a:solidFill>
          <a:ln>
            <a:noFill/>
          </a:ln>
          <a:effectLst/>
          <a:scene3d>
            <a:camera prst="orthographicFront"/>
            <a:lightRig rig="threePt" dir="t"/>
          </a:scene3d>
          <a:sp3d>
            <a:bevelT w="152400" h="50800" prst="softRound"/>
          </a:sp3d>
        </c:spPr>
      </c:pivotFmt>
      <c:pivotFmt>
        <c:idx val="6"/>
        <c:spPr>
          <a:solidFill>
            <a:srgbClr val="0070C0"/>
          </a:solidFill>
          <a:ln>
            <a:noFill/>
          </a:ln>
          <a:effectLst/>
          <a:scene3d>
            <a:camera prst="orthographicFront"/>
            <a:lightRig rig="threePt" dir="t"/>
          </a:scene3d>
          <a:sp3d>
            <a:bevelT w="152400" h="50800" prst="softRound"/>
          </a:sp3d>
        </c:spPr>
      </c:pivotFmt>
      <c:pivotFmt>
        <c:idx val="7"/>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8"/>
        <c:spPr>
          <a:solidFill>
            <a:schemeClr val="accent6">
              <a:lumMod val="50000"/>
            </a:schemeClr>
          </a:solidFill>
          <a:ln>
            <a:noFill/>
          </a:ln>
          <a:effectLst/>
          <a:scene3d>
            <a:camera prst="orthographicFront"/>
            <a:lightRig rig="threePt" dir="t"/>
          </a:scene3d>
          <a:sp3d>
            <a:bevelT w="152400" h="50800" prst="softRound"/>
          </a:sp3d>
        </c:spPr>
      </c:pivotFmt>
      <c:pivotFmt>
        <c:idx val="9"/>
        <c:spPr>
          <a:solidFill>
            <a:schemeClr val="accent3"/>
          </a:solidFill>
          <a:ln>
            <a:noFill/>
          </a:ln>
          <a:effectLst/>
          <a:scene3d>
            <a:camera prst="orthographicFront"/>
            <a:lightRig rig="threePt" dir="t"/>
          </a:scene3d>
          <a:sp3d>
            <a:bevelT w="152400" h="50800" prst="softRound"/>
          </a:sp3d>
        </c:spPr>
      </c:pivotFmt>
      <c:pivotFmt>
        <c:idx val="10"/>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11"/>
        <c:spPr>
          <a:solidFill>
            <a:srgbClr val="FF0000"/>
          </a:solidFill>
          <a:ln>
            <a:noFill/>
          </a:ln>
          <a:effectLst/>
          <a:scene3d>
            <a:camera prst="orthographicFront"/>
            <a:lightRig rig="threePt" dir="t"/>
          </a:scene3d>
          <a:sp3d>
            <a:bevelT w="152400" h="50800" prst="softRound"/>
          </a:sp3d>
        </c:spPr>
      </c:pivotFmt>
      <c:pivotFmt>
        <c:idx val="12"/>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accent1"/>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extLst>
            <c:ext xmlns:c15="http://schemas.microsoft.com/office/drawing/2012/chart" uri="{CE6537A1-D6FC-4f65-9D91-7224C49458BB}"/>
          </c:extLst>
        </c:dLbl>
      </c:pivotFmt>
      <c:pivotFmt>
        <c:idx val="13"/>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14"/>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15"/>
        <c:spPr>
          <a:solidFill>
            <a:schemeClr val="accent3"/>
          </a:solidFill>
          <a:ln>
            <a:noFill/>
          </a:ln>
          <a:effectLst/>
          <a:scene3d>
            <a:camera prst="orthographicFront"/>
            <a:lightRig rig="threePt" dir="t"/>
          </a:scene3d>
          <a:sp3d>
            <a:bevelT w="152400" h="50800" prst="softRound"/>
          </a:sp3d>
        </c:spPr>
      </c:pivotFmt>
      <c:pivotFmt>
        <c:idx val="16"/>
        <c:spPr>
          <a:solidFill>
            <a:schemeClr val="accent6">
              <a:lumMod val="50000"/>
            </a:schemeClr>
          </a:solidFill>
          <a:ln>
            <a:noFill/>
          </a:ln>
          <a:effectLst/>
          <a:scene3d>
            <a:camera prst="orthographicFront"/>
            <a:lightRig rig="threePt" dir="t"/>
          </a:scene3d>
          <a:sp3d>
            <a:bevelT w="152400" h="50800" prst="softRound"/>
          </a:sp3d>
        </c:spPr>
      </c:pivotFmt>
      <c:pivotFmt>
        <c:idx val="17"/>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18"/>
        <c:spPr>
          <a:solidFill>
            <a:srgbClr val="7030A0"/>
          </a:solidFill>
          <a:ln>
            <a:noFill/>
          </a:ln>
          <a:effectLst/>
          <a:scene3d>
            <a:camera prst="orthographicFront"/>
            <a:lightRig rig="threePt" dir="t"/>
          </a:scene3d>
          <a:sp3d>
            <a:bevelT w="152400" h="50800" prst="softRound"/>
          </a:sp3d>
        </c:spPr>
      </c:pivotFmt>
      <c:pivotFmt>
        <c:idx val="19"/>
        <c:spPr>
          <a:solidFill>
            <a:srgbClr val="CC6600"/>
          </a:solidFill>
          <a:ln>
            <a:noFill/>
          </a:ln>
          <a:effectLst/>
          <a:scene3d>
            <a:camera prst="orthographicFront"/>
            <a:lightRig rig="threePt" dir="t"/>
          </a:scene3d>
          <a:sp3d>
            <a:bevelT w="152400" h="50800" prst="softRound"/>
          </a:sp3d>
        </c:spPr>
      </c:pivotFmt>
      <c:pivotFmt>
        <c:idx val="20"/>
        <c:spPr>
          <a:solidFill>
            <a:schemeClr val="accent6"/>
          </a:solidFill>
          <a:ln>
            <a:noFill/>
          </a:ln>
          <a:effectLst/>
          <a:scene3d>
            <a:camera prst="orthographicFront"/>
            <a:lightRig rig="threePt" dir="t"/>
          </a:scene3d>
          <a:sp3d>
            <a:bevelT w="152400" h="50800" prst="softRound"/>
          </a:sp3d>
        </c:spPr>
      </c:pivotFmt>
      <c:pivotFmt>
        <c:idx val="21"/>
        <c:spPr>
          <a:solidFill>
            <a:srgbClr val="FF0000"/>
          </a:solidFill>
          <a:ln>
            <a:noFill/>
          </a:ln>
          <a:effectLst/>
          <a:scene3d>
            <a:camera prst="orthographicFront"/>
            <a:lightRig rig="threePt" dir="t"/>
          </a:scene3d>
          <a:sp3d>
            <a:bevelT w="152400" h="50800" prst="softRound"/>
          </a:sp3d>
        </c:spPr>
      </c:pivotFmt>
      <c:pivotFmt>
        <c:idx val="22"/>
        <c:spPr>
          <a:solidFill>
            <a:srgbClr val="0070C0"/>
          </a:solidFill>
          <a:ln>
            <a:noFill/>
          </a:ln>
          <a:effectLst/>
          <a:scene3d>
            <a:camera prst="orthographicFront"/>
            <a:lightRig rig="threePt" dir="t"/>
          </a:scene3d>
          <a:sp3d>
            <a:bevelT w="152400" h="50800" prst="softRound"/>
          </a:sp3d>
        </c:spPr>
      </c:pivotFmt>
      <c:pivotFmt>
        <c:idx val="23"/>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accent1"/>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extLst>
            <c:ext xmlns:c15="http://schemas.microsoft.com/office/drawing/2012/chart" uri="{CE6537A1-D6FC-4f65-9D91-7224C49458BB}"/>
          </c:extLst>
        </c:dLbl>
      </c:pivotFmt>
      <c:pivotFmt>
        <c:idx val="24"/>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25"/>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26"/>
        <c:spPr>
          <a:solidFill>
            <a:schemeClr val="accent3"/>
          </a:solidFill>
          <a:ln>
            <a:noFill/>
          </a:ln>
          <a:effectLst/>
          <a:scene3d>
            <a:camera prst="orthographicFront"/>
            <a:lightRig rig="threePt" dir="t"/>
          </a:scene3d>
          <a:sp3d>
            <a:bevelT w="152400" h="50800" prst="softRound"/>
          </a:sp3d>
        </c:spPr>
      </c:pivotFmt>
      <c:pivotFmt>
        <c:idx val="27"/>
        <c:spPr>
          <a:solidFill>
            <a:schemeClr val="accent6">
              <a:lumMod val="50000"/>
            </a:schemeClr>
          </a:solidFill>
          <a:ln>
            <a:noFill/>
          </a:ln>
          <a:effectLst/>
          <a:scene3d>
            <a:camera prst="orthographicFront"/>
            <a:lightRig rig="threePt" dir="t"/>
          </a:scene3d>
          <a:sp3d>
            <a:bevelT w="152400" h="50800" prst="softRound"/>
          </a:sp3d>
        </c:spPr>
      </c:pivotFmt>
      <c:pivotFmt>
        <c:idx val="28"/>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29"/>
        <c:spPr>
          <a:solidFill>
            <a:srgbClr val="7030A0"/>
          </a:solidFill>
          <a:ln>
            <a:noFill/>
          </a:ln>
          <a:effectLst/>
          <a:scene3d>
            <a:camera prst="orthographicFront"/>
            <a:lightRig rig="threePt" dir="t"/>
          </a:scene3d>
          <a:sp3d>
            <a:bevelT w="152400" h="50800" prst="softRound"/>
          </a:sp3d>
        </c:spPr>
      </c:pivotFmt>
      <c:pivotFmt>
        <c:idx val="30"/>
        <c:spPr>
          <a:solidFill>
            <a:srgbClr val="CC6600"/>
          </a:solidFill>
          <a:ln>
            <a:noFill/>
          </a:ln>
          <a:effectLst/>
          <a:scene3d>
            <a:camera prst="orthographicFront"/>
            <a:lightRig rig="threePt" dir="t"/>
          </a:scene3d>
          <a:sp3d>
            <a:bevelT w="152400" h="50800" prst="softRound"/>
          </a:sp3d>
        </c:spPr>
      </c:pivotFmt>
      <c:pivotFmt>
        <c:idx val="31"/>
        <c:spPr>
          <a:solidFill>
            <a:schemeClr val="accent6"/>
          </a:solidFill>
          <a:ln>
            <a:noFill/>
          </a:ln>
          <a:effectLst/>
          <a:scene3d>
            <a:camera prst="orthographicFront"/>
            <a:lightRig rig="threePt" dir="t"/>
          </a:scene3d>
          <a:sp3d>
            <a:bevelT w="152400" h="50800" prst="softRound"/>
          </a:sp3d>
        </c:spPr>
      </c:pivotFmt>
      <c:pivotFmt>
        <c:idx val="32"/>
        <c:spPr>
          <a:solidFill>
            <a:srgbClr val="FF0000"/>
          </a:solidFill>
          <a:ln>
            <a:noFill/>
          </a:ln>
          <a:effectLst/>
          <a:scene3d>
            <a:camera prst="orthographicFront"/>
            <a:lightRig rig="threePt" dir="t"/>
          </a:scene3d>
          <a:sp3d>
            <a:bevelT w="152400" h="50800" prst="softRound"/>
          </a:sp3d>
        </c:spPr>
      </c:pivotFmt>
      <c:pivotFmt>
        <c:idx val="33"/>
        <c:spPr>
          <a:solidFill>
            <a:srgbClr val="0070C0"/>
          </a:solidFill>
          <a:ln>
            <a:noFill/>
          </a:ln>
          <a:effectLst/>
          <a:scene3d>
            <a:camera prst="orthographicFront"/>
            <a:lightRig rig="threePt" dir="t"/>
          </a:scene3d>
          <a:sp3d>
            <a:bevelT w="152400" h="50800" prst="softRound"/>
          </a:sp3d>
        </c:spPr>
      </c:pivotFmt>
    </c:pivotFmts>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2848704771410851"/>
          <c:y val="5.7564909517108291E-2"/>
          <c:w val="0.66448415899675617"/>
          <c:h val="0.89057607470261935"/>
        </c:manualLayout>
      </c:layout>
      <c:bar3DChart>
        <c:barDir val="bar"/>
        <c:grouping val="clustered"/>
        <c:varyColors val="0"/>
        <c:ser>
          <c:idx val="0"/>
          <c:order val="0"/>
          <c:tx>
            <c:strRef>
              <c:f>'Graf Tipol'!$B$3</c:f>
              <c:strCache>
                <c:ptCount val="1"/>
                <c:pt idx="0">
                  <c:v>Total</c:v>
                </c:pt>
              </c:strCache>
            </c:strRef>
          </c:tx>
          <c:spPr>
            <a:solidFill>
              <a:schemeClr val="accent1"/>
            </a:solidFill>
            <a:ln>
              <a:noFill/>
            </a:ln>
            <a:effectLst/>
            <a:scene3d>
              <a:camera prst="orthographicFront"/>
              <a:lightRig rig="threePt" dir="t"/>
            </a:scene3d>
            <a:sp3d>
              <a:bevelT w="152400" h="50800" prst="softRound"/>
            </a:sp3d>
          </c:spPr>
          <c:invertIfNegative val="0"/>
          <c:dPt>
            <c:idx val="0"/>
            <c:invertIfNegative val="0"/>
            <c:bubble3D val="0"/>
            <c:spPr>
              <a:solidFill>
                <a:schemeClr val="accent1">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1-68FE-4AF3-BD98-179D846E93C3}"/>
              </c:ext>
            </c:extLst>
          </c:dPt>
          <c:dPt>
            <c:idx val="2"/>
            <c:invertIfNegative val="0"/>
            <c:bubble3D val="0"/>
            <c:extLst>
              <c:ext xmlns:c16="http://schemas.microsoft.com/office/drawing/2014/chart" uri="{C3380CC4-5D6E-409C-BE32-E72D297353CC}">
                <c16:uniqueId val="{00000002-68FE-4AF3-BD98-179D846E93C3}"/>
              </c:ext>
            </c:extLst>
          </c:dPt>
          <c:dPt>
            <c:idx val="3"/>
            <c:invertIfNegative val="0"/>
            <c:bubble3D val="0"/>
            <c:spPr>
              <a:solidFill>
                <a:schemeClr val="accent2">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4-68FE-4AF3-BD98-179D846E93C3}"/>
              </c:ext>
            </c:extLst>
          </c:dPt>
          <c:dPt>
            <c:idx val="4"/>
            <c:invertIfNegative val="0"/>
            <c:bubble3D val="0"/>
            <c:spPr>
              <a:solidFill>
                <a:schemeClr val="accent3"/>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6-68FE-4AF3-BD98-179D846E93C3}"/>
              </c:ext>
            </c:extLst>
          </c:dPt>
          <c:dPt>
            <c:idx val="5"/>
            <c:invertIfNegative val="0"/>
            <c:bubble3D val="0"/>
            <c:spPr>
              <a:solidFill>
                <a:schemeClr val="accent6">
                  <a:lumMod val="5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8-68FE-4AF3-BD98-179D846E93C3}"/>
              </c:ext>
            </c:extLst>
          </c:dPt>
          <c:dPt>
            <c:idx val="6"/>
            <c:invertIfNegative val="0"/>
            <c:bubble3D val="0"/>
            <c:spPr>
              <a:solidFill>
                <a:schemeClr val="accent4">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A-68FE-4AF3-BD98-179D846E93C3}"/>
              </c:ext>
            </c:extLst>
          </c:dPt>
          <c:dPt>
            <c:idx val="7"/>
            <c:invertIfNegative val="0"/>
            <c:bubble3D val="0"/>
            <c:extLst>
              <c:ext xmlns:c16="http://schemas.microsoft.com/office/drawing/2014/chart" uri="{C3380CC4-5D6E-409C-BE32-E72D297353CC}">
                <c16:uniqueId val="{0000000B-68FE-4AF3-BD98-179D846E93C3}"/>
              </c:ext>
            </c:extLst>
          </c:dPt>
          <c:dPt>
            <c:idx val="8"/>
            <c:invertIfNegative val="0"/>
            <c:bubble3D val="0"/>
            <c:spPr>
              <a:solidFill>
                <a:srgbClr val="7030A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D-68FE-4AF3-BD98-179D846E93C3}"/>
              </c:ext>
            </c:extLst>
          </c:dPt>
          <c:dPt>
            <c:idx val="9"/>
            <c:invertIfNegative val="0"/>
            <c:bubble3D val="0"/>
            <c:spPr>
              <a:solidFill>
                <a:srgbClr val="CC660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F-68FE-4AF3-BD98-179D846E93C3}"/>
              </c:ext>
            </c:extLst>
          </c:dPt>
          <c:dPt>
            <c:idx val="10"/>
            <c:invertIfNegative val="0"/>
            <c:bubble3D val="0"/>
            <c:spPr>
              <a:solidFill>
                <a:schemeClr val="accent6"/>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1-68FE-4AF3-BD98-179D846E93C3}"/>
              </c:ext>
            </c:extLst>
          </c:dPt>
          <c:dPt>
            <c:idx val="11"/>
            <c:invertIfNegative val="0"/>
            <c:bubble3D val="0"/>
            <c:extLst>
              <c:ext xmlns:c16="http://schemas.microsoft.com/office/drawing/2014/chart" uri="{C3380CC4-5D6E-409C-BE32-E72D297353CC}">
                <c16:uniqueId val="{00000012-68FE-4AF3-BD98-179D846E93C3}"/>
              </c:ext>
            </c:extLst>
          </c:dPt>
          <c:dPt>
            <c:idx val="12"/>
            <c:invertIfNegative val="0"/>
            <c:bubble3D val="0"/>
            <c:extLst>
              <c:ext xmlns:c16="http://schemas.microsoft.com/office/drawing/2014/chart" uri="{C3380CC4-5D6E-409C-BE32-E72D297353CC}">
                <c16:uniqueId val="{00000013-68FE-4AF3-BD98-179D846E93C3}"/>
              </c:ext>
            </c:extLst>
          </c:dPt>
          <c:dPt>
            <c:idx val="13"/>
            <c:invertIfNegative val="0"/>
            <c:bubble3D val="0"/>
            <c:extLst>
              <c:ext xmlns:c16="http://schemas.microsoft.com/office/drawing/2014/chart" uri="{C3380CC4-5D6E-409C-BE32-E72D297353CC}">
                <c16:uniqueId val="{00000014-68FE-4AF3-BD98-179D846E93C3}"/>
              </c:ext>
            </c:extLst>
          </c:dPt>
          <c:dPt>
            <c:idx val="14"/>
            <c:invertIfNegative val="0"/>
            <c:bubble3D val="0"/>
            <c:spPr>
              <a:solidFill>
                <a:srgbClr val="FF000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6-68FE-4AF3-BD98-179D846E93C3}"/>
              </c:ext>
            </c:extLst>
          </c:dPt>
          <c:dPt>
            <c:idx val="15"/>
            <c:invertIfNegative val="0"/>
            <c:bubble3D val="0"/>
            <c:spPr>
              <a:solidFill>
                <a:srgbClr val="0070C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8-68FE-4AF3-BD98-179D846E93C3}"/>
              </c:ext>
            </c:extLst>
          </c:dPt>
          <c:dPt>
            <c:idx val="16"/>
            <c:invertIfNegative val="0"/>
            <c:bubble3D val="0"/>
            <c:extLst>
              <c:ext xmlns:c16="http://schemas.microsoft.com/office/drawing/2014/chart" uri="{C3380CC4-5D6E-409C-BE32-E72D297353CC}">
                <c16:uniqueId val="{00000019-68FE-4AF3-BD98-179D846E93C3}"/>
              </c:ext>
            </c:extLst>
          </c:dPt>
          <c:dLbls>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tx1"/>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Tipol'!$A$4:$A$20</c:f>
              <c:strCache>
                <c:ptCount val="16"/>
                <c:pt idx="0">
                  <c:v>VEHÍCULOS</c:v>
                </c:pt>
                <c:pt idx="1">
                  <c:v>SIGAB</c:v>
                </c:pt>
                <c:pt idx="2">
                  <c:v>RECOLECCIÓN Y TRANSPORTE</c:v>
                </c:pt>
                <c:pt idx="3">
                  <c:v>PUNTOS CRITICOS Y ARROJOS CLANDESTINOS</c:v>
                </c:pt>
                <c:pt idx="4">
                  <c:v>PAGINA WEB</c:v>
                </c:pt>
                <c:pt idx="5">
                  <c:v>INFORMACIÓN</c:v>
                </c:pt>
                <c:pt idx="6">
                  <c:v>FINANCIERO</c:v>
                </c:pt>
                <c:pt idx="7">
                  <c:v>DOTACIÓN</c:v>
                </c:pt>
                <c:pt idx="8">
                  <c:v>DERRAME DE LIXIVIADOS</c:v>
                </c:pt>
                <c:pt idx="9">
                  <c:v>CONTENERIZACIÓN</c:v>
                </c:pt>
                <c:pt idx="10">
                  <c:v>CLUS</c:v>
                </c:pt>
                <c:pt idx="11">
                  <c:v>CESTAS</c:v>
                </c:pt>
                <c:pt idx="12">
                  <c:v>CARACTERISTICAS DE LAS BASES DE OPERACIÓN </c:v>
                </c:pt>
                <c:pt idx="13">
                  <c:v>CARACTER AMBIENTAL </c:v>
                </c:pt>
                <c:pt idx="14">
                  <c:v>BARRIDO Y LIMPIEZA</c:v>
                </c:pt>
                <c:pt idx="15">
                  <c:v>ANULADA</c:v>
                </c:pt>
              </c:strCache>
            </c:strRef>
          </c:cat>
          <c:val>
            <c:numRef>
              <c:f>'Graf Tipol'!$B$4:$B$20</c:f>
              <c:numCache>
                <c:formatCode>General</c:formatCode>
                <c:ptCount val="16"/>
                <c:pt idx="0">
                  <c:v>113</c:v>
                </c:pt>
                <c:pt idx="1">
                  <c:v>30</c:v>
                </c:pt>
                <c:pt idx="2">
                  <c:v>239</c:v>
                </c:pt>
                <c:pt idx="3">
                  <c:v>18</c:v>
                </c:pt>
                <c:pt idx="4">
                  <c:v>8</c:v>
                </c:pt>
                <c:pt idx="5">
                  <c:v>157</c:v>
                </c:pt>
                <c:pt idx="6">
                  <c:v>20</c:v>
                </c:pt>
                <c:pt idx="7">
                  <c:v>1</c:v>
                </c:pt>
                <c:pt idx="8">
                  <c:v>83</c:v>
                </c:pt>
                <c:pt idx="9">
                  <c:v>130</c:v>
                </c:pt>
                <c:pt idx="10">
                  <c:v>47</c:v>
                </c:pt>
                <c:pt idx="11">
                  <c:v>1</c:v>
                </c:pt>
                <c:pt idx="12">
                  <c:v>2</c:v>
                </c:pt>
                <c:pt idx="13">
                  <c:v>5</c:v>
                </c:pt>
                <c:pt idx="14">
                  <c:v>134</c:v>
                </c:pt>
                <c:pt idx="15">
                  <c:v>15</c:v>
                </c:pt>
              </c:numCache>
            </c:numRef>
          </c:val>
          <c:extLst>
            <c:ext xmlns:c16="http://schemas.microsoft.com/office/drawing/2014/chart" uri="{C3380CC4-5D6E-409C-BE32-E72D297353CC}">
              <c16:uniqueId val="{0000001A-68FE-4AF3-BD98-179D846E93C3}"/>
            </c:ext>
          </c:extLst>
        </c:ser>
        <c:dLbls>
          <c:showLegendKey val="0"/>
          <c:showVal val="0"/>
          <c:showCatName val="0"/>
          <c:showSerName val="0"/>
          <c:showPercent val="0"/>
          <c:showBubbleSize val="0"/>
        </c:dLbls>
        <c:gapWidth val="150"/>
        <c:shape val="box"/>
        <c:axId val="1707364975"/>
        <c:axId val="1707366223"/>
        <c:axId val="0"/>
      </c:bar3DChart>
      <c:catAx>
        <c:axId val="1707364975"/>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1" i="0" u="none" strike="noStrike" kern="1200" baseline="0">
                <a:solidFill>
                  <a:schemeClr val="tx1"/>
                </a:solidFill>
                <a:latin typeface="Arial" panose="020B0604020202020204" pitchFamily="34" charset="0"/>
                <a:ea typeface="+mn-ea"/>
                <a:cs typeface="Arial" panose="020B0604020202020204" pitchFamily="34" charset="0"/>
              </a:defRPr>
            </a:pPr>
            <a:endParaRPr lang="es-ES"/>
          </a:p>
        </c:txPr>
        <c:crossAx val="1707366223"/>
        <c:crosses val="autoZero"/>
        <c:auto val="1"/>
        <c:lblAlgn val="ctr"/>
        <c:lblOffset val="100"/>
        <c:noMultiLvlLbl val="0"/>
      </c:catAx>
      <c:valAx>
        <c:axId val="1707366223"/>
        <c:scaling>
          <c:orientation val="minMax"/>
        </c:scaling>
        <c:delete val="1"/>
        <c:axPos val="b"/>
        <c:majorGridlines>
          <c:spPr>
            <a:ln w="9525" cap="flat" cmpd="sng" algn="ctr">
              <a:solidFill>
                <a:schemeClr val="accent1">
                  <a:lumMod val="20000"/>
                  <a:lumOff val="80000"/>
                </a:schemeClr>
              </a:solidFill>
              <a:round/>
            </a:ln>
            <a:effectLst/>
          </c:spPr>
        </c:majorGridlines>
        <c:numFmt formatCode="General" sourceLinked="1"/>
        <c:majorTickMark val="none"/>
        <c:minorTickMark val="none"/>
        <c:tickLblPos val="nextTo"/>
        <c:crossAx val="170736497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extLst>
    <c:ext xmlns:c14="http://schemas.microsoft.com/office/drawing/2007/8/2/chart" uri="{781A3756-C4B2-4CAC-9D66-4F8BD8637D16}">
      <c14:pivotOptions>
        <c14:dropZoneFilter val="1"/>
        <c14:dropZoneCategories val="1"/>
        <c14:dropZonesVisible val="1"/>
      </c14:pivotOptions>
    </c:ext>
    <c:ext xmlns:c16="http://schemas.microsoft.com/office/drawing/2014/chart" uri="{E28EC0CA-F0BB-4C9C-879D-F8772B89E7AC}">
      <c16:pivotOptions16>
        <c16:showExpandCollapseFieldButtons val="1"/>
      </c16:pivotOptions16>
    </c:ext>
  </c:extLst>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0" i="0" u="none" strike="noStrike" kern="1200" spc="0" baseline="0">
                <a:solidFill>
                  <a:schemeClr val="tx1"/>
                </a:solidFill>
                <a:latin typeface="+mn-lt"/>
                <a:ea typeface="+mn-ea"/>
                <a:cs typeface="+mn-cs"/>
              </a:defRPr>
            </a:pPr>
            <a:r>
              <a:rPr lang="es-CO" sz="1800" b="1">
                <a:solidFill>
                  <a:schemeClr val="tx1"/>
                </a:solidFill>
              </a:rPr>
              <a:t>CONSOLIDADO</a:t>
            </a:r>
            <a:r>
              <a:rPr lang="es-CO" sz="1800" b="1" baseline="0">
                <a:solidFill>
                  <a:schemeClr val="tx1"/>
                </a:solidFill>
              </a:rPr>
              <a:t> POR AÑO</a:t>
            </a:r>
            <a:endParaRPr lang="es-CO" sz="1800" b="1">
              <a:solidFill>
                <a:schemeClr val="tx1"/>
              </a:solidFill>
            </a:endParaRPr>
          </a:p>
        </c:rich>
      </c:tx>
      <c:overlay val="0"/>
      <c:spPr>
        <a:noFill/>
        <a:ln>
          <a:noFill/>
        </a:ln>
        <a:effectLst/>
      </c:spPr>
      <c:txPr>
        <a:bodyPr rot="0" spcFirstLastPara="1" vertOverflow="ellipsis" vert="horz" wrap="square" anchor="ctr" anchorCtr="1"/>
        <a:lstStyle/>
        <a:p>
          <a:pPr>
            <a:defRPr sz="1800" b="0" i="0" u="none" strike="noStrike" kern="1200" spc="0" baseline="0">
              <a:solidFill>
                <a:schemeClr val="tx1"/>
              </a:solidFill>
              <a:latin typeface="+mn-lt"/>
              <a:ea typeface="+mn-ea"/>
              <a:cs typeface="+mn-cs"/>
            </a:defRPr>
          </a:pPr>
          <a:endParaRPr lang="es-ES"/>
        </a:p>
      </c:txPr>
    </c:title>
    <c:autoTitleDeleted val="0"/>
    <c:plotArea>
      <c:layout>
        <c:manualLayout>
          <c:layoutTarget val="inner"/>
          <c:xMode val="edge"/>
          <c:yMode val="edge"/>
          <c:x val="4.4890563763631208E-2"/>
          <c:y val="0.12670082345327482"/>
          <c:w val="0.93780094717206297"/>
          <c:h val="0.71591077202980935"/>
        </c:manualLayout>
      </c:layout>
      <c:barChart>
        <c:barDir val="col"/>
        <c:grouping val="clustered"/>
        <c:varyColors val="0"/>
        <c:ser>
          <c:idx val="0"/>
          <c:order val="0"/>
          <c:tx>
            <c:strRef>
              <c:f>'CONSOLIDADO POR AÑO'!$B$16</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AÑO'!$B$17:$B$23</c:f>
              <c:numCache>
                <c:formatCode>General</c:formatCode>
                <c:ptCount val="7"/>
                <c:pt idx="0">
                  <c:v>30</c:v>
                </c:pt>
                <c:pt idx="1">
                  <c:v>47</c:v>
                </c:pt>
                <c:pt idx="2">
                  <c:v>36</c:v>
                </c:pt>
                <c:pt idx="3">
                  <c:v>35</c:v>
                </c:pt>
                <c:pt idx="4">
                  <c:v>52</c:v>
                </c:pt>
                <c:pt idx="5">
                  <c:v>102</c:v>
                </c:pt>
                <c:pt idx="6">
                  <c:v>15</c:v>
                </c:pt>
              </c:numCache>
            </c:numRef>
          </c:val>
          <c:extLst>
            <c:ext xmlns:c16="http://schemas.microsoft.com/office/drawing/2014/chart" uri="{C3380CC4-5D6E-409C-BE32-E72D297353CC}">
              <c16:uniqueId val="{00000000-4FB0-461E-875D-134D494026F8}"/>
            </c:ext>
          </c:extLst>
        </c:ser>
        <c:ser>
          <c:idx val="1"/>
          <c:order val="1"/>
          <c:tx>
            <c:strRef>
              <c:f>'CONSOLIDADO POR AÑO'!$C$16</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AÑO'!$C$17:$C$23</c:f>
              <c:numCache>
                <c:formatCode>General</c:formatCode>
                <c:ptCount val="7"/>
                <c:pt idx="0">
                  <c:v>24</c:v>
                </c:pt>
                <c:pt idx="1">
                  <c:v>33</c:v>
                </c:pt>
                <c:pt idx="2">
                  <c:v>29</c:v>
                </c:pt>
                <c:pt idx="3">
                  <c:v>24</c:v>
                </c:pt>
                <c:pt idx="4">
                  <c:v>22</c:v>
                </c:pt>
                <c:pt idx="5">
                  <c:v>35</c:v>
                </c:pt>
                <c:pt idx="6">
                  <c:v>12</c:v>
                </c:pt>
              </c:numCache>
            </c:numRef>
          </c:val>
          <c:extLst>
            <c:ext xmlns:c16="http://schemas.microsoft.com/office/drawing/2014/chart" uri="{C3380CC4-5D6E-409C-BE32-E72D297353CC}">
              <c16:uniqueId val="{00000001-4FB0-461E-875D-134D494026F8}"/>
            </c:ext>
          </c:extLst>
        </c:ser>
        <c:ser>
          <c:idx val="2"/>
          <c:order val="2"/>
          <c:tx>
            <c:strRef>
              <c:f>'CONSOLIDADO POR AÑO'!$D$16</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AÑO'!$D$17:$D$23</c:f>
              <c:numCache>
                <c:formatCode>General</c:formatCode>
                <c:ptCount val="7"/>
                <c:pt idx="0">
                  <c:v>14</c:v>
                </c:pt>
                <c:pt idx="1">
                  <c:v>23</c:v>
                </c:pt>
                <c:pt idx="2">
                  <c:v>22</c:v>
                </c:pt>
                <c:pt idx="3">
                  <c:v>23</c:v>
                </c:pt>
                <c:pt idx="4">
                  <c:v>24</c:v>
                </c:pt>
                <c:pt idx="5">
                  <c:v>34</c:v>
                </c:pt>
                <c:pt idx="6">
                  <c:v>7</c:v>
                </c:pt>
              </c:numCache>
            </c:numRef>
          </c:val>
          <c:extLst>
            <c:ext xmlns:c16="http://schemas.microsoft.com/office/drawing/2014/chart" uri="{C3380CC4-5D6E-409C-BE32-E72D297353CC}">
              <c16:uniqueId val="{00000002-4FB0-461E-875D-134D494026F8}"/>
            </c:ext>
          </c:extLst>
        </c:ser>
        <c:ser>
          <c:idx val="3"/>
          <c:order val="3"/>
          <c:tx>
            <c:strRef>
              <c:f>'CONSOLIDADO POR AÑO'!$E$16</c:f>
              <c:strCache>
                <c:ptCount val="1"/>
                <c:pt idx="0">
                  <c:v>BOGOTÁ LIMPIA</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AÑO'!$E$17:$E$23</c:f>
              <c:numCache>
                <c:formatCode>General</c:formatCode>
                <c:ptCount val="7"/>
                <c:pt idx="0">
                  <c:v>18</c:v>
                </c:pt>
                <c:pt idx="1">
                  <c:v>35</c:v>
                </c:pt>
                <c:pt idx="2">
                  <c:v>48</c:v>
                </c:pt>
                <c:pt idx="3">
                  <c:v>30</c:v>
                </c:pt>
                <c:pt idx="4">
                  <c:v>16</c:v>
                </c:pt>
                <c:pt idx="5">
                  <c:v>36</c:v>
                </c:pt>
                <c:pt idx="6">
                  <c:v>4</c:v>
                </c:pt>
              </c:numCache>
            </c:numRef>
          </c:val>
          <c:extLst>
            <c:ext xmlns:c16="http://schemas.microsoft.com/office/drawing/2014/chart" uri="{C3380CC4-5D6E-409C-BE32-E72D297353CC}">
              <c16:uniqueId val="{00000003-4FB0-461E-875D-134D494026F8}"/>
            </c:ext>
          </c:extLst>
        </c:ser>
        <c:ser>
          <c:idx val="4"/>
          <c:order val="4"/>
          <c:tx>
            <c:strRef>
              <c:f>'CONSOLIDADO POR AÑO'!$F$16</c:f>
              <c:strCache>
                <c:ptCount val="1"/>
                <c:pt idx="0">
                  <c:v>ÁREA LIMPIA</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AÑO'!$F$17:$F$23</c:f>
              <c:numCache>
                <c:formatCode>General</c:formatCode>
                <c:ptCount val="7"/>
                <c:pt idx="0">
                  <c:v>29</c:v>
                </c:pt>
                <c:pt idx="1">
                  <c:v>26</c:v>
                </c:pt>
                <c:pt idx="2">
                  <c:v>24</c:v>
                </c:pt>
                <c:pt idx="3">
                  <c:v>15</c:v>
                </c:pt>
                <c:pt idx="4">
                  <c:v>24</c:v>
                </c:pt>
                <c:pt idx="5">
                  <c:v>32</c:v>
                </c:pt>
                <c:pt idx="6">
                  <c:v>8</c:v>
                </c:pt>
              </c:numCache>
            </c:numRef>
          </c:val>
          <c:extLst>
            <c:ext xmlns:c16="http://schemas.microsoft.com/office/drawing/2014/chart" uri="{C3380CC4-5D6E-409C-BE32-E72D297353CC}">
              <c16:uniqueId val="{00000004-4FB0-461E-875D-134D494026F8}"/>
            </c:ext>
          </c:extLst>
        </c:ser>
        <c:dLbls>
          <c:showLegendKey val="0"/>
          <c:showVal val="0"/>
          <c:showCatName val="0"/>
          <c:showSerName val="0"/>
          <c:showPercent val="0"/>
          <c:showBubbleSize val="0"/>
        </c:dLbls>
        <c:gapWidth val="219"/>
        <c:overlap val="-27"/>
        <c:axId val="2004897743"/>
        <c:axId val="2004885263"/>
      </c:barChart>
      <c:catAx>
        <c:axId val="200489774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1" i="0" u="none" strike="noStrike" kern="1200" baseline="0">
                <a:solidFill>
                  <a:schemeClr val="tx1"/>
                </a:solidFill>
                <a:latin typeface="+mn-lt"/>
                <a:ea typeface="+mn-ea"/>
                <a:cs typeface="+mn-cs"/>
              </a:defRPr>
            </a:pPr>
            <a:endParaRPr lang="es-ES"/>
          </a:p>
        </c:txPr>
        <c:crossAx val="2004885263"/>
        <c:crosses val="autoZero"/>
        <c:auto val="1"/>
        <c:lblAlgn val="ctr"/>
        <c:lblOffset val="100"/>
        <c:noMultiLvlLbl val="0"/>
      </c:catAx>
      <c:valAx>
        <c:axId val="2004885263"/>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200489774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3">
    <c:autoUpdate val="0"/>
  </c:externalData>
  <c:userShapes r:id="rId4"/>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r>
              <a:rPr lang="es-CO" sz="1600" b="1" dirty="0">
                <a:solidFill>
                  <a:schemeClr val="tx1"/>
                </a:solidFill>
              </a:rPr>
              <a:t>ESTADO</a:t>
            </a:r>
            <a:r>
              <a:rPr lang="es-CO" sz="1600" b="1" baseline="0" dirty="0">
                <a:solidFill>
                  <a:schemeClr val="tx1"/>
                </a:solidFill>
              </a:rPr>
              <a:t> DE INFORMES DE INCUMPLIMIENTO POR CONCEPTO DE MULTAS - FEBRERO</a:t>
            </a:r>
            <a:endParaRPr lang="es-CO" sz="1600" b="1" dirty="0">
              <a:solidFill>
                <a:schemeClr val="tx1"/>
              </a:solidFill>
            </a:endParaRPr>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endParaRPr lang="es-ES"/>
        </a:p>
      </c:txPr>
    </c:title>
    <c:autoTitleDeleted val="0"/>
    <c:plotArea>
      <c:layout/>
      <c:barChart>
        <c:barDir val="col"/>
        <c:grouping val="clustered"/>
        <c:varyColors val="0"/>
        <c:ser>
          <c:idx val="0"/>
          <c:order val="0"/>
          <c:tx>
            <c:strRef>
              <c:f>'Graf Mult'!$C$75</c:f>
              <c:strCache>
                <c:ptCount val="1"/>
                <c:pt idx="0">
                  <c:v>AB. INFORME DE POSIBLE INCUMPLIMIENTO</c:v>
                </c:pt>
              </c:strCache>
            </c:strRef>
          </c:tx>
          <c:spPr>
            <a:solidFill>
              <a:schemeClr val="accent1"/>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Mult'!$C$76:$C$80</c:f>
              <c:numCache>
                <c:formatCode>General</c:formatCode>
                <c:ptCount val="5"/>
                <c:pt idx="0">
                  <c:v>14</c:v>
                </c:pt>
                <c:pt idx="2">
                  <c:v>2</c:v>
                </c:pt>
                <c:pt idx="3">
                  <c:v>1</c:v>
                </c:pt>
                <c:pt idx="4">
                  <c:v>10</c:v>
                </c:pt>
              </c:numCache>
            </c:numRef>
          </c:val>
          <c:extLst>
            <c:ext xmlns:c16="http://schemas.microsoft.com/office/drawing/2014/chart" uri="{C3380CC4-5D6E-409C-BE32-E72D297353CC}">
              <c16:uniqueId val="{00000000-6B45-40A2-B934-E633845D52A7}"/>
            </c:ext>
          </c:extLst>
        </c:ser>
        <c:ser>
          <c:idx val="1"/>
          <c:order val="1"/>
          <c:tx>
            <c:strRef>
              <c:f>'Graf Mult'!$D$75</c:f>
              <c:strCache>
                <c:ptCount val="1"/>
                <c:pt idx="0">
                  <c:v>CERRADA POR  ACTO ADMINISTRATIVO</c:v>
                </c:pt>
              </c:strCache>
            </c:strRef>
          </c:tx>
          <c:spPr>
            <a:solidFill>
              <a:schemeClr val="accent2"/>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Mult'!$D$76:$D$80</c:f>
              <c:numCache>
                <c:formatCode>General</c:formatCode>
                <c:ptCount val="5"/>
                <c:pt idx="0">
                  <c:v>9</c:v>
                </c:pt>
                <c:pt idx="1">
                  <c:v>1</c:v>
                </c:pt>
                <c:pt idx="4">
                  <c:v>1</c:v>
                </c:pt>
              </c:numCache>
            </c:numRef>
          </c:val>
          <c:extLst>
            <c:ext xmlns:c16="http://schemas.microsoft.com/office/drawing/2014/chart" uri="{C3380CC4-5D6E-409C-BE32-E72D297353CC}">
              <c16:uniqueId val="{00000001-6B45-40A2-B934-E633845D52A7}"/>
            </c:ext>
          </c:extLst>
        </c:ser>
        <c:ser>
          <c:idx val="2"/>
          <c:order val="2"/>
          <c:tx>
            <c:strRef>
              <c:f>'Graf Mult'!$E$75</c:f>
              <c:strCache>
                <c:ptCount val="1"/>
                <c:pt idx="0">
                  <c:v> CESE INCUMPLIMIENTO</c:v>
                </c:pt>
              </c:strCache>
            </c:strRef>
          </c:tx>
          <c:spPr>
            <a:solidFill>
              <a:schemeClr val="accent3"/>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Mult'!$E$76:$E$80</c:f>
              <c:numCache>
                <c:formatCode>General</c:formatCode>
                <c:ptCount val="5"/>
                <c:pt idx="0">
                  <c:v>11</c:v>
                </c:pt>
                <c:pt idx="3">
                  <c:v>6</c:v>
                </c:pt>
              </c:numCache>
            </c:numRef>
          </c:val>
          <c:extLst>
            <c:ext xmlns:c16="http://schemas.microsoft.com/office/drawing/2014/chart" uri="{C3380CC4-5D6E-409C-BE32-E72D297353CC}">
              <c16:uniqueId val="{00000002-6B45-40A2-B934-E633845D52A7}"/>
            </c:ext>
          </c:extLst>
        </c:ser>
        <c:ser>
          <c:idx val="3"/>
          <c:order val="3"/>
          <c:tx>
            <c:strRef>
              <c:f>'Graf Mult'!$F$75</c:f>
              <c:strCache>
                <c:ptCount val="1"/>
                <c:pt idx="0">
                  <c:v>DESESTIMADO</c:v>
                </c:pt>
              </c:strCache>
            </c:strRef>
          </c:tx>
          <c:spPr>
            <a:solidFill>
              <a:schemeClr val="accent4"/>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Mult'!$F$76:$F$80</c:f>
              <c:numCache>
                <c:formatCode>General</c:formatCode>
                <c:ptCount val="5"/>
                <c:pt idx="0">
                  <c:v>7</c:v>
                </c:pt>
                <c:pt idx="3">
                  <c:v>1</c:v>
                </c:pt>
                <c:pt idx="4">
                  <c:v>3</c:v>
                </c:pt>
              </c:numCache>
            </c:numRef>
          </c:val>
          <c:extLst>
            <c:ext xmlns:c16="http://schemas.microsoft.com/office/drawing/2014/chart" uri="{C3380CC4-5D6E-409C-BE32-E72D297353CC}">
              <c16:uniqueId val="{00000003-6B45-40A2-B934-E633845D52A7}"/>
            </c:ext>
          </c:extLst>
        </c:ser>
        <c:dLbls>
          <c:showLegendKey val="0"/>
          <c:showVal val="0"/>
          <c:showCatName val="0"/>
          <c:showSerName val="0"/>
          <c:showPercent val="0"/>
          <c:showBubbleSize val="0"/>
        </c:dLbls>
        <c:gapWidth val="219"/>
        <c:overlap val="-27"/>
        <c:axId val="362570223"/>
        <c:axId val="365765087"/>
      </c:barChart>
      <c:catAx>
        <c:axId val="36257022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es-ES"/>
          </a:p>
        </c:txPr>
        <c:crossAx val="365765087"/>
        <c:crosses val="autoZero"/>
        <c:auto val="1"/>
        <c:lblAlgn val="ctr"/>
        <c:lblOffset val="100"/>
        <c:noMultiLvlLbl val="0"/>
      </c:catAx>
      <c:valAx>
        <c:axId val="365765087"/>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36257022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50" b="1" i="0" u="none" strike="noStrike" kern="1200" baseline="0">
              <a:solidFill>
                <a:schemeClr val="tx1"/>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userShapes r:id="rId4"/>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es-CO" sz="1800" b="1">
                <a:solidFill>
                  <a:schemeClr val="tx1"/>
                </a:solidFill>
              </a:rPr>
              <a:t>PENAL</a:t>
            </a:r>
            <a:r>
              <a:rPr lang="es-CO" sz="1800" b="1" baseline="0">
                <a:solidFill>
                  <a:schemeClr val="tx1"/>
                </a:solidFill>
              </a:rPr>
              <a:t> PECUNIARIA FEBRERO 2024</a:t>
            </a:r>
            <a:endParaRPr lang="es-CO" sz="1800" b="1">
              <a:solidFill>
                <a:schemeClr val="tx1"/>
              </a:solidFill>
            </a:endParaRPr>
          </a:p>
        </c:rich>
      </c:tx>
      <c:layout>
        <c:manualLayout>
          <c:xMode val="edge"/>
          <c:yMode val="edge"/>
          <c:x val="0.26731259399736246"/>
          <c:y val="1.2310457127500228E-2"/>
        </c:manualLayout>
      </c:layout>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es-ES"/>
        </a:p>
      </c:txPr>
    </c:title>
    <c:autoTitleDeleted val="0"/>
    <c:plotArea>
      <c:layout>
        <c:manualLayout>
          <c:layoutTarget val="inner"/>
          <c:xMode val="edge"/>
          <c:yMode val="edge"/>
          <c:x val="8.7604041871145073E-3"/>
          <c:y val="0.13031179576500429"/>
          <c:w val="0.96145422157669613"/>
          <c:h val="0.7078142316261925"/>
        </c:manualLayout>
      </c:layout>
      <c:barChart>
        <c:barDir val="col"/>
        <c:grouping val="clustered"/>
        <c:varyColors val="0"/>
        <c:ser>
          <c:idx val="0"/>
          <c:order val="0"/>
          <c:tx>
            <c:strRef>
              <c:f>'Graf PP'!$B$13</c:f>
              <c:strCache>
                <c:ptCount val="1"/>
                <c:pt idx="0">
                  <c:v>ABIERTA</c:v>
                </c:pt>
              </c:strCache>
            </c:strRef>
          </c:tx>
          <c:spPr>
            <a:solidFill>
              <a:schemeClr val="accent1"/>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PP'!$A$14:$A$19</c:f>
              <c:strCache>
                <c:ptCount val="5"/>
                <c:pt idx="0">
                  <c:v>Promoambiental</c:v>
                </c:pt>
                <c:pt idx="1">
                  <c:v>LIME</c:v>
                </c:pt>
                <c:pt idx="2">
                  <c:v>Ciudad Limpia</c:v>
                </c:pt>
                <c:pt idx="3">
                  <c:v>Bogotá Limpia</c:v>
                </c:pt>
                <c:pt idx="4">
                  <c:v>Área Limpia</c:v>
                </c:pt>
              </c:strCache>
            </c:strRef>
          </c:cat>
          <c:val>
            <c:numRef>
              <c:f>'Graf PP'!$B$14:$B$19</c:f>
              <c:numCache>
                <c:formatCode>General</c:formatCode>
                <c:ptCount val="6"/>
                <c:pt idx="0">
                  <c:v>23</c:v>
                </c:pt>
                <c:pt idx="1">
                  <c:v>3</c:v>
                </c:pt>
                <c:pt idx="2">
                  <c:v>8</c:v>
                </c:pt>
                <c:pt idx="3">
                  <c:v>16</c:v>
                </c:pt>
                <c:pt idx="4">
                  <c:v>19</c:v>
                </c:pt>
              </c:numCache>
            </c:numRef>
          </c:val>
          <c:extLst>
            <c:ext xmlns:c16="http://schemas.microsoft.com/office/drawing/2014/chart" uri="{C3380CC4-5D6E-409C-BE32-E72D297353CC}">
              <c16:uniqueId val="{00000000-B6E1-446F-AC50-B687FCA82F2F}"/>
            </c:ext>
          </c:extLst>
        </c:ser>
        <c:ser>
          <c:idx val="1"/>
          <c:order val="1"/>
          <c:tx>
            <c:strRef>
              <c:f>'Graf PP'!$C$13</c:f>
              <c:strCache>
                <c:ptCount val="1"/>
                <c:pt idx="0">
                  <c:v>CERRADA POR ACTO ADMINISTRATIVO</c:v>
                </c:pt>
              </c:strCache>
            </c:strRef>
          </c:tx>
          <c:spPr>
            <a:solidFill>
              <a:schemeClr val="accent2"/>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PP'!$A$14:$A$19</c:f>
              <c:strCache>
                <c:ptCount val="5"/>
                <c:pt idx="0">
                  <c:v>Promoambiental</c:v>
                </c:pt>
                <c:pt idx="1">
                  <c:v>LIME</c:v>
                </c:pt>
                <c:pt idx="2">
                  <c:v>Ciudad Limpia</c:v>
                </c:pt>
                <c:pt idx="3">
                  <c:v>Bogotá Limpia</c:v>
                </c:pt>
                <c:pt idx="4">
                  <c:v>Área Limpia</c:v>
                </c:pt>
              </c:strCache>
            </c:strRef>
          </c:cat>
          <c:val>
            <c:numRef>
              <c:f>'Graf PP'!$C$14:$C$19</c:f>
              <c:numCache>
                <c:formatCode>General</c:formatCode>
                <c:ptCount val="6"/>
                <c:pt idx="0">
                  <c:v>4</c:v>
                </c:pt>
                <c:pt idx="2">
                  <c:v>14</c:v>
                </c:pt>
              </c:numCache>
            </c:numRef>
          </c:val>
          <c:extLst>
            <c:ext xmlns:c16="http://schemas.microsoft.com/office/drawing/2014/chart" uri="{C3380CC4-5D6E-409C-BE32-E72D297353CC}">
              <c16:uniqueId val="{00000001-B6E1-446F-AC50-B687FCA82F2F}"/>
            </c:ext>
          </c:extLst>
        </c:ser>
        <c:ser>
          <c:idx val="2"/>
          <c:order val="2"/>
          <c:tx>
            <c:strRef>
              <c:f>'Graf PP'!$D$13</c:f>
              <c:strCache>
                <c:ptCount val="1"/>
                <c:pt idx="0">
                  <c:v>DESESTIMADO</c:v>
                </c:pt>
              </c:strCache>
            </c:strRef>
          </c:tx>
          <c:spPr>
            <a:solidFill>
              <a:schemeClr val="accent3"/>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PP'!$A$14:$A$19</c:f>
              <c:strCache>
                <c:ptCount val="5"/>
                <c:pt idx="0">
                  <c:v>Promoambiental</c:v>
                </c:pt>
                <c:pt idx="1">
                  <c:v>LIME</c:v>
                </c:pt>
                <c:pt idx="2">
                  <c:v>Ciudad Limpia</c:v>
                </c:pt>
                <c:pt idx="3">
                  <c:v>Bogotá Limpia</c:v>
                </c:pt>
                <c:pt idx="4">
                  <c:v>Área Limpia</c:v>
                </c:pt>
              </c:strCache>
            </c:strRef>
          </c:cat>
          <c:val>
            <c:numRef>
              <c:f>'Graf PP'!$D$14:$D$19</c:f>
              <c:numCache>
                <c:formatCode>General</c:formatCode>
                <c:ptCount val="6"/>
                <c:pt idx="0">
                  <c:v>3</c:v>
                </c:pt>
                <c:pt idx="2">
                  <c:v>2</c:v>
                </c:pt>
              </c:numCache>
            </c:numRef>
          </c:val>
          <c:extLst>
            <c:ext xmlns:c16="http://schemas.microsoft.com/office/drawing/2014/chart" uri="{C3380CC4-5D6E-409C-BE32-E72D297353CC}">
              <c16:uniqueId val="{00000002-B6E1-446F-AC50-B687FCA82F2F}"/>
            </c:ext>
          </c:extLst>
        </c:ser>
        <c:dLbls>
          <c:showLegendKey val="0"/>
          <c:showVal val="0"/>
          <c:showCatName val="0"/>
          <c:showSerName val="0"/>
          <c:showPercent val="0"/>
          <c:showBubbleSize val="0"/>
        </c:dLbls>
        <c:gapWidth val="219"/>
        <c:overlap val="-27"/>
        <c:axId val="133058095"/>
        <c:axId val="1961375231"/>
      </c:barChart>
      <c:catAx>
        <c:axId val="13305809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es-ES"/>
          </a:p>
        </c:txPr>
        <c:crossAx val="1961375231"/>
        <c:crosses val="autoZero"/>
        <c:auto val="1"/>
        <c:lblAlgn val="ctr"/>
        <c:lblOffset val="100"/>
        <c:noMultiLvlLbl val="0"/>
      </c:catAx>
      <c:valAx>
        <c:axId val="1961375231"/>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3305809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1" i="0" u="none" strike="noStrike" kern="1200" baseline="0">
              <a:solidFill>
                <a:sysClr val="windowText" lastClr="000000"/>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3">
    <c:autoUpdate val="0"/>
  </c:externalData>
  <c:userShapes r:id="rId4"/>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clustered"/>
        <c:varyColors val="0"/>
        <c:ser>
          <c:idx val="0"/>
          <c:order val="0"/>
          <c:tx>
            <c:strRef>
              <c:f>'[graficas solicitudes de descuento.xlsx]Hoja3'!$A$3</c:f>
              <c:strCache>
                <c:ptCount val="1"/>
                <c:pt idx="0">
                  <c:v>ABIERTO - ESCALADO A LA UNIDAD Y LA SSPD</c:v>
                </c:pt>
              </c:strCache>
            </c:strRef>
          </c:tx>
          <c:spPr>
            <a:solidFill>
              <a:schemeClr val="accent6"/>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'[graficas solicitudes de descuento.xlsx]Hoja3'!$B$2:$F$2</c:f>
              <c:strCache>
                <c:ptCount val="5"/>
                <c:pt idx="0">
                  <c:v>PROMOAMBIENTAL</c:v>
                </c:pt>
                <c:pt idx="1">
                  <c:v>LIME</c:v>
                </c:pt>
                <c:pt idx="2">
                  <c:v>CIUDAD LIMPIA</c:v>
                </c:pt>
                <c:pt idx="3">
                  <c:v>BOGOTÁ LIMPIA</c:v>
                </c:pt>
                <c:pt idx="4">
                  <c:v>ÁREA LIMPIA</c:v>
                </c:pt>
              </c:strCache>
            </c:strRef>
          </c:cat>
          <c:val>
            <c:numRef>
              <c:f>'[graficas solicitudes de descuento.xlsx]Hoja3'!$B$3:$F$3</c:f>
              <c:numCache>
                <c:formatCode>General</c:formatCode>
                <c:ptCount val="5"/>
                <c:pt idx="0">
                  <c:v>9394</c:v>
                </c:pt>
                <c:pt idx="2">
                  <c:v>178</c:v>
                </c:pt>
                <c:pt idx="3">
                  <c:v>35</c:v>
                </c:pt>
                <c:pt idx="4">
                  <c:v>15</c:v>
                </c:pt>
              </c:numCache>
            </c:numRef>
          </c:val>
          <c:extLst>
            <c:ext xmlns:c16="http://schemas.microsoft.com/office/drawing/2014/chart" uri="{C3380CC4-5D6E-409C-BE32-E72D297353CC}">
              <c16:uniqueId val="{00000000-CBC9-48A6-AD27-2533FE78D1FF}"/>
            </c:ext>
          </c:extLst>
        </c:ser>
        <c:ser>
          <c:idx val="1"/>
          <c:order val="1"/>
          <c:tx>
            <c:strRef>
              <c:f>'[graficas solicitudes de descuento.xlsx]Hoja3'!$A$4</c:f>
              <c:strCache>
                <c:ptCount val="1"/>
                <c:pt idx="0">
                  <c:v>ABIERTO - REVISIÓN INTERVENTORÍA</c:v>
                </c:pt>
              </c:strCache>
            </c:strRef>
          </c:tx>
          <c:spPr>
            <a:solidFill>
              <a:schemeClr val="accent5"/>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'[graficas solicitudes de descuento.xlsx]Hoja3'!$B$2:$F$2</c:f>
              <c:strCache>
                <c:ptCount val="5"/>
                <c:pt idx="0">
                  <c:v>PROMOAMBIENTAL</c:v>
                </c:pt>
                <c:pt idx="1">
                  <c:v>LIME</c:v>
                </c:pt>
                <c:pt idx="2">
                  <c:v>CIUDAD LIMPIA</c:v>
                </c:pt>
                <c:pt idx="3">
                  <c:v>BOGOTÁ LIMPIA</c:v>
                </c:pt>
                <c:pt idx="4">
                  <c:v>ÁREA LIMPIA</c:v>
                </c:pt>
              </c:strCache>
            </c:strRef>
          </c:cat>
          <c:val>
            <c:numRef>
              <c:f>'[graficas solicitudes de descuento.xlsx]Hoja3'!$B$4:$F$4</c:f>
              <c:numCache>
                <c:formatCode>General</c:formatCode>
                <c:ptCount val="5"/>
                <c:pt idx="0">
                  <c:v>3564</c:v>
                </c:pt>
                <c:pt idx="1">
                  <c:v>1</c:v>
                </c:pt>
                <c:pt idx="2">
                  <c:v>31</c:v>
                </c:pt>
                <c:pt idx="4">
                  <c:v>13</c:v>
                </c:pt>
              </c:numCache>
            </c:numRef>
          </c:val>
          <c:extLst>
            <c:ext xmlns:c16="http://schemas.microsoft.com/office/drawing/2014/chart" uri="{C3380CC4-5D6E-409C-BE32-E72D297353CC}">
              <c16:uniqueId val="{00000001-CBC9-48A6-AD27-2533FE78D1FF}"/>
            </c:ext>
          </c:extLst>
        </c:ser>
        <c:ser>
          <c:idx val="2"/>
          <c:order val="2"/>
          <c:tx>
            <c:strRef>
              <c:f>'[graficas solicitudes de descuento.xlsx]Hoja3'!$A$5</c:f>
              <c:strCache>
                <c:ptCount val="1"/>
                <c:pt idx="0">
                  <c:v>CERRADO</c:v>
                </c:pt>
              </c:strCache>
            </c:strRef>
          </c:tx>
          <c:spPr>
            <a:solidFill>
              <a:schemeClr val="accent4"/>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'[graficas solicitudes de descuento.xlsx]Hoja3'!$B$2:$F$2</c:f>
              <c:strCache>
                <c:ptCount val="5"/>
                <c:pt idx="0">
                  <c:v>PROMOAMBIENTAL</c:v>
                </c:pt>
                <c:pt idx="1">
                  <c:v>LIME</c:v>
                </c:pt>
                <c:pt idx="2">
                  <c:v>CIUDAD LIMPIA</c:v>
                </c:pt>
                <c:pt idx="3">
                  <c:v>BOGOTÁ LIMPIA</c:v>
                </c:pt>
                <c:pt idx="4">
                  <c:v>ÁREA LIMPIA</c:v>
                </c:pt>
              </c:strCache>
            </c:strRef>
          </c:cat>
          <c:val>
            <c:numRef>
              <c:f>'[graficas solicitudes de descuento.xlsx]Hoja3'!$B$5:$F$5</c:f>
              <c:numCache>
                <c:formatCode>General</c:formatCode>
                <c:ptCount val="5"/>
                <c:pt idx="0">
                  <c:v>53</c:v>
                </c:pt>
                <c:pt idx="1">
                  <c:v>2</c:v>
                </c:pt>
                <c:pt idx="2">
                  <c:v>1</c:v>
                </c:pt>
                <c:pt idx="3">
                  <c:v>1</c:v>
                </c:pt>
                <c:pt idx="4">
                  <c:v>79</c:v>
                </c:pt>
              </c:numCache>
            </c:numRef>
          </c:val>
          <c:extLst>
            <c:ext xmlns:c16="http://schemas.microsoft.com/office/drawing/2014/chart" uri="{C3380CC4-5D6E-409C-BE32-E72D297353CC}">
              <c16:uniqueId val="{00000002-CBC9-48A6-AD27-2533FE78D1FF}"/>
            </c:ext>
          </c:extLst>
        </c:ser>
        <c:ser>
          <c:idx val="3"/>
          <c:order val="3"/>
          <c:tx>
            <c:strRef>
              <c:f>'[graficas solicitudes de descuento.xlsx]Hoja3'!$A$6</c:f>
              <c:strCache>
                <c:ptCount val="1"/>
                <c:pt idx="0">
                  <c:v>ABIERTO - GESTION CONCESIONARIO</c:v>
                </c:pt>
              </c:strCache>
            </c:strRef>
          </c:tx>
          <c:spPr>
            <a:solidFill>
              <a:schemeClr val="accent6">
                <a:lumMod val="60000"/>
              </a:schemeClr>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'[graficas solicitudes de descuento.xlsx]Hoja3'!$B$2:$F$2</c:f>
              <c:strCache>
                <c:ptCount val="5"/>
                <c:pt idx="0">
                  <c:v>PROMOAMBIENTAL</c:v>
                </c:pt>
                <c:pt idx="1">
                  <c:v>LIME</c:v>
                </c:pt>
                <c:pt idx="2">
                  <c:v>CIUDAD LIMPIA</c:v>
                </c:pt>
                <c:pt idx="3">
                  <c:v>BOGOTÁ LIMPIA</c:v>
                </c:pt>
                <c:pt idx="4">
                  <c:v>ÁREA LIMPIA</c:v>
                </c:pt>
              </c:strCache>
            </c:strRef>
          </c:cat>
          <c:val>
            <c:numRef>
              <c:f>'[graficas solicitudes de descuento.xlsx]Hoja3'!$B$6:$F$6</c:f>
              <c:numCache>
                <c:formatCode>General</c:formatCode>
                <c:ptCount val="5"/>
                <c:pt idx="0">
                  <c:v>5</c:v>
                </c:pt>
                <c:pt idx="3">
                  <c:v>26</c:v>
                </c:pt>
                <c:pt idx="4">
                  <c:v>2</c:v>
                </c:pt>
              </c:numCache>
            </c:numRef>
          </c:val>
          <c:extLst>
            <c:ext xmlns:c16="http://schemas.microsoft.com/office/drawing/2014/chart" uri="{C3380CC4-5D6E-409C-BE32-E72D297353CC}">
              <c16:uniqueId val="{00000003-CBC9-48A6-AD27-2533FE78D1FF}"/>
            </c:ext>
          </c:extLst>
        </c:ser>
        <c:dLbls>
          <c:showLegendKey val="0"/>
          <c:showVal val="1"/>
          <c:showCatName val="0"/>
          <c:showSerName val="0"/>
          <c:showPercent val="0"/>
          <c:showBubbleSize val="0"/>
        </c:dLbls>
        <c:gapWidth val="150"/>
        <c:shape val="box"/>
        <c:axId val="2092409648"/>
        <c:axId val="185013760"/>
        <c:axId val="0"/>
      </c:bar3DChart>
      <c:catAx>
        <c:axId val="2092409648"/>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cap="none" spc="0" normalizeH="0" baseline="0">
                <a:solidFill>
                  <a:schemeClr val="tx1">
                    <a:lumMod val="65000"/>
                    <a:lumOff val="35000"/>
                  </a:schemeClr>
                </a:solidFill>
                <a:latin typeface="+mn-lt"/>
                <a:ea typeface="+mn-ea"/>
                <a:cs typeface="+mn-cs"/>
              </a:defRPr>
            </a:pPr>
            <a:endParaRPr lang="es-ES"/>
          </a:p>
        </c:txPr>
        <c:crossAx val="185013760"/>
        <c:crosses val="autoZero"/>
        <c:auto val="1"/>
        <c:lblAlgn val="ctr"/>
        <c:lblOffset val="100"/>
        <c:noMultiLvlLbl val="0"/>
      </c:catAx>
      <c:valAx>
        <c:axId val="185013760"/>
        <c:scaling>
          <c:orientation val="minMax"/>
          <c:max val="10000"/>
        </c:scaling>
        <c:delete val="0"/>
        <c:axPos val="l"/>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2092409648"/>
        <c:crosses val="autoZero"/>
        <c:crossBetween val="between"/>
        <c:majorUnit val="1000"/>
        <c:minorUnit val="1000"/>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Grafica1!$D$29</c:f>
              <c:strCache>
                <c:ptCount val="1"/>
                <c:pt idx="0">
                  <c:v>vr. total facturación a febrero de 2024</c:v>
                </c:pt>
              </c:strCache>
            </c:strRef>
          </c:tx>
          <c:spPr>
            <a:solidFill>
              <a:schemeClr val="accent1"/>
            </a:solidFill>
            <a:ln>
              <a:noFill/>
            </a:ln>
            <a:effectLst/>
            <a:scene3d>
              <a:camera prst="orthographicFront"/>
              <a:lightRig rig="threePt" dir="t"/>
            </a:scene3d>
            <a:sp3d>
              <a:bevelT w="190500" h="38100"/>
            </a:sp3d>
          </c:spPr>
          <c:invertIfNegative val="0"/>
          <c:cat>
            <c:strRef>
              <c:f>Grafica1!$C$40:$C$44</c:f>
              <c:strCache>
                <c:ptCount val="5"/>
                <c:pt idx="0">
                  <c:v>Promoambiental</c:v>
                </c:pt>
                <c:pt idx="1">
                  <c:v>Lime</c:v>
                </c:pt>
                <c:pt idx="2">
                  <c:v>Ciudad limpia</c:v>
                </c:pt>
                <c:pt idx="3">
                  <c:v>Bogotá limpia</c:v>
                </c:pt>
                <c:pt idx="4">
                  <c:v>Área limpia</c:v>
                </c:pt>
              </c:strCache>
            </c:strRef>
          </c:cat>
          <c:val>
            <c:numRef>
              <c:f>Grafica1!$D$40:$D$44</c:f>
              <c:numCache>
                <c:formatCode>"$"#,##0_);[Red]\("$"#,##0\)</c:formatCode>
                <c:ptCount val="5"/>
                <c:pt idx="0">
                  <c:v>2174623.3976817797</c:v>
                </c:pt>
                <c:pt idx="1">
                  <c:v>1824811.2346902401</c:v>
                </c:pt>
                <c:pt idx="2">
                  <c:v>1079286.4899678</c:v>
                </c:pt>
                <c:pt idx="3">
                  <c:v>952646.5345780499</c:v>
                </c:pt>
                <c:pt idx="4">
                  <c:v>977906.15336396999</c:v>
                </c:pt>
              </c:numCache>
            </c:numRef>
          </c:val>
          <c:extLst>
            <c:ext xmlns:c16="http://schemas.microsoft.com/office/drawing/2014/chart" uri="{C3380CC4-5D6E-409C-BE32-E72D297353CC}">
              <c16:uniqueId val="{00000000-8FE9-43CE-AD91-0EA54619F701}"/>
            </c:ext>
          </c:extLst>
        </c:ser>
        <c:ser>
          <c:idx val="1"/>
          <c:order val="1"/>
          <c:tx>
            <c:strRef>
              <c:f>Grafica1!$E$29</c:f>
              <c:strCache>
                <c:ptCount val="1"/>
                <c:pt idx="0">
                  <c:v>vr. total recaudo a febrero de 2024</c:v>
                </c:pt>
              </c:strCache>
            </c:strRef>
          </c:tx>
          <c:spPr>
            <a:solidFill>
              <a:schemeClr val="accent2"/>
            </a:solidFill>
            <a:ln>
              <a:noFill/>
            </a:ln>
            <a:effectLst/>
            <a:scene3d>
              <a:camera prst="orthographicFront"/>
              <a:lightRig rig="threePt" dir="t"/>
            </a:scene3d>
            <a:sp3d>
              <a:bevelT w="190500" h="38100"/>
            </a:sp3d>
          </c:spPr>
          <c:invertIfNegative val="0"/>
          <c:cat>
            <c:strRef>
              <c:f>Grafica1!$C$40:$C$44</c:f>
              <c:strCache>
                <c:ptCount val="5"/>
                <c:pt idx="0">
                  <c:v>Promoambiental</c:v>
                </c:pt>
                <c:pt idx="1">
                  <c:v>Lime</c:v>
                </c:pt>
                <c:pt idx="2">
                  <c:v>Ciudad limpia</c:v>
                </c:pt>
                <c:pt idx="3">
                  <c:v>Bogotá limpia</c:v>
                </c:pt>
                <c:pt idx="4">
                  <c:v>Área limpia</c:v>
                </c:pt>
              </c:strCache>
            </c:strRef>
          </c:cat>
          <c:val>
            <c:numRef>
              <c:f>Grafica1!$E$40:$E$44</c:f>
              <c:numCache>
                <c:formatCode>"$"#,##0_);[Red]\("$"#,##0\)</c:formatCode>
                <c:ptCount val="5"/>
                <c:pt idx="0">
                  <c:v>1184717.3803419999</c:v>
                </c:pt>
                <c:pt idx="1">
                  <c:v>1153768.6108510001</c:v>
                </c:pt>
                <c:pt idx="2">
                  <c:v>820660.98458699998</c:v>
                </c:pt>
                <c:pt idx="3">
                  <c:v>628558.26761099999</c:v>
                </c:pt>
                <c:pt idx="4">
                  <c:v>739375.37164999999</c:v>
                </c:pt>
              </c:numCache>
            </c:numRef>
          </c:val>
          <c:extLst>
            <c:ext xmlns:c16="http://schemas.microsoft.com/office/drawing/2014/chart" uri="{C3380CC4-5D6E-409C-BE32-E72D297353CC}">
              <c16:uniqueId val="{00000001-8FE9-43CE-AD91-0EA54619F701}"/>
            </c:ext>
          </c:extLst>
        </c:ser>
        <c:ser>
          <c:idx val="2"/>
          <c:order val="2"/>
          <c:tx>
            <c:strRef>
              <c:f>Grafica1!$F$29</c:f>
              <c:strCache>
                <c:ptCount val="1"/>
                <c:pt idx="0">
                  <c:v>% recaudo</c:v>
                </c:pt>
              </c:strCache>
            </c:strRef>
          </c:tx>
          <c:spPr>
            <a:solidFill>
              <a:schemeClr val="accent3"/>
            </a:solidFill>
            <a:ln>
              <a:noFill/>
            </a:ln>
            <a:effectLst/>
          </c:spPr>
          <c:invertIfNegative val="0"/>
          <c:cat>
            <c:strRef>
              <c:f>Grafica1!$C$40:$C$44</c:f>
              <c:strCache>
                <c:ptCount val="5"/>
                <c:pt idx="0">
                  <c:v>Promoambiental</c:v>
                </c:pt>
                <c:pt idx="1">
                  <c:v>Lime</c:v>
                </c:pt>
                <c:pt idx="2">
                  <c:v>Ciudad limpia</c:v>
                </c:pt>
                <c:pt idx="3">
                  <c:v>Bogotá limpia</c:v>
                </c:pt>
                <c:pt idx="4">
                  <c:v>Área limpia</c:v>
                </c:pt>
              </c:strCache>
            </c:strRef>
          </c:cat>
          <c:val>
            <c:numRef>
              <c:f>Grafica1!$F$40:$F$44</c:f>
              <c:numCache>
                <c:formatCode>0.00%</c:formatCode>
                <c:ptCount val="5"/>
                <c:pt idx="0">
                  <c:v>0.54479197713266014</c:v>
                </c:pt>
                <c:pt idx="1">
                  <c:v>0.63226737588934845</c:v>
                </c:pt>
                <c:pt idx="2">
                  <c:v>0.76037362851774792</c:v>
                </c:pt>
                <c:pt idx="3">
                  <c:v>0.65980218769116039</c:v>
                </c:pt>
                <c:pt idx="4">
                  <c:v>0.75608008918500946</c:v>
                </c:pt>
              </c:numCache>
            </c:numRef>
          </c:val>
          <c:extLst>
            <c:ext xmlns:c16="http://schemas.microsoft.com/office/drawing/2014/chart" uri="{C3380CC4-5D6E-409C-BE32-E72D297353CC}">
              <c16:uniqueId val="{00000002-8FE9-43CE-AD91-0EA54619F701}"/>
            </c:ext>
          </c:extLst>
        </c:ser>
        <c:dLbls>
          <c:showLegendKey val="0"/>
          <c:showVal val="0"/>
          <c:showCatName val="0"/>
          <c:showSerName val="0"/>
          <c:showPercent val="0"/>
          <c:showBubbleSize val="0"/>
        </c:dLbls>
        <c:gapWidth val="247"/>
        <c:axId val="359909407"/>
        <c:axId val="1"/>
      </c:barChart>
      <c:catAx>
        <c:axId val="359909407"/>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vert="horz"/>
          <a:lstStyle/>
          <a:p>
            <a:pPr>
              <a:defRPr/>
            </a:pPr>
            <a:endParaRPr lang="es-ES"/>
          </a:p>
        </c:txPr>
        <c:crossAx val="1"/>
        <c:crosses val="autoZero"/>
        <c:auto val="1"/>
        <c:lblAlgn val="ctr"/>
        <c:lblOffset val="100"/>
        <c:noMultiLvlLbl val="0"/>
      </c:catAx>
      <c:valAx>
        <c:axId val="1"/>
        <c:scaling>
          <c:orientation val="minMax"/>
        </c:scaling>
        <c:delete val="0"/>
        <c:axPos val="l"/>
        <c:majorGridlines>
          <c:spPr>
            <a:ln w="9525" cap="flat" cmpd="sng" algn="ctr">
              <a:solidFill>
                <a:schemeClr val="dk1">
                  <a:lumMod val="15000"/>
                  <a:lumOff val="85000"/>
                </a:schemeClr>
              </a:solidFill>
              <a:round/>
            </a:ln>
            <a:effectLst/>
          </c:spPr>
        </c:majorGridlines>
        <c:numFmt formatCode="&quot;$&quot;#,##0_);[Red]\(&quot;$&quot;#,##0\)" sourceLinked="1"/>
        <c:majorTickMark val="none"/>
        <c:minorTickMark val="none"/>
        <c:tickLblPos val="nextTo"/>
        <c:spPr>
          <a:noFill/>
          <a:ln>
            <a:noFill/>
          </a:ln>
          <a:effectLst/>
        </c:spPr>
        <c:txPr>
          <a:bodyPr rot="-60000000" vert="horz"/>
          <a:lstStyle/>
          <a:p>
            <a:pPr>
              <a:defRPr/>
            </a:pPr>
            <a:endParaRPr lang="es-ES"/>
          </a:p>
        </c:txPr>
        <c:crossAx val="359909407"/>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dTable>
      <c:spPr>
        <a:pattFill prst="ltDnDiag">
          <a:fgClr>
            <a:schemeClr val="dk1">
              <a:lumMod val="15000"/>
              <a:lumOff val="85000"/>
            </a:schemeClr>
          </a:fgClr>
          <a:bgClr>
            <a:schemeClr val="lt1"/>
          </a:bgClr>
        </a:patt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1100">
          <a:solidFill>
            <a:schemeClr val="accent1">
              <a:lumMod val="50000"/>
            </a:schemeClr>
          </a:solidFill>
        </a:defRPr>
      </a:pPr>
      <a:endParaRPr lang="es-E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Grafica2!$K$13</c:f>
              <c:strCache>
                <c:ptCount val="1"/>
                <c:pt idx="0">
                  <c:v> 2.018 </c:v>
                </c:pt>
              </c:strCache>
            </c:strRef>
          </c:tx>
          <c:spPr>
            <a:solidFill>
              <a:schemeClr val="accent1"/>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Grafica2!$K$14:$K$18</c:f>
              <c:numCache>
                <c:formatCode>_(* #,##0_);_(* \(#,##0\);_(* "-"_);_(@_)</c:formatCode>
                <c:ptCount val="5"/>
                <c:pt idx="0">
                  <c:v>108506.055594</c:v>
                </c:pt>
                <c:pt idx="1">
                  <c:v>110432.71239099999</c:v>
                </c:pt>
                <c:pt idx="2">
                  <c:v>73218.188118999999</c:v>
                </c:pt>
                <c:pt idx="3">
                  <c:v>60330.645611</c:v>
                </c:pt>
                <c:pt idx="4">
                  <c:v>71228.914147000003</c:v>
                </c:pt>
              </c:numCache>
            </c:numRef>
          </c:val>
          <c:extLst>
            <c:ext xmlns:c16="http://schemas.microsoft.com/office/drawing/2014/chart" uri="{C3380CC4-5D6E-409C-BE32-E72D297353CC}">
              <c16:uniqueId val="{00000000-F86B-430F-9D91-A207C174346A}"/>
            </c:ext>
          </c:extLst>
        </c:ser>
        <c:ser>
          <c:idx val="1"/>
          <c:order val="1"/>
          <c:tx>
            <c:strRef>
              <c:f>Grafica2!$L$13</c:f>
              <c:strCache>
                <c:ptCount val="1"/>
                <c:pt idx="0">
                  <c:v> 2.019 </c:v>
                </c:pt>
              </c:strCache>
            </c:strRef>
          </c:tx>
          <c:spPr>
            <a:solidFill>
              <a:srgbClr val="FFC000"/>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Grafica2!$L$14:$L$18</c:f>
              <c:numCache>
                <c:formatCode>_(* #,##0_);_(* \(#,##0\);_(* "-"_);_(@_)</c:formatCode>
                <c:ptCount val="5"/>
                <c:pt idx="0">
                  <c:v>243709.84134099999</c:v>
                </c:pt>
                <c:pt idx="1">
                  <c:v>233040.420962</c:v>
                </c:pt>
                <c:pt idx="2">
                  <c:v>140380.26575600001</c:v>
                </c:pt>
                <c:pt idx="3">
                  <c:v>111528.029068</c:v>
                </c:pt>
                <c:pt idx="4">
                  <c:v>141492.087573</c:v>
                </c:pt>
              </c:numCache>
            </c:numRef>
          </c:val>
          <c:extLst>
            <c:ext xmlns:c16="http://schemas.microsoft.com/office/drawing/2014/chart" uri="{C3380CC4-5D6E-409C-BE32-E72D297353CC}">
              <c16:uniqueId val="{00000001-F86B-430F-9D91-A207C174346A}"/>
            </c:ext>
          </c:extLst>
        </c:ser>
        <c:ser>
          <c:idx val="2"/>
          <c:order val="2"/>
          <c:tx>
            <c:strRef>
              <c:f>Grafica2!$M$13</c:f>
              <c:strCache>
                <c:ptCount val="1"/>
                <c:pt idx="0">
                  <c:v> 2.020 </c:v>
                </c:pt>
              </c:strCache>
            </c:strRef>
          </c:tx>
          <c:spPr>
            <a:solidFill>
              <a:schemeClr val="accent3"/>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Grafica2!$M$14:$M$18</c:f>
              <c:numCache>
                <c:formatCode>_(* #,##0_);_(* \(#,##0\);_(* "-"_);_(@_)</c:formatCode>
                <c:ptCount val="5"/>
                <c:pt idx="0">
                  <c:v>416872.94853885006</c:v>
                </c:pt>
                <c:pt idx="1">
                  <c:v>296489.27691754</c:v>
                </c:pt>
                <c:pt idx="2">
                  <c:v>173729.01391499999</c:v>
                </c:pt>
                <c:pt idx="3">
                  <c:v>152586.41966122997</c:v>
                </c:pt>
                <c:pt idx="4">
                  <c:v>178325.00704497</c:v>
                </c:pt>
              </c:numCache>
            </c:numRef>
          </c:val>
          <c:extLst>
            <c:ext xmlns:c16="http://schemas.microsoft.com/office/drawing/2014/chart" uri="{C3380CC4-5D6E-409C-BE32-E72D297353CC}">
              <c16:uniqueId val="{00000002-F86B-430F-9D91-A207C174346A}"/>
            </c:ext>
          </c:extLst>
        </c:ser>
        <c:ser>
          <c:idx val="3"/>
          <c:order val="3"/>
          <c:tx>
            <c:strRef>
              <c:f>Grafica2!$N$13</c:f>
              <c:strCache>
                <c:ptCount val="1"/>
                <c:pt idx="0">
                  <c:v> 2.021 </c:v>
                </c:pt>
              </c:strCache>
            </c:strRef>
          </c:tx>
          <c:spPr>
            <a:solidFill>
              <a:schemeClr val="accent2"/>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Grafica2!$N$14:$N$18</c:f>
              <c:numCache>
                <c:formatCode>_(* #,##0_);_(* \(#,##0\);_(* "-"_);_(@_)</c:formatCode>
                <c:ptCount val="5"/>
                <c:pt idx="0">
                  <c:v>488525.59421873</c:v>
                </c:pt>
                <c:pt idx="1">
                  <c:v>347501.42841599998</c:v>
                </c:pt>
                <c:pt idx="2">
                  <c:v>208388.18179229999</c:v>
                </c:pt>
                <c:pt idx="3">
                  <c:v>176246.65628400003</c:v>
                </c:pt>
                <c:pt idx="4">
                  <c:v>180872.57161099999</c:v>
                </c:pt>
              </c:numCache>
            </c:numRef>
          </c:val>
          <c:extLst>
            <c:ext xmlns:c16="http://schemas.microsoft.com/office/drawing/2014/chart" uri="{C3380CC4-5D6E-409C-BE32-E72D297353CC}">
              <c16:uniqueId val="{00000003-F86B-430F-9D91-A207C174346A}"/>
            </c:ext>
          </c:extLst>
        </c:ser>
        <c:ser>
          <c:idx val="4"/>
          <c:order val="4"/>
          <c:tx>
            <c:strRef>
              <c:f>Grafica2!$O$13</c:f>
              <c:strCache>
                <c:ptCount val="1"/>
                <c:pt idx="0">
                  <c:v> 2.022 </c:v>
                </c:pt>
              </c:strCache>
            </c:strRef>
          </c:tx>
          <c:spPr>
            <a:solidFill>
              <a:schemeClr val="accent6"/>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Grafica2!$O$14:$O$18</c:f>
              <c:numCache>
                <c:formatCode>_(* #,##0_);_(* \(#,##0\);_(* "-"_);_(@_)</c:formatCode>
                <c:ptCount val="5"/>
                <c:pt idx="0">
                  <c:v>418972.23351043998</c:v>
                </c:pt>
                <c:pt idx="1">
                  <c:v>360104.75060825003</c:v>
                </c:pt>
                <c:pt idx="2">
                  <c:v>198121.08123520997</c:v>
                </c:pt>
                <c:pt idx="3">
                  <c:v>194208.19382200006</c:v>
                </c:pt>
                <c:pt idx="4">
                  <c:v>167344.22190999999</c:v>
                </c:pt>
              </c:numCache>
            </c:numRef>
          </c:val>
          <c:extLst>
            <c:ext xmlns:c16="http://schemas.microsoft.com/office/drawing/2014/chart" uri="{C3380CC4-5D6E-409C-BE32-E72D297353CC}">
              <c16:uniqueId val="{00000004-F86B-430F-9D91-A207C174346A}"/>
            </c:ext>
          </c:extLst>
        </c:ser>
        <c:ser>
          <c:idx val="5"/>
          <c:order val="5"/>
          <c:tx>
            <c:strRef>
              <c:f>Grafica2!$P$13</c:f>
              <c:strCache>
                <c:ptCount val="1"/>
                <c:pt idx="0">
                  <c:v> 2.023 </c:v>
                </c:pt>
              </c:strCache>
            </c:strRef>
          </c:tx>
          <c:spPr>
            <a:solidFill>
              <a:schemeClr val="tx1">
                <a:lumMod val="65000"/>
                <a:lumOff val="35000"/>
              </a:schemeClr>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Grafica2!$P$14:$P$18</c:f>
              <c:numCache>
                <c:formatCode>_(* #,##0_);_(* \(#,##0\);_(* "-"_);_(@_)</c:formatCode>
                <c:ptCount val="5"/>
                <c:pt idx="0">
                  <c:v>419809.71775576001</c:v>
                </c:pt>
                <c:pt idx="1">
                  <c:v>397772.78791845002</c:v>
                </c:pt>
                <c:pt idx="2">
                  <c:v>239850.49880577999</c:v>
                </c:pt>
                <c:pt idx="3">
                  <c:v>214444.60037781997</c:v>
                </c:pt>
                <c:pt idx="4">
                  <c:v>200897.28215399999</c:v>
                </c:pt>
              </c:numCache>
            </c:numRef>
          </c:val>
          <c:extLst>
            <c:ext xmlns:c16="http://schemas.microsoft.com/office/drawing/2014/chart" uri="{C3380CC4-5D6E-409C-BE32-E72D297353CC}">
              <c16:uniqueId val="{00000005-F86B-430F-9D91-A207C174346A}"/>
            </c:ext>
          </c:extLst>
        </c:ser>
        <c:ser>
          <c:idx val="6"/>
          <c:order val="6"/>
          <c:tx>
            <c:strRef>
              <c:f>Grafica2!$Q$13</c:f>
              <c:strCache>
                <c:ptCount val="1"/>
                <c:pt idx="0">
                  <c:v> 2.024 </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Grafica2!$Q$14:$Q$18</c:f>
              <c:numCache>
                <c:formatCode>_(* #,##0_);_(* \(#,##0\);_(* "-"_);_(@_)</c:formatCode>
                <c:ptCount val="5"/>
                <c:pt idx="0">
                  <c:v>78227.006722999999</c:v>
                </c:pt>
                <c:pt idx="1">
                  <c:v>79469.857477000012</c:v>
                </c:pt>
                <c:pt idx="2">
                  <c:v>45599.260344510003</c:v>
                </c:pt>
                <c:pt idx="3">
                  <c:v>43301.989753999995</c:v>
                </c:pt>
                <c:pt idx="4">
                  <c:v>37746.068924000007</c:v>
                </c:pt>
              </c:numCache>
            </c:numRef>
          </c:val>
          <c:extLst>
            <c:ext xmlns:c16="http://schemas.microsoft.com/office/drawing/2014/chart" uri="{C3380CC4-5D6E-409C-BE32-E72D297353CC}">
              <c16:uniqueId val="{00000006-F86B-430F-9D91-A207C174346A}"/>
            </c:ext>
          </c:extLst>
        </c:ser>
        <c:dLbls>
          <c:showLegendKey val="0"/>
          <c:showVal val="0"/>
          <c:showCatName val="0"/>
          <c:showSerName val="0"/>
          <c:showPercent val="0"/>
          <c:showBubbleSize val="0"/>
        </c:dLbls>
        <c:gapWidth val="291"/>
        <c:overlap val="-43"/>
        <c:axId val="359913727"/>
        <c:axId val="1"/>
      </c:barChart>
      <c:catAx>
        <c:axId val="359913727"/>
        <c:scaling>
          <c:orientation val="minMax"/>
        </c:scaling>
        <c:delete val="0"/>
        <c:axPos val="b"/>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vert="horz"/>
          <a:lstStyle/>
          <a:p>
            <a:pPr>
              <a:defRPr/>
            </a:pPr>
            <a:endParaRPr lang="es-ES"/>
          </a:p>
        </c:txPr>
        <c:crossAx val="1"/>
        <c:crosses val="autoZero"/>
        <c:auto val="1"/>
        <c:lblAlgn val="ctr"/>
        <c:lblOffset val="100"/>
        <c:noMultiLvlLbl val="0"/>
      </c:catAx>
      <c:valAx>
        <c:axId val="1"/>
        <c:scaling>
          <c:orientation val="minMax"/>
          <c:max val="500000"/>
        </c:scaling>
        <c:delete val="0"/>
        <c:axPos val="l"/>
        <c:majorGridlines>
          <c:spPr>
            <a:ln w="9525" cap="flat" cmpd="sng" algn="ctr">
              <a:solidFill>
                <a:schemeClr val="dk1">
                  <a:lumMod val="15000"/>
                  <a:lumOff val="85000"/>
                </a:schemeClr>
              </a:solidFill>
              <a:round/>
            </a:ln>
            <a:effectLst/>
          </c:spPr>
        </c:majorGridlines>
        <c:numFmt formatCode="_(* #,##0_);_(* \(#,##0\);_(* &quot;-&quot;_);_(@_)" sourceLinked="1"/>
        <c:majorTickMark val="none"/>
        <c:minorTickMark val="none"/>
        <c:tickLblPos val="nextTo"/>
        <c:spPr>
          <a:noFill/>
          <a:ln>
            <a:noFill/>
          </a:ln>
          <a:effectLst/>
        </c:spPr>
        <c:txPr>
          <a:bodyPr rot="-60000000" vert="horz"/>
          <a:lstStyle/>
          <a:p>
            <a:pPr>
              <a:defRPr/>
            </a:pPr>
            <a:endParaRPr lang="es-ES"/>
          </a:p>
        </c:txPr>
        <c:crossAx val="359913727"/>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dTable>
      <c:spPr>
        <a:pattFill prst="ltDnDiag">
          <a:fgClr>
            <a:srgbClr val="000000">
              <a:alpha val="0"/>
            </a:srgbClr>
          </a:fgClr>
          <a:bgClr>
            <a:srgbClr val="FFFFFF"/>
          </a:bgClr>
        </a:pattFill>
        <a:ln w="25400">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1100">
          <a:solidFill>
            <a:schemeClr val="accent1">
              <a:lumMod val="50000"/>
            </a:schemeClr>
          </a:solidFill>
        </a:defRPr>
      </a:pPr>
      <a:endParaRPr lang="es-E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[Tablas presentacion - Febrero 2024 final.xlsx]Grafica3b (2)!TablaDinámica1</c:name>
    <c:fmtId val="186"/>
  </c:pivotSource>
  <c:chart>
    <c:autoTitleDeleted val="0"/>
    <c:pivotFmts>
      <c:pivotFmt>
        <c:idx val="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8"/>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9"/>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'Grafica3b (2)'!$B$3</c:f>
              <c:strCache>
                <c:ptCount val="1"/>
                <c:pt idx="0">
                  <c:v> Facturación</c:v>
                </c:pt>
              </c:strCache>
            </c:strRef>
          </c:tx>
          <c:spPr>
            <a:solidFill>
              <a:schemeClr val="accent1"/>
            </a:solidFill>
            <a:ln>
              <a:noFill/>
            </a:ln>
            <a:effectLst/>
            <a:scene3d>
              <a:camera prst="orthographicFront"/>
              <a:lightRig rig="threePt" dir="t"/>
            </a:scene3d>
            <a:sp3d>
              <a:bevelT w="190500" h="38100"/>
            </a:sp3d>
          </c:spPr>
          <c:invertIfNegative val="0"/>
          <c:cat>
            <c:multiLvlStrRef>
              <c:f>'Grafica3b (2)'!$A$4:$A$44</c:f>
              <c:multiLvlStrCache>
                <c:ptCount val="30"/>
                <c:lvl>
                  <c:pt idx="0">
                    <c:v>sep-23</c:v>
                  </c:pt>
                  <c:pt idx="1">
                    <c:v>oct-23</c:v>
                  </c:pt>
                  <c:pt idx="2">
                    <c:v>nov-23</c:v>
                  </c:pt>
                  <c:pt idx="3">
                    <c:v>dic-23</c:v>
                  </c:pt>
                  <c:pt idx="4">
                    <c:v>ene-24</c:v>
                  </c:pt>
                  <c:pt idx="5">
                    <c:v>feb-24</c:v>
                  </c:pt>
                  <c:pt idx="6">
                    <c:v>sep-23</c:v>
                  </c:pt>
                  <c:pt idx="7">
                    <c:v>oct-23</c:v>
                  </c:pt>
                  <c:pt idx="8">
                    <c:v>nov-23</c:v>
                  </c:pt>
                  <c:pt idx="9">
                    <c:v>dic-23</c:v>
                  </c:pt>
                  <c:pt idx="10">
                    <c:v>ene-24</c:v>
                  </c:pt>
                  <c:pt idx="11">
                    <c:v>feb-24</c:v>
                  </c:pt>
                  <c:pt idx="12">
                    <c:v>sep-23</c:v>
                  </c:pt>
                  <c:pt idx="13">
                    <c:v>oct-23</c:v>
                  </c:pt>
                  <c:pt idx="14">
                    <c:v>nov-23</c:v>
                  </c:pt>
                  <c:pt idx="15">
                    <c:v>dic-23</c:v>
                  </c:pt>
                  <c:pt idx="16">
                    <c:v>ene-24</c:v>
                  </c:pt>
                  <c:pt idx="17">
                    <c:v>feb-24</c:v>
                  </c:pt>
                  <c:pt idx="18">
                    <c:v>sep-23</c:v>
                  </c:pt>
                  <c:pt idx="19">
                    <c:v>oct-23</c:v>
                  </c:pt>
                  <c:pt idx="20">
                    <c:v>nov-23</c:v>
                  </c:pt>
                  <c:pt idx="21">
                    <c:v>dic-23</c:v>
                  </c:pt>
                  <c:pt idx="22">
                    <c:v>ene-24</c:v>
                  </c:pt>
                  <c:pt idx="23">
                    <c:v>feb-24</c:v>
                  </c:pt>
                  <c:pt idx="24">
                    <c:v>sep-23</c:v>
                  </c:pt>
                  <c:pt idx="25">
                    <c:v>oct-23</c:v>
                  </c:pt>
                  <c:pt idx="26">
                    <c:v>nov-23</c:v>
                  </c:pt>
                  <c:pt idx="27">
                    <c:v>dic-23</c:v>
                  </c:pt>
                  <c:pt idx="28">
                    <c:v>ene-24</c:v>
                  </c:pt>
                  <c:pt idx="29">
                    <c:v>feb-24</c:v>
                  </c:pt>
                </c:lvl>
                <c:lvl>
                  <c:pt idx="0">
                    <c:v>ASE1</c:v>
                  </c:pt>
                  <c:pt idx="6">
                    <c:v>ASE2</c:v>
                  </c:pt>
                  <c:pt idx="12">
                    <c:v>ASE3</c:v>
                  </c:pt>
                  <c:pt idx="18">
                    <c:v>ASE4</c:v>
                  </c:pt>
                  <c:pt idx="24">
                    <c:v>ASE5</c:v>
                  </c:pt>
                </c:lvl>
              </c:multiLvlStrCache>
            </c:multiLvlStrRef>
          </c:cat>
          <c:val>
            <c:numRef>
              <c:f>'Grafica3b (2)'!$B$4:$B$44</c:f>
              <c:numCache>
                <c:formatCode>"$"\ #,##0</c:formatCode>
                <c:ptCount val="30"/>
                <c:pt idx="0">
                  <c:v>45592.378311</c:v>
                </c:pt>
                <c:pt idx="1">
                  <c:v>31201.666995439999</c:v>
                </c:pt>
                <c:pt idx="2">
                  <c:v>37029.476749709997</c:v>
                </c:pt>
                <c:pt idx="3">
                  <c:v>34100.831058000003</c:v>
                </c:pt>
                <c:pt idx="4">
                  <c:v>39313.723769999997</c:v>
                </c:pt>
                <c:pt idx="5">
                  <c:v>38913.282953000002</c:v>
                </c:pt>
                <c:pt idx="6">
                  <c:v>37605.517591759999</c:v>
                </c:pt>
                <c:pt idx="7">
                  <c:v>30449.309939999999</c:v>
                </c:pt>
                <c:pt idx="8">
                  <c:v>36968.705857000001</c:v>
                </c:pt>
                <c:pt idx="9">
                  <c:v>32014.056</c:v>
                </c:pt>
                <c:pt idx="10">
                  <c:v>38615.685054000001</c:v>
                </c:pt>
                <c:pt idx="11">
                  <c:v>40854.172423000004</c:v>
                </c:pt>
                <c:pt idx="12">
                  <c:v>22844.661892490003</c:v>
                </c:pt>
                <c:pt idx="13">
                  <c:v>20339.883243610002</c:v>
                </c:pt>
                <c:pt idx="14">
                  <c:v>21249.836948239998</c:v>
                </c:pt>
                <c:pt idx="15">
                  <c:v>20793.294180470002</c:v>
                </c:pt>
                <c:pt idx="16">
                  <c:v>22734.137090440003</c:v>
                </c:pt>
                <c:pt idx="17">
                  <c:v>22865.12325407</c:v>
                </c:pt>
                <c:pt idx="18">
                  <c:v>19544.622566999999</c:v>
                </c:pt>
                <c:pt idx="19">
                  <c:v>18049.045797999999</c:v>
                </c:pt>
                <c:pt idx="20">
                  <c:v>18295.453017</c:v>
                </c:pt>
                <c:pt idx="21">
                  <c:v>19284.388299999999</c:v>
                </c:pt>
                <c:pt idx="22">
                  <c:v>19936.490328</c:v>
                </c:pt>
                <c:pt idx="23">
                  <c:v>23365.499425999998</c:v>
                </c:pt>
                <c:pt idx="24">
                  <c:v>19487.265126999999</c:v>
                </c:pt>
                <c:pt idx="25">
                  <c:v>17780.616298000001</c:v>
                </c:pt>
                <c:pt idx="26">
                  <c:v>16855.797049999997</c:v>
                </c:pt>
                <c:pt idx="27">
                  <c:v>18143.321695999995</c:v>
                </c:pt>
                <c:pt idx="28">
                  <c:v>18228.056060000003</c:v>
                </c:pt>
                <c:pt idx="29">
                  <c:v>19518.012864000004</c:v>
                </c:pt>
              </c:numCache>
            </c:numRef>
          </c:val>
          <c:extLst>
            <c:ext xmlns:c16="http://schemas.microsoft.com/office/drawing/2014/chart" uri="{C3380CC4-5D6E-409C-BE32-E72D297353CC}">
              <c16:uniqueId val="{00000000-0EEC-48C1-A98F-394B27DAD76B}"/>
            </c:ext>
          </c:extLst>
        </c:ser>
        <c:ser>
          <c:idx val="1"/>
          <c:order val="1"/>
          <c:tx>
            <c:strRef>
              <c:f>'Grafica3b (2)'!$C$3</c:f>
              <c:strCache>
                <c:ptCount val="1"/>
                <c:pt idx="0">
                  <c:v> Recaudo</c:v>
                </c:pt>
              </c:strCache>
            </c:strRef>
          </c:tx>
          <c:spPr>
            <a:solidFill>
              <a:schemeClr val="accent2"/>
            </a:solidFill>
            <a:ln>
              <a:noFill/>
            </a:ln>
            <a:effectLst/>
            <a:scene3d>
              <a:camera prst="orthographicFront"/>
              <a:lightRig rig="threePt" dir="t"/>
            </a:scene3d>
            <a:sp3d>
              <a:bevelT w="190500" h="38100"/>
            </a:sp3d>
          </c:spPr>
          <c:invertIfNegative val="0"/>
          <c:cat>
            <c:multiLvlStrRef>
              <c:f>'Grafica3b (2)'!$A$4:$A$44</c:f>
              <c:multiLvlStrCache>
                <c:ptCount val="30"/>
                <c:lvl>
                  <c:pt idx="0">
                    <c:v>sep-23</c:v>
                  </c:pt>
                  <c:pt idx="1">
                    <c:v>oct-23</c:v>
                  </c:pt>
                  <c:pt idx="2">
                    <c:v>nov-23</c:v>
                  </c:pt>
                  <c:pt idx="3">
                    <c:v>dic-23</c:v>
                  </c:pt>
                  <c:pt idx="4">
                    <c:v>ene-24</c:v>
                  </c:pt>
                  <c:pt idx="5">
                    <c:v>feb-24</c:v>
                  </c:pt>
                  <c:pt idx="6">
                    <c:v>sep-23</c:v>
                  </c:pt>
                  <c:pt idx="7">
                    <c:v>oct-23</c:v>
                  </c:pt>
                  <c:pt idx="8">
                    <c:v>nov-23</c:v>
                  </c:pt>
                  <c:pt idx="9">
                    <c:v>dic-23</c:v>
                  </c:pt>
                  <c:pt idx="10">
                    <c:v>ene-24</c:v>
                  </c:pt>
                  <c:pt idx="11">
                    <c:v>feb-24</c:v>
                  </c:pt>
                  <c:pt idx="12">
                    <c:v>sep-23</c:v>
                  </c:pt>
                  <c:pt idx="13">
                    <c:v>oct-23</c:v>
                  </c:pt>
                  <c:pt idx="14">
                    <c:v>nov-23</c:v>
                  </c:pt>
                  <c:pt idx="15">
                    <c:v>dic-23</c:v>
                  </c:pt>
                  <c:pt idx="16">
                    <c:v>ene-24</c:v>
                  </c:pt>
                  <c:pt idx="17">
                    <c:v>feb-24</c:v>
                  </c:pt>
                  <c:pt idx="18">
                    <c:v>sep-23</c:v>
                  </c:pt>
                  <c:pt idx="19">
                    <c:v>oct-23</c:v>
                  </c:pt>
                  <c:pt idx="20">
                    <c:v>nov-23</c:v>
                  </c:pt>
                  <c:pt idx="21">
                    <c:v>dic-23</c:v>
                  </c:pt>
                  <c:pt idx="22">
                    <c:v>ene-24</c:v>
                  </c:pt>
                  <c:pt idx="23">
                    <c:v>feb-24</c:v>
                  </c:pt>
                  <c:pt idx="24">
                    <c:v>sep-23</c:v>
                  </c:pt>
                  <c:pt idx="25">
                    <c:v>oct-23</c:v>
                  </c:pt>
                  <c:pt idx="26">
                    <c:v>nov-23</c:v>
                  </c:pt>
                  <c:pt idx="27">
                    <c:v>dic-23</c:v>
                  </c:pt>
                  <c:pt idx="28">
                    <c:v>ene-24</c:v>
                  </c:pt>
                  <c:pt idx="29">
                    <c:v>feb-24</c:v>
                  </c:pt>
                </c:lvl>
                <c:lvl>
                  <c:pt idx="0">
                    <c:v>ASE1</c:v>
                  </c:pt>
                  <c:pt idx="6">
                    <c:v>ASE2</c:v>
                  </c:pt>
                  <c:pt idx="12">
                    <c:v>ASE3</c:v>
                  </c:pt>
                  <c:pt idx="18">
                    <c:v>ASE4</c:v>
                  </c:pt>
                  <c:pt idx="24">
                    <c:v>ASE5</c:v>
                  </c:pt>
                </c:lvl>
              </c:multiLvlStrCache>
            </c:multiLvlStrRef>
          </c:cat>
          <c:val>
            <c:numRef>
              <c:f>'Grafica3b (2)'!$C$4:$C$44</c:f>
              <c:numCache>
                <c:formatCode>"$"\ #,##0</c:formatCode>
                <c:ptCount val="30"/>
                <c:pt idx="0">
                  <c:v>14932.462723000001</c:v>
                </c:pt>
                <c:pt idx="1">
                  <c:v>23797.902784000002</c:v>
                </c:pt>
                <c:pt idx="2">
                  <c:v>18415.097564</c:v>
                </c:pt>
                <c:pt idx="3">
                  <c:v>21127.983211999999</c:v>
                </c:pt>
                <c:pt idx="4">
                  <c:v>22114.267108</c:v>
                </c:pt>
                <c:pt idx="5">
                  <c:v>23785.979873</c:v>
                </c:pt>
                <c:pt idx="6">
                  <c:v>17398.980929000001</c:v>
                </c:pt>
                <c:pt idx="7">
                  <c:v>24084.181095</c:v>
                </c:pt>
                <c:pt idx="8">
                  <c:v>16448.817418999999</c:v>
                </c:pt>
                <c:pt idx="9">
                  <c:v>24512.283771999999</c:v>
                </c:pt>
                <c:pt idx="10">
                  <c:v>21161.630850000001</c:v>
                </c:pt>
                <c:pt idx="11">
                  <c:v>25887.140771999999</c:v>
                </c:pt>
                <c:pt idx="12">
                  <c:v>9662.3860519999998</c:v>
                </c:pt>
                <c:pt idx="13">
                  <c:v>19119.878865999999</c:v>
                </c:pt>
                <c:pt idx="14">
                  <c:v>13841.508180000001</c:v>
                </c:pt>
                <c:pt idx="15">
                  <c:v>16285.789782</c:v>
                </c:pt>
                <c:pt idx="16">
                  <c:v>16183.612412</c:v>
                </c:pt>
                <c:pt idx="17">
                  <c:v>17554.945102000001</c:v>
                </c:pt>
                <c:pt idx="18">
                  <c:v>11909.373686000001</c:v>
                </c:pt>
                <c:pt idx="19">
                  <c:v>11805.042732</c:v>
                </c:pt>
                <c:pt idx="20">
                  <c:v>10287.558321</c:v>
                </c:pt>
                <c:pt idx="21">
                  <c:v>11316.868404999999</c:v>
                </c:pt>
                <c:pt idx="22">
                  <c:v>13748.24545</c:v>
                </c:pt>
                <c:pt idx="23">
                  <c:v>13050.692725000001</c:v>
                </c:pt>
                <c:pt idx="24">
                  <c:v>7655.8573640000004</c:v>
                </c:pt>
                <c:pt idx="25">
                  <c:v>15914.648837999999</c:v>
                </c:pt>
                <c:pt idx="26">
                  <c:v>12130.533203000001</c:v>
                </c:pt>
                <c:pt idx="27">
                  <c:v>13416.726626</c:v>
                </c:pt>
                <c:pt idx="28">
                  <c:v>13736.609062</c:v>
                </c:pt>
                <c:pt idx="29">
                  <c:v>15364.056898999999</c:v>
                </c:pt>
              </c:numCache>
            </c:numRef>
          </c:val>
          <c:extLst>
            <c:ext xmlns:c16="http://schemas.microsoft.com/office/drawing/2014/chart" uri="{C3380CC4-5D6E-409C-BE32-E72D297353CC}">
              <c16:uniqueId val="{00000001-0EEC-48C1-A98F-394B27DAD76B}"/>
            </c:ext>
          </c:extLst>
        </c:ser>
        <c:dLbls>
          <c:showLegendKey val="0"/>
          <c:showVal val="0"/>
          <c:showCatName val="0"/>
          <c:showSerName val="0"/>
          <c:showPercent val="0"/>
          <c:showBubbleSize val="0"/>
        </c:dLbls>
        <c:gapWidth val="219"/>
        <c:overlap val="-27"/>
        <c:axId val="523166352"/>
        <c:axId val="423551120"/>
      </c:barChart>
      <c:catAx>
        <c:axId val="5231663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423551120"/>
        <c:crosses val="autoZero"/>
        <c:auto val="1"/>
        <c:lblAlgn val="ctr"/>
        <c:lblOffset val="100"/>
        <c:noMultiLvlLbl val="0"/>
      </c:catAx>
      <c:valAx>
        <c:axId val="423551120"/>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523166352"/>
        <c:crosses val="autoZero"/>
        <c:crossBetween val="between"/>
        <c:minorUnit val="1"/>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accent1">
              <a:lumMod val="50000"/>
            </a:schemeClr>
          </a:solidFill>
        </a:defRPr>
      </a:pPr>
      <a:endParaRPr lang="es-ES"/>
    </a:p>
  </c:txPr>
  <c:externalData r:id="rId3">
    <c:autoUpdate val="0"/>
  </c:externalData>
  <c:extLst>
    <c:ext xmlns:c14="http://schemas.microsoft.com/office/drawing/2007/8/2/chart" uri="{781A3756-C4B2-4CAC-9D66-4F8BD8637D16}">
      <c14:pivotOptions>
        <c14:dropZoneFilter val="1"/>
        <c14:dropZoneCategories val="1"/>
        <c14:dropZoneData val="1"/>
        <c14:dropZoneSeries val="1"/>
        <c14:dropZonesVisible val="1"/>
      </c14:pivotOptions>
    </c:ext>
    <c:ext xmlns:c16="http://schemas.microsoft.com/office/drawing/2014/chart" uri="{E28EC0CA-F0BB-4C9C-879D-F8772B89E7AC}">
      <c16:pivotOptions16>
        <c16:showExpandCollapseFieldButtons val="1"/>
      </c16:pivotOptions16>
    </c:ext>
  </c:extLst>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[Tablas presentacion - Febrero 2024 final.xlsx]Grafica4!TablaDinámica4</c:name>
    <c:fmtId val="6"/>
  </c:pivotSource>
  <c:chart>
    <c:autoTitleDeleted val="0"/>
    <c:pivotFmts>
      <c:pivotFmt>
        <c:idx val="0"/>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1"/>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2"/>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3"/>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4"/>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5"/>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6"/>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7"/>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8"/>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9"/>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10"/>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11"/>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12"/>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13"/>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14"/>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15"/>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16"/>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17"/>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18"/>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19"/>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20"/>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s>
    <c:plotArea>
      <c:layout/>
      <c:barChart>
        <c:barDir val="col"/>
        <c:grouping val="clustered"/>
        <c:varyColors val="0"/>
        <c:ser>
          <c:idx val="0"/>
          <c:order val="0"/>
          <c:tx>
            <c:strRef>
              <c:f>Grafica4!$C$8:$C$9</c:f>
              <c:strCache>
                <c:ptCount val="1"/>
                <c:pt idx="0">
                  <c:v>2018</c:v>
                </c:pt>
              </c:strCache>
            </c:strRef>
          </c:tx>
          <c:spPr>
            <a:solidFill>
              <a:schemeClr val="accent1"/>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Grafica4!$C$10:$C$15</c:f>
              <c:numCache>
                <c:formatCode>#,##0</c:formatCode>
                <c:ptCount val="5"/>
                <c:pt idx="0">
                  <c:v>3758.7705139999998</c:v>
                </c:pt>
                <c:pt idx="1">
                  <c:v>-18580.143186000001</c:v>
                </c:pt>
                <c:pt idx="2">
                  <c:v>-5811.4044430000004</c:v>
                </c:pt>
                <c:pt idx="3">
                  <c:v>-1026.8579804999999</c:v>
                </c:pt>
                <c:pt idx="4">
                  <c:v>-3043.0094400000003</c:v>
                </c:pt>
              </c:numCache>
            </c:numRef>
          </c:val>
          <c:extLst>
            <c:ext xmlns:c16="http://schemas.microsoft.com/office/drawing/2014/chart" uri="{C3380CC4-5D6E-409C-BE32-E72D297353CC}">
              <c16:uniqueId val="{00000000-144A-478C-83AC-AA5F58696D2E}"/>
            </c:ext>
          </c:extLst>
        </c:ser>
        <c:ser>
          <c:idx val="1"/>
          <c:order val="1"/>
          <c:tx>
            <c:strRef>
              <c:f>Grafica4!$D$8:$D$9</c:f>
              <c:strCache>
                <c:ptCount val="1"/>
                <c:pt idx="0">
                  <c:v>2019</c:v>
                </c:pt>
              </c:strCache>
            </c:strRef>
          </c:tx>
          <c:spPr>
            <a:solidFill>
              <a:schemeClr val="accent2"/>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Grafica4!$D$10:$D$15</c:f>
              <c:numCache>
                <c:formatCode>#,##0</c:formatCode>
                <c:ptCount val="5"/>
                <c:pt idx="0">
                  <c:v>4782.0741260700006</c:v>
                </c:pt>
                <c:pt idx="1">
                  <c:v>-33593.661076620003</c:v>
                </c:pt>
                <c:pt idx="2">
                  <c:v>-10074.61419468</c:v>
                </c:pt>
                <c:pt idx="3">
                  <c:v>-1423.6404196400001</c:v>
                </c:pt>
                <c:pt idx="4">
                  <c:v>-3524.4603404899999</c:v>
                </c:pt>
              </c:numCache>
            </c:numRef>
          </c:val>
          <c:extLst>
            <c:ext xmlns:c16="http://schemas.microsoft.com/office/drawing/2014/chart" uri="{C3380CC4-5D6E-409C-BE32-E72D297353CC}">
              <c16:uniqueId val="{00000001-144A-478C-83AC-AA5F58696D2E}"/>
            </c:ext>
          </c:extLst>
        </c:ser>
        <c:ser>
          <c:idx val="2"/>
          <c:order val="2"/>
          <c:tx>
            <c:strRef>
              <c:f>Grafica4!$E$8:$E$9</c:f>
              <c:strCache>
                <c:ptCount val="1"/>
                <c:pt idx="0">
                  <c:v>2020</c:v>
                </c:pt>
              </c:strCache>
            </c:strRef>
          </c:tx>
          <c:spPr>
            <a:solidFill>
              <a:schemeClr val="accent3"/>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Grafica4!$E$10:$E$15</c:f>
              <c:numCache>
                <c:formatCode>#,##0</c:formatCode>
                <c:ptCount val="5"/>
                <c:pt idx="0">
                  <c:v>3079.0322525900001</c:v>
                </c:pt>
                <c:pt idx="1">
                  <c:v>-41821.099161409998</c:v>
                </c:pt>
                <c:pt idx="2">
                  <c:v>-12903.534111430001</c:v>
                </c:pt>
                <c:pt idx="3">
                  <c:v>-2298.90243242</c:v>
                </c:pt>
                <c:pt idx="4">
                  <c:v>-4997.8289221900004</c:v>
                </c:pt>
              </c:numCache>
            </c:numRef>
          </c:val>
          <c:extLst>
            <c:ext xmlns:c16="http://schemas.microsoft.com/office/drawing/2014/chart" uri="{C3380CC4-5D6E-409C-BE32-E72D297353CC}">
              <c16:uniqueId val="{00000002-144A-478C-83AC-AA5F58696D2E}"/>
            </c:ext>
          </c:extLst>
        </c:ser>
        <c:ser>
          <c:idx val="3"/>
          <c:order val="3"/>
          <c:tx>
            <c:strRef>
              <c:f>Grafica4!$F$8:$F$9</c:f>
              <c:strCache>
                <c:ptCount val="1"/>
                <c:pt idx="0">
                  <c:v>2021</c:v>
                </c:pt>
              </c:strCache>
            </c:strRef>
          </c:tx>
          <c:spPr>
            <a:solidFill>
              <a:schemeClr val="accent4"/>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Grafica4!$F$10:$F$15</c:f>
              <c:numCache>
                <c:formatCode>#,##0</c:formatCode>
                <c:ptCount val="5"/>
                <c:pt idx="0">
                  <c:v>-9.0483527399985633</c:v>
                </c:pt>
                <c:pt idx="1">
                  <c:v>-46302.262963449997</c:v>
                </c:pt>
                <c:pt idx="2">
                  <c:v>-15145.95596282</c:v>
                </c:pt>
                <c:pt idx="3">
                  <c:v>-2353.4590596599996</c:v>
                </c:pt>
                <c:pt idx="4">
                  <c:v>-6945.3676525599994</c:v>
                </c:pt>
              </c:numCache>
            </c:numRef>
          </c:val>
          <c:extLst>
            <c:ext xmlns:c16="http://schemas.microsoft.com/office/drawing/2014/chart" uri="{C3380CC4-5D6E-409C-BE32-E72D297353CC}">
              <c16:uniqueId val="{00000003-144A-478C-83AC-AA5F58696D2E}"/>
            </c:ext>
          </c:extLst>
        </c:ser>
        <c:ser>
          <c:idx val="4"/>
          <c:order val="4"/>
          <c:tx>
            <c:strRef>
              <c:f>Grafica4!$G$8:$G$9</c:f>
              <c:strCache>
                <c:ptCount val="1"/>
                <c:pt idx="0">
                  <c:v>2022</c:v>
                </c:pt>
              </c:strCache>
            </c:strRef>
          </c:tx>
          <c:spPr>
            <a:solidFill>
              <a:schemeClr val="accent5"/>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Grafica4!$G$10:$G$15</c:f>
              <c:numCache>
                <c:formatCode>#,##0</c:formatCode>
                <c:ptCount val="5"/>
                <c:pt idx="0">
                  <c:v>-291.69124008999955</c:v>
                </c:pt>
                <c:pt idx="1">
                  <c:v>-46915.331710660001</c:v>
                </c:pt>
                <c:pt idx="2">
                  <c:v>-11897.006906539998</c:v>
                </c:pt>
                <c:pt idx="3">
                  <c:v>-2319.8018612100004</c:v>
                </c:pt>
                <c:pt idx="4">
                  <c:v>-7226.715757070001</c:v>
                </c:pt>
              </c:numCache>
            </c:numRef>
          </c:val>
          <c:extLst>
            <c:ext xmlns:c16="http://schemas.microsoft.com/office/drawing/2014/chart" uri="{C3380CC4-5D6E-409C-BE32-E72D297353CC}">
              <c16:uniqueId val="{00000004-144A-478C-83AC-AA5F58696D2E}"/>
            </c:ext>
          </c:extLst>
        </c:ser>
        <c:ser>
          <c:idx val="5"/>
          <c:order val="5"/>
          <c:tx>
            <c:strRef>
              <c:f>Grafica4!$H$8:$H$9</c:f>
              <c:strCache>
                <c:ptCount val="1"/>
                <c:pt idx="0">
                  <c:v>2023</c:v>
                </c:pt>
              </c:strCache>
            </c:strRef>
          </c:tx>
          <c:spPr>
            <a:solidFill>
              <a:schemeClr val="accent6"/>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Grafica4!$H$10:$H$15</c:f>
              <c:numCache>
                <c:formatCode>#,##0</c:formatCode>
                <c:ptCount val="5"/>
                <c:pt idx="0">
                  <c:v>-5642.5483217800002</c:v>
                </c:pt>
                <c:pt idx="1">
                  <c:v>-56160.507096470006</c:v>
                </c:pt>
                <c:pt idx="2">
                  <c:v>-14239.685130579996</c:v>
                </c:pt>
                <c:pt idx="3">
                  <c:v>-2541.3318708199986</c:v>
                </c:pt>
                <c:pt idx="4">
                  <c:v>-9096.9582339799999</c:v>
                </c:pt>
              </c:numCache>
            </c:numRef>
          </c:val>
          <c:extLst>
            <c:ext xmlns:c16="http://schemas.microsoft.com/office/drawing/2014/chart" uri="{C3380CC4-5D6E-409C-BE32-E72D297353CC}">
              <c16:uniqueId val="{00000005-144A-478C-83AC-AA5F58696D2E}"/>
            </c:ext>
          </c:extLst>
        </c:ser>
        <c:ser>
          <c:idx val="6"/>
          <c:order val="6"/>
          <c:tx>
            <c:strRef>
              <c:f>Grafica4!$I$8:$I$9</c:f>
              <c:strCache>
                <c:ptCount val="1"/>
                <c:pt idx="0">
                  <c:v>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Grafica4!$I$10:$I$15</c:f>
              <c:numCache>
                <c:formatCode>#,##0</c:formatCode>
                <c:ptCount val="5"/>
                <c:pt idx="0">
                  <c:v>-1938.74413688</c:v>
                </c:pt>
                <c:pt idx="1">
                  <c:v>-11913.105794539999</c:v>
                </c:pt>
                <c:pt idx="2">
                  <c:v>-3104.9169811900001</c:v>
                </c:pt>
                <c:pt idx="3">
                  <c:v>-860.96042288000058</c:v>
                </c:pt>
                <c:pt idx="4">
                  <c:v>-1657.22355939</c:v>
                </c:pt>
              </c:numCache>
            </c:numRef>
          </c:val>
          <c:extLst>
            <c:ext xmlns:c16="http://schemas.microsoft.com/office/drawing/2014/chart" uri="{C3380CC4-5D6E-409C-BE32-E72D297353CC}">
              <c16:uniqueId val="{00000006-144A-478C-83AC-AA5F58696D2E}"/>
            </c:ext>
          </c:extLst>
        </c:ser>
        <c:dLbls>
          <c:showLegendKey val="0"/>
          <c:showVal val="0"/>
          <c:showCatName val="0"/>
          <c:showSerName val="0"/>
          <c:showPercent val="0"/>
          <c:showBubbleSize val="0"/>
        </c:dLbls>
        <c:gapWidth val="150"/>
        <c:axId val="359890687"/>
        <c:axId val="1"/>
      </c:barChart>
      <c:catAx>
        <c:axId val="35989068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ES"/>
          </a:p>
        </c:txPr>
        <c:crossAx val="1"/>
        <c:crosses val="autoZero"/>
        <c:auto val="0"/>
        <c:lblAlgn val="ctr"/>
        <c:lblOffset val="100"/>
        <c:noMultiLvlLbl val="0"/>
      </c:catAx>
      <c:valAx>
        <c:axId val="1"/>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vert="horz"/>
          <a:lstStyle/>
          <a:p>
            <a:pPr>
              <a:defRPr/>
            </a:pPr>
            <a:endParaRPr lang="es-ES"/>
          </a:p>
        </c:txPr>
        <c:crossAx val="359890687"/>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dTable>
      <c:spPr>
        <a:pattFill prst="ltDnDiag">
          <a:fgClr>
            <a:schemeClr val="bg1">
              <a:lumMod val="85000"/>
            </a:schemeClr>
          </a:fgClr>
          <a:bgClr>
            <a:schemeClr val="bg1"/>
          </a:bgClr>
        </a:pattFill>
        <a:ln>
          <a:noFill/>
        </a:ln>
        <a:effectLst/>
      </c:spPr>
    </c:plotArea>
    <c:plotVisOnly val="1"/>
    <c:dispBlanksAs val="gap"/>
    <c:showDLblsOverMax val="0"/>
  </c:chart>
  <c:spPr>
    <a:solidFill>
      <a:schemeClr val="bg1"/>
    </a:solidFill>
    <a:ln w="9525" cap="flat" cmpd="sng" algn="ctr">
      <a:solidFill>
        <a:schemeClr val="tx1">
          <a:lumMod val="15000"/>
          <a:lumOff val="85000"/>
        </a:schemeClr>
      </a:solidFill>
      <a:round/>
    </a:ln>
    <a:effectLst/>
  </c:spPr>
  <c:txPr>
    <a:bodyPr/>
    <a:lstStyle/>
    <a:p>
      <a:pPr>
        <a:defRPr sz="1100">
          <a:solidFill>
            <a:schemeClr val="accent1">
              <a:lumMod val="50000"/>
            </a:schemeClr>
          </a:solidFill>
        </a:defRPr>
      </a:pPr>
      <a:endParaRPr lang="es-ES"/>
    </a:p>
  </c:txPr>
  <c:externalData r:id="rId1">
    <c:autoUpdate val="0"/>
  </c:externalData>
  <c:extLst>
    <c:ext xmlns:c14="http://schemas.microsoft.com/office/drawing/2007/8/2/chart" uri="{781A3756-C4B2-4CAC-9D66-4F8BD8637D16}">
      <c14:pivotOptions>
        <c14:dropZoneFilter val="1"/>
        <c14:dropZoneCategories val="1"/>
        <c14:dropZoneData val="1"/>
        <c14:dropZonesVisible val="1"/>
      </c14:pivotOptions>
    </c:ext>
  </c:extLst>
</c:chartSpace>
</file>

<file path=ppt/charts/colors1.xml><?xml version="1.0" encoding="utf-8"?>
<cs:colorStyle xmlns:cs="http://schemas.microsoft.com/office/drawing/2012/chartStyle" xmlns:a="http://schemas.openxmlformats.org/drawingml/2006/main" meth="withinLinear" id="19">
  <a:schemeClr val="accent6"/>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withinLinear" id="19">
  <a:schemeClr val="accent6"/>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withinLinear" id="19">
  <a:schemeClr val="accent6"/>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withinLinear" id="19">
  <a:schemeClr val="accent6"/>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4.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5.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66">
  <cs:axisTitle>
    <cs:lnRef idx="0"/>
    <cs:fillRef idx="0"/>
    <cs:effectRef idx="0"/>
    <cs:fontRef idx="minor">
      <a:schemeClr val="tx2"/>
    </cs:fontRef>
    <cs:defRPr sz="900"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900" kern="1200"/>
  </cs:chartArea>
  <cs:dataLabel>
    <cs:lnRef idx="0"/>
    <cs:fillRef idx="0"/>
    <cs:effectRef idx="0"/>
    <cs:fontRef idx="minor">
      <a:schemeClr val="tx2"/>
    </cs:fontRef>
    <cs:defRPr sz="900"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900"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900"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1600"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900"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900" kern="1200"/>
  </cs:valueAxis>
  <cs:wall>
    <cs:lnRef idx="0"/>
    <cs:fillRef idx="0"/>
    <cs:effectRef idx="0"/>
    <cs:fontRef idx="minor">
      <a:schemeClr val="tx2"/>
    </cs:fontRef>
  </cs:wall>
</cs:chartStyle>
</file>

<file path=ppt/charts/style1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2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3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39.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40.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2.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3.xml><?xml version="1.0" encoding="utf-8"?>
<cs:chartStyle xmlns:cs="http://schemas.microsoft.com/office/drawing/2012/chartStyle" xmlns:a="http://schemas.openxmlformats.org/drawingml/2006/main" id="208">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ppt/charts/style44.xml><?xml version="1.0" encoding="utf-8"?>
<cs:chartStyle xmlns:cs="http://schemas.microsoft.com/office/drawing/2012/chartStyle" xmlns:a="http://schemas.openxmlformats.org/drawingml/2006/main" id="340">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lt1"/>
    </cs:fontRef>
  </cs:dataPoint>
  <cs:dataPoint3D>
    <cs:lnRef idx="0"/>
    <cs:fillRef idx="3">
      <cs:styleClr val="auto"/>
    </cs:fillRef>
    <cs:effectRef idx="3"/>
    <cs:fontRef idx="minor">
      <a:schemeClr val="lt1"/>
    </cs:fontRef>
  </cs:dataPoint3D>
  <cs:dataPointLine>
    <cs:lnRef idx="0">
      <cs:styleClr val="auto"/>
    </cs:lnRef>
    <cs:fillRef idx="3"/>
    <cs:effectRef idx="3"/>
    <cs:fontRef idx="minor">
      <a:schemeClr val="lt1"/>
    </cs:fontRef>
    <cs:spPr>
      <a:ln w="34925" cap="rnd">
        <a:solidFill>
          <a:schemeClr val="phClr"/>
        </a:solidFill>
        <a:round/>
      </a:ln>
    </cs:spPr>
  </cs:dataPointLine>
  <cs:dataPointMarker>
    <cs:lnRef idx="0">
      <cs:styleClr val="auto"/>
    </cs:lnRef>
    <cs:fillRef idx="3">
      <cs:styleClr val="auto"/>
    </cs:fillRef>
    <cs:effectRef idx="3"/>
    <cs:fontRef idx="minor">
      <a:schemeClr val="lt1"/>
    </cs:fontRef>
    <cs:spPr>
      <a:ln w="9525">
        <a:solidFill>
          <a:schemeClr val="phClr"/>
        </a:solidFill>
        <a:round/>
      </a:ln>
    </cs:spPr>
  </cs:dataPointMarker>
  <cs:dataPointMarkerLayout symbol="circle" size="6"/>
  <cs:dataPointWireframe>
    <cs:lnRef idx="0">
      <cs:styleClr val="auto"/>
    </cs:lnRef>
    <cs:fillRef idx="3"/>
    <cs:effectRef idx="3"/>
    <cs:fontRef idx="minor">
      <a:schemeClr val="lt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lt1"/>
    </cs:fontRef>
  </cs:wall>
</cs:chartStyle>
</file>

<file path=ppt/charts/style45.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96">
  <cs:axisTitle>
    <cs:lnRef idx="0"/>
    <cs:fillRef idx="0"/>
    <cs:effectRef idx="0"/>
    <cs:fontRef idx="minor">
      <a:schemeClr val="tx1">
        <a:lumMod val="65000"/>
        <a:lumOff val="35000"/>
      </a:schemeClr>
    </cs:fontRef>
    <cs:defRPr sz="900" kern="1200" cap="all"/>
  </cs:axisTitle>
  <cs:categoryAxis>
    <cs:lnRef idx="0"/>
    <cs:fillRef idx="0"/>
    <cs:effectRef idx="0"/>
    <cs:fontRef idx="minor">
      <a:schemeClr val="tx1">
        <a:lumMod val="65000"/>
        <a:lumOff val="35000"/>
      </a:schemeClr>
    </cs:fontRef>
    <cs:defRPr sz="900" b="0" kern="1200" cap="none" spc="0" normalizeH="0" baseline="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75000"/>
        <a:lumOff val="25000"/>
      </a:schemeClr>
    </cs:fontRef>
    <cs:spPr>
      <a:solidFill>
        <a:schemeClr val="dk1">
          <a:lumMod val="15000"/>
          <a:lumOff val="85000"/>
        </a:schemeClr>
      </a:solidFill>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38100"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8"/>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50000"/>
            <a:lumOff val="50000"/>
          </a:schemeClr>
        </a:solidFill>
        <a:prstDash val="dash"/>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w="9525" cap="flat" cmpd="sng" algn="ctr">
        <a:solidFill>
          <a:schemeClr val="tx1">
            <a:lumMod val="5000"/>
            <a:lumOff val="95000"/>
          </a:schemeClr>
        </a:solidFill>
        <a:round/>
      </a:ln>
    </cs:spPr>
  </cs:gridlineMinor>
  <cs:hiLoLine>
    <cs:lnRef idx="0"/>
    <cs:fillRef idx="0"/>
    <cs:effectRef idx="0"/>
    <cs:fontRef idx="minor">
      <a:schemeClr val="dk1"/>
    </cs:fontRef>
    <cs:spPr>
      <a:ln w="9525">
        <a:solidFill>
          <a:schemeClr val="tx1">
            <a:lumMod val="50000"/>
            <a:lumOff val="50000"/>
          </a:schemeClr>
        </a:solidFill>
        <a:prstDash val="dash"/>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ajor">
      <a:schemeClr val="tx1">
        <a:lumMod val="65000"/>
        <a:lumOff val="35000"/>
      </a:schemeClr>
    </cs:fontRef>
    <cs:defRPr sz="2000" b="0" kern="1200" cap="none" spc="0" normalizeH="0" baseline="0"/>
  </cs:title>
  <cs:trendline>
    <cs:lnRef idx="0">
      <cs:styleClr val="auto"/>
    </cs:lnRef>
    <cs:fillRef idx="0"/>
    <cs:effectRef idx="0"/>
    <cs:fontRef idx="minor">
      <a:schemeClr val="dk1"/>
    </cs:fontRef>
    <cs:spPr>
      <a:ln w="19050" cap="rnd">
        <a:solidFill>
          <a:schemeClr val="phClr"/>
        </a:solidFill>
        <a:round/>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dk1"/>
    </cs:fontRef>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0.67692</cdr:x>
      <cdr:y>0.93343</cdr:y>
    </cdr:from>
    <cdr:to>
      <cdr:x>1</cdr:x>
      <cdr:y>1</cdr:y>
    </cdr:to>
    <cdr:sp macro="" textlink="">
      <cdr:nvSpPr>
        <cdr:cNvPr id="2" name="CuadroTexto 1">
          <a:extLst xmlns:a="http://schemas.openxmlformats.org/drawingml/2006/main">
            <a:ext uri="{FF2B5EF4-FFF2-40B4-BE49-F238E27FC236}">
              <a16:creationId xmlns:a16="http://schemas.microsoft.com/office/drawing/2014/main" id="{63FA895A-B801-459B-8C70-CE3F77147554}"/>
            </a:ext>
          </a:extLst>
        </cdr:cNvPr>
        <cdr:cNvSpPr txBox="1"/>
      </cdr:nvSpPr>
      <cdr:spPr>
        <a:xfrm xmlns:a="http://schemas.openxmlformats.org/drawingml/2006/main">
          <a:off x="5867400" y="5876925"/>
          <a:ext cx="2800350" cy="41910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s-CO" sz="1000" dirty="0"/>
            <a:t>                                   </a:t>
          </a:r>
          <a:endParaRPr lang="es-CO" sz="1100" dirty="0"/>
        </a:p>
      </cdr:txBody>
    </cdr:sp>
  </cdr:relSizeAnchor>
</c:userShapes>
</file>

<file path=ppt/drawings/drawing2.xml><?xml version="1.0" encoding="utf-8"?>
<c:userShapes xmlns:c="http://schemas.openxmlformats.org/drawingml/2006/chart">
  <cdr:relSizeAnchor xmlns:cdr="http://schemas.openxmlformats.org/drawingml/2006/chartDrawing">
    <cdr:from>
      <cdr:x>0.07886</cdr:x>
      <cdr:y>0</cdr:y>
    </cdr:from>
    <cdr:to>
      <cdr:x>0.39299</cdr:x>
      <cdr:y>1</cdr:y>
    </cdr:to>
    <cdr:sp macro="" textlink="">
      <cdr:nvSpPr>
        <cdr:cNvPr id="2" name="11 Rectángulo"/>
        <cdr:cNvSpPr/>
      </cdr:nvSpPr>
      <cdr:spPr>
        <a:xfrm xmlns:a="http://schemas.openxmlformats.org/drawingml/2006/main">
          <a:off x="827761" y="0"/>
          <a:ext cx="3297441" cy="523220"/>
        </a:xfrm>
        <a:prstGeom xmlns:a="http://schemas.openxmlformats.org/drawingml/2006/main" prst="rect">
          <a:avLst/>
        </a:prstGeom>
      </cdr:spPr>
      <cdr:txBody>
        <a:bodyPr xmlns:a="http://schemas.openxmlformats.org/drawingml/2006/main" wrap="none">
          <a:spAutoFit/>
        </a:bodyPr>
        <a:lstStyle xmlns:a="http://schemas.openxmlformats.org/drawingml/2006/main">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lvl="1" algn="ctr"/>
          <a:r>
            <a:rPr lang="es-CO" sz="1400" b="1" dirty="0">
              <a:solidFill>
                <a:schemeClr val="accent1">
                  <a:lumMod val="50000"/>
                </a:schemeClr>
              </a:solidFill>
              <a:latin typeface="+mn-lt"/>
              <a:cs typeface="Arial" panose="020B0604020202020204" pitchFamily="34" charset="0"/>
            </a:rPr>
            <a:t>CARTERA FACTURACIÓN CONJUNTA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9.411</a:t>
          </a:r>
          <a:endParaRPr lang="es-CO" sz="1400" b="1" kern="0" dirty="0">
            <a:solidFill>
              <a:schemeClr val="accent1">
                <a:lumMod val="50000"/>
              </a:schemeClr>
            </a:solidFill>
            <a:latin typeface="+mn-lt"/>
            <a:cs typeface="Arial" panose="020B0604020202020204" pitchFamily="34" charset="0"/>
          </a:endParaRPr>
        </a:p>
      </cdr:txBody>
    </cdr:sp>
  </cdr:relSizeAnchor>
  <cdr:relSizeAnchor xmlns:cdr="http://schemas.openxmlformats.org/drawingml/2006/chartDrawing">
    <cdr:from>
      <cdr:x>0.64346</cdr:x>
      <cdr:y>0</cdr:y>
    </cdr:from>
    <cdr:to>
      <cdr:x>0.94296</cdr:x>
      <cdr:y>1</cdr:y>
    </cdr:to>
    <cdr:sp macro="" textlink="">
      <cdr:nvSpPr>
        <cdr:cNvPr id="4" name="11 Rectángulo"/>
        <cdr:cNvSpPr/>
      </cdr:nvSpPr>
      <cdr:spPr>
        <a:xfrm xmlns:a="http://schemas.openxmlformats.org/drawingml/2006/main">
          <a:off x="6754341" y="0"/>
          <a:ext cx="3143809" cy="523220"/>
        </a:xfrm>
        <a:prstGeom xmlns:a="http://schemas.openxmlformats.org/drawingml/2006/main" prst="rect">
          <a:avLst/>
        </a:prstGeom>
      </cdr:spPr>
      <cdr:txBody>
        <a:bodyPr xmlns:a="http://schemas.openxmlformats.org/drawingml/2006/main" wrap="none">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lvl="1" algn="ctr"/>
          <a:r>
            <a:rPr lang="es-CO" sz="1400" b="1" dirty="0">
              <a:solidFill>
                <a:schemeClr val="accent1">
                  <a:lumMod val="50000"/>
                </a:schemeClr>
              </a:solidFill>
              <a:latin typeface="+mn-lt"/>
              <a:cs typeface="Arial" panose="020B0604020202020204" pitchFamily="34" charset="0"/>
            </a:rPr>
            <a:t>CARTERA FACTURACIÓN DIRECTA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1.261</a:t>
          </a:r>
          <a:endParaRPr lang="es-CO" sz="1400" b="1" kern="0" dirty="0">
            <a:solidFill>
              <a:schemeClr val="accent1">
                <a:lumMod val="50000"/>
              </a:schemeClr>
            </a:solidFill>
            <a:latin typeface="+mn-lt"/>
            <a:cs typeface="Arial" panose="020B0604020202020204" pitchFamily="34" charset="0"/>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0.29848</cdr:x>
      <cdr:y>0.40983</cdr:y>
    </cdr:from>
    <cdr:to>
      <cdr:x>0.3619</cdr:x>
      <cdr:y>0.47816</cdr:y>
    </cdr:to>
    <cdr:sp macro="" textlink="">
      <cdr:nvSpPr>
        <cdr:cNvPr id="2" name="CuadroTexto 1">
          <a:extLst xmlns:a="http://schemas.openxmlformats.org/drawingml/2006/main">
            <a:ext uri="{FF2B5EF4-FFF2-40B4-BE49-F238E27FC236}">
              <a16:creationId xmlns:a16="http://schemas.microsoft.com/office/drawing/2014/main" id="{0945CA85-5C77-C165-9079-FF907610CAA5}"/>
            </a:ext>
          </a:extLst>
        </cdr:cNvPr>
        <cdr:cNvSpPr txBox="1"/>
      </cdr:nvSpPr>
      <cdr:spPr>
        <a:xfrm xmlns:a="http://schemas.openxmlformats.org/drawingml/2006/main">
          <a:off x="3051862" y="1713713"/>
          <a:ext cx="648447" cy="285721"/>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317</a:t>
          </a:r>
        </a:p>
      </cdr:txBody>
    </cdr:sp>
  </cdr:relSizeAnchor>
  <cdr:relSizeAnchor xmlns:cdr="http://schemas.openxmlformats.org/drawingml/2006/chartDrawing">
    <cdr:from>
      <cdr:x>0.42448</cdr:x>
      <cdr:y>0.42706</cdr:y>
    </cdr:from>
    <cdr:to>
      <cdr:x>0.48301</cdr:x>
      <cdr:y>0.4954</cdr:y>
    </cdr:to>
    <cdr:sp macro="" textlink="">
      <cdr:nvSpPr>
        <cdr:cNvPr id="3" name="CuadroTexto 1">
          <a:extLst xmlns:a="http://schemas.openxmlformats.org/drawingml/2006/main">
            <a:ext uri="{FF2B5EF4-FFF2-40B4-BE49-F238E27FC236}">
              <a16:creationId xmlns:a16="http://schemas.microsoft.com/office/drawing/2014/main" id="{EE3E8C05-9B20-123C-5978-6252941CC9FE}"/>
            </a:ext>
          </a:extLst>
        </cdr:cNvPr>
        <cdr:cNvSpPr txBox="1"/>
      </cdr:nvSpPr>
      <cdr:spPr>
        <a:xfrm xmlns:a="http://schemas.openxmlformats.org/drawingml/2006/main">
          <a:off x="4340167" y="1785742"/>
          <a:ext cx="598449" cy="28576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179</a:t>
          </a:r>
        </a:p>
      </cdr:txBody>
    </cdr:sp>
  </cdr:relSizeAnchor>
  <cdr:relSizeAnchor xmlns:cdr="http://schemas.openxmlformats.org/drawingml/2006/chartDrawing">
    <cdr:from>
      <cdr:x>0.55635</cdr:x>
      <cdr:y>0.43949</cdr:y>
    </cdr:from>
    <cdr:to>
      <cdr:x>0.61586</cdr:x>
      <cdr:y>0.5215</cdr:y>
    </cdr:to>
    <cdr:sp macro="" textlink="">
      <cdr:nvSpPr>
        <cdr:cNvPr id="4" name="CuadroTexto 1">
          <a:extLst xmlns:a="http://schemas.openxmlformats.org/drawingml/2006/main">
            <a:ext uri="{FF2B5EF4-FFF2-40B4-BE49-F238E27FC236}">
              <a16:creationId xmlns:a16="http://schemas.microsoft.com/office/drawing/2014/main" id="{F5D3AB29-0D75-A43E-C881-16FC86B54D55}"/>
            </a:ext>
          </a:extLst>
        </cdr:cNvPr>
        <cdr:cNvSpPr txBox="1"/>
      </cdr:nvSpPr>
      <cdr:spPr>
        <a:xfrm xmlns:a="http://schemas.openxmlformats.org/drawingml/2006/main">
          <a:off x="5688531" y="1837720"/>
          <a:ext cx="608469" cy="34292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147</a:t>
          </a:r>
        </a:p>
      </cdr:txBody>
    </cdr:sp>
  </cdr:relSizeAnchor>
  <cdr:relSizeAnchor xmlns:cdr="http://schemas.openxmlformats.org/drawingml/2006/chartDrawing">
    <cdr:from>
      <cdr:x>0.68272</cdr:x>
      <cdr:y>0.43621</cdr:y>
    </cdr:from>
    <cdr:to>
      <cdr:x>0.74888</cdr:x>
      <cdr:y>0.5</cdr:y>
    </cdr:to>
    <cdr:sp macro="" textlink="">
      <cdr:nvSpPr>
        <cdr:cNvPr id="5" name="CuadroTexto 1">
          <a:extLst xmlns:a="http://schemas.openxmlformats.org/drawingml/2006/main">
            <a:ext uri="{FF2B5EF4-FFF2-40B4-BE49-F238E27FC236}">
              <a16:creationId xmlns:a16="http://schemas.microsoft.com/office/drawing/2014/main" id="{A65E978D-E09C-A048-787F-7D3390972456}"/>
            </a:ext>
          </a:extLst>
        </cdr:cNvPr>
        <cdr:cNvSpPr txBox="1"/>
      </cdr:nvSpPr>
      <cdr:spPr>
        <a:xfrm xmlns:a="http://schemas.openxmlformats.org/drawingml/2006/main">
          <a:off x="6980620" y="1824000"/>
          <a:ext cx="676463" cy="266737"/>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187</a:t>
          </a:r>
        </a:p>
      </cdr:txBody>
    </cdr:sp>
  </cdr:relSizeAnchor>
  <cdr:relSizeAnchor xmlns:cdr="http://schemas.openxmlformats.org/drawingml/2006/chartDrawing">
    <cdr:from>
      <cdr:x>0.8055</cdr:x>
      <cdr:y>0.43128</cdr:y>
    </cdr:from>
    <cdr:to>
      <cdr:x>0.87084</cdr:x>
      <cdr:y>0.50189</cdr:y>
    </cdr:to>
    <cdr:sp macro="" textlink="">
      <cdr:nvSpPr>
        <cdr:cNvPr id="6" name="CuadroTexto 1">
          <a:extLst xmlns:a="http://schemas.openxmlformats.org/drawingml/2006/main">
            <a:ext uri="{FF2B5EF4-FFF2-40B4-BE49-F238E27FC236}">
              <a16:creationId xmlns:a16="http://schemas.microsoft.com/office/drawing/2014/main" id="{3D2CE68E-E71B-44AA-848C-A5C2F8CAF769}"/>
            </a:ext>
          </a:extLst>
        </cdr:cNvPr>
        <cdr:cNvSpPr txBox="1"/>
      </cdr:nvSpPr>
      <cdr:spPr>
        <a:xfrm xmlns:a="http://schemas.openxmlformats.org/drawingml/2006/main">
          <a:off x="8235946" y="1803368"/>
          <a:ext cx="668079" cy="29525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158</a:t>
          </a:r>
        </a:p>
      </cdr:txBody>
    </cdr:sp>
  </cdr:relSizeAnchor>
</c:userShapes>
</file>

<file path=ppt/drawings/drawing4.xml><?xml version="1.0" encoding="utf-8"?>
<c:userShapes xmlns:c="http://schemas.openxmlformats.org/drawingml/2006/chart">
  <cdr:relSizeAnchor xmlns:cdr="http://schemas.openxmlformats.org/drawingml/2006/chartDrawing">
    <cdr:from>
      <cdr:x>0.89449</cdr:x>
      <cdr:y>0.5881</cdr:y>
    </cdr:from>
    <cdr:to>
      <cdr:x>0.95672</cdr:x>
      <cdr:y>0.66495</cdr:y>
    </cdr:to>
    <cdr:sp macro="" textlink="">
      <cdr:nvSpPr>
        <cdr:cNvPr id="2" name="CuadroTexto 1">
          <a:extLst xmlns:a="http://schemas.openxmlformats.org/drawingml/2006/main">
            <a:ext uri="{FF2B5EF4-FFF2-40B4-BE49-F238E27FC236}">
              <a16:creationId xmlns:a16="http://schemas.microsoft.com/office/drawing/2014/main" id="{FC420D71-801A-4EFE-B322-FA9EB7332F32}"/>
            </a:ext>
          </a:extLst>
        </cdr:cNvPr>
        <cdr:cNvSpPr txBox="1"/>
      </cdr:nvSpPr>
      <cdr:spPr>
        <a:xfrm xmlns:a="http://schemas.openxmlformats.org/drawingml/2006/main">
          <a:off x="7219616" y="2186405"/>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46</a:t>
          </a:r>
          <a:endParaRPr lang="es-CO" sz="1400" b="1">
            <a:solidFill>
              <a:schemeClr val="accent2">
                <a:lumMod val="50000"/>
              </a:schemeClr>
            </a:solidFill>
          </a:endParaRPr>
        </a:p>
      </cdr:txBody>
    </cdr:sp>
  </cdr:relSizeAnchor>
  <cdr:relSizeAnchor xmlns:cdr="http://schemas.openxmlformats.org/drawingml/2006/chartDrawing">
    <cdr:from>
      <cdr:x>0.0858</cdr:x>
      <cdr:y>0.47753</cdr:y>
    </cdr:from>
    <cdr:to>
      <cdr:x>0.14802</cdr:x>
      <cdr:y>0.55438</cdr:y>
    </cdr:to>
    <cdr:sp macro="" textlink="">
      <cdr:nvSpPr>
        <cdr:cNvPr id="3" name="CuadroTexto 1">
          <a:extLst xmlns:a="http://schemas.openxmlformats.org/drawingml/2006/main">
            <a:ext uri="{FF2B5EF4-FFF2-40B4-BE49-F238E27FC236}">
              <a16:creationId xmlns:a16="http://schemas.microsoft.com/office/drawing/2014/main" id="{C8A9F9C5-A8B6-4784-AE66-A0A3F4142D54}"/>
            </a:ext>
          </a:extLst>
        </cdr:cNvPr>
        <cdr:cNvSpPr txBox="1"/>
      </cdr:nvSpPr>
      <cdr:spPr>
        <a:xfrm xmlns:a="http://schemas.openxmlformats.org/drawingml/2006/main">
          <a:off x="692485" y="1775326"/>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a:t>
          </a:r>
          <a:r>
            <a:rPr lang="es-CO" sz="1400" b="1">
              <a:solidFill>
                <a:schemeClr val="accent2">
                  <a:lumMod val="50000"/>
                </a:schemeClr>
              </a:solidFill>
              <a:latin typeface="+mn-lt"/>
              <a:ea typeface="+mn-ea"/>
              <a:cs typeface="+mn-cs"/>
            </a:rPr>
            <a:t>15</a:t>
          </a:r>
        </a:p>
      </cdr:txBody>
    </cdr:sp>
  </cdr:relSizeAnchor>
  <cdr:relSizeAnchor xmlns:cdr="http://schemas.openxmlformats.org/drawingml/2006/chartDrawing">
    <cdr:from>
      <cdr:x>0.22493</cdr:x>
      <cdr:y>0.43168</cdr:y>
    </cdr:from>
    <cdr:to>
      <cdr:x>0.28715</cdr:x>
      <cdr:y>0.50853</cdr:y>
    </cdr:to>
    <cdr:sp macro="" textlink="">
      <cdr:nvSpPr>
        <cdr:cNvPr id="4" name="CuadroTexto 1">
          <a:extLst xmlns:a="http://schemas.openxmlformats.org/drawingml/2006/main">
            <a:ext uri="{FF2B5EF4-FFF2-40B4-BE49-F238E27FC236}">
              <a16:creationId xmlns:a16="http://schemas.microsoft.com/office/drawing/2014/main" id="{C1E85D45-362A-4D39-A496-28D21A15A438}"/>
            </a:ext>
          </a:extLst>
        </cdr:cNvPr>
        <cdr:cNvSpPr txBox="1"/>
      </cdr:nvSpPr>
      <cdr:spPr>
        <a:xfrm xmlns:a="http://schemas.openxmlformats.org/drawingml/2006/main">
          <a:off x="1815432" y="1604879"/>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a:t>
          </a:r>
          <a:r>
            <a:rPr lang="es-CO" sz="1400" b="1">
              <a:solidFill>
                <a:schemeClr val="accent2">
                  <a:lumMod val="50000"/>
                </a:schemeClr>
              </a:solidFill>
              <a:latin typeface="+mn-lt"/>
              <a:ea typeface="+mn-ea"/>
              <a:cs typeface="+mn-cs"/>
            </a:rPr>
            <a:t>64</a:t>
          </a:r>
        </a:p>
      </cdr:txBody>
    </cdr:sp>
  </cdr:relSizeAnchor>
  <cdr:relSizeAnchor xmlns:cdr="http://schemas.openxmlformats.org/drawingml/2006/chartDrawing">
    <cdr:from>
      <cdr:x>0.35288</cdr:x>
      <cdr:y>0.35886</cdr:y>
    </cdr:from>
    <cdr:to>
      <cdr:x>0.4151</cdr:x>
      <cdr:y>0.43572</cdr:y>
    </cdr:to>
    <cdr:sp macro="" textlink="">
      <cdr:nvSpPr>
        <cdr:cNvPr id="5" name="CuadroTexto 1">
          <a:extLst xmlns:a="http://schemas.openxmlformats.org/drawingml/2006/main">
            <a:ext uri="{FF2B5EF4-FFF2-40B4-BE49-F238E27FC236}">
              <a16:creationId xmlns:a16="http://schemas.microsoft.com/office/drawing/2014/main" id="{2863CFA4-6F9D-435E-BDB9-747992A4B95C}"/>
            </a:ext>
          </a:extLst>
        </cdr:cNvPr>
        <cdr:cNvSpPr txBox="1"/>
      </cdr:nvSpPr>
      <cdr:spPr>
        <a:xfrm xmlns:a="http://schemas.openxmlformats.org/drawingml/2006/main">
          <a:off x="2848142" y="1334168"/>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a:t>
          </a:r>
          <a:r>
            <a:rPr lang="es-CO" sz="1400" b="1">
              <a:solidFill>
                <a:schemeClr val="accent2">
                  <a:lumMod val="50000"/>
                </a:schemeClr>
              </a:solidFill>
            </a:rPr>
            <a:t>59</a:t>
          </a:r>
        </a:p>
      </cdr:txBody>
    </cdr:sp>
  </cdr:relSizeAnchor>
  <cdr:relSizeAnchor xmlns:cdr="http://schemas.openxmlformats.org/drawingml/2006/chartDrawing">
    <cdr:from>
      <cdr:x>0.48083</cdr:x>
      <cdr:y>0.39662</cdr:y>
    </cdr:from>
    <cdr:to>
      <cdr:x>0.54305</cdr:x>
      <cdr:y>0.47347</cdr:y>
    </cdr:to>
    <cdr:sp macro="" textlink="">
      <cdr:nvSpPr>
        <cdr:cNvPr id="6" name="CuadroTexto 1">
          <a:extLst xmlns:a="http://schemas.openxmlformats.org/drawingml/2006/main">
            <a:ext uri="{FF2B5EF4-FFF2-40B4-BE49-F238E27FC236}">
              <a16:creationId xmlns:a16="http://schemas.microsoft.com/office/drawing/2014/main" id="{BCF01E07-E94E-4450-A061-F129EAE67A6F}"/>
            </a:ext>
          </a:extLst>
        </cdr:cNvPr>
        <cdr:cNvSpPr txBox="1"/>
      </cdr:nvSpPr>
      <cdr:spPr>
        <a:xfrm xmlns:a="http://schemas.openxmlformats.org/drawingml/2006/main">
          <a:off x="3880852" y="1474537"/>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127</a:t>
          </a:r>
          <a:endParaRPr lang="es-CO" sz="1400" b="1">
            <a:solidFill>
              <a:schemeClr val="accent2">
                <a:lumMod val="50000"/>
              </a:schemeClr>
            </a:solidFill>
          </a:endParaRPr>
        </a:p>
      </cdr:txBody>
    </cdr:sp>
  </cdr:relSizeAnchor>
  <cdr:relSizeAnchor xmlns:cdr="http://schemas.openxmlformats.org/drawingml/2006/chartDrawing">
    <cdr:from>
      <cdr:x>0.62865</cdr:x>
      <cdr:y>0.36965</cdr:y>
    </cdr:from>
    <cdr:to>
      <cdr:x>0.69088</cdr:x>
      <cdr:y>0.4465</cdr:y>
    </cdr:to>
    <cdr:sp macro="" textlink="">
      <cdr:nvSpPr>
        <cdr:cNvPr id="7" name="CuadroTexto 1">
          <a:extLst xmlns:a="http://schemas.openxmlformats.org/drawingml/2006/main">
            <a:ext uri="{FF2B5EF4-FFF2-40B4-BE49-F238E27FC236}">
              <a16:creationId xmlns:a16="http://schemas.microsoft.com/office/drawing/2014/main" id="{1C3744AB-D8E8-4E69-8BA8-950A2CBF7A30}"/>
            </a:ext>
          </a:extLst>
        </cdr:cNvPr>
        <cdr:cNvSpPr txBox="1"/>
      </cdr:nvSpPr>
      <cdr:spPr>
        <a:xfrm xmlns:a="http://schemas.openxmlformats.org/drawingml/2006/main">
          <a:off x="5073984" y="1374273"/>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138</a:t>
          </a:r>
          <a:endParaRPr lang="es-CO" sz="1400" b="1">
            <a:solidFill>
              <a:schemeClr val="accent2">
                <a:lumMod val="50000"/>
              </a:schemeClr>
            </a:solidFill>
          </a:endParaRPr>
        </a:p>
      </cdr:txBody>
    </cdr:sp>
  </cdr:relSizeAnchor>
  <cdr:relSizeAnchor xmlns:cdr="http://schemas.openxmlformats.org/drawingml/2006/chartDrawing">
    <cdr:from>
      <cdr:x>0.76778</cdr:x>
      <cdr:y>0.3292</cdr:y>
    </cdr:from>
    <cdr:to>
      <cdr:x>0.83001</cdr:x>
      <cdr:y>0.40605</cdr:y>
    </cdr:to>
    <cdr:sp macro="" textlink="">
      <cdr:nvSpPr>
        <cdr:cNvPr id="8" name="CuadroTexto 1">
          <a:extLst xmlns:a="http://schemas.openxmlformats.org/drawingml/2006/main">
            <a:ext uri="{FF2B5EF4-FFF2-40B4-BE49-F238E27FC236}">
              <a16:creationId xmlns:a16="http://schemas.microsoft.com/office/drawing/2014/main" id="{FC420D71-801A-4EFE-B322-FA9EB7332F32}"/>
            </a:ext>
          </a:extLst>
        </cdr:cNvPr>
        <cdr:cNvSpPr txBox="1"/>
      </cdr:nvSpPr>
      <cdr:spPr>
        <a:xfrm xmlns:a="http://schemas.openxmlformats.org/drawingml/2006/main">
          <a:off x="6196932" y="1223879"/>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239</a:t>
          </a:r>
          <a:endParaRPr lang="es-CO" sz="1400" b="1">
            <a:solidFill>
              <a:schemeClr val="accent2">
                <a:lumMod val="50000"/>
              </a:schemeClr>
            </a:solidFill>
          </a:endParaRPr>
        </a:p>
      </cdr:txBody>
    </cdr:sp>
  </cdr:relSizeAnchor>
</c:userShapes>
</file>

<file path=ppt/drawings/drawing5.xml><?xml version="1.0" encoding="utf-8"?>
<c:userShapes xmlns:c="http://schemas.openxmlformats.org/drawingml/2006/chart">
  <cdr:relSizeAnchor xmlns:cdr="http://schemas.openxmlformats.org/drawingml/2006/chartDrawing">
    <cdr:from>
      <cdr:x>0.08768</cdr:x>
      <cdr:y>0.16872</cdr:y>
    </cdr:from>
    <cdr:to>
      <cdr:x>0.13833</cdr:x>
      <cdr:y>0.24514</cdr:y>
    </cdr:to>
    <cdr:sp macro="" textlink="">
      <cdr:nvSpPr>
        <cdr:cNvPr id="2" name="CuadroTexto 1">
          <a:extLst xmlns:a="http://schemas.openxmlformats.org/drawingml/2006/main">
            <a:ext uri="{FF2B5EF4-FFF2-40B4-BE49-F238E27FC236}">
              <a16:creationId xmlns:a16="http://schemas.microsoft.com/office/drawing/2014/main" id="{C8A9F9C5-A8B6-4784-AE66-A0A3F4142D54}"/>
            </a:ext>
          </a:extLst>
        </cdr:cNvPr>
        <cdr:cNvSpPr txBox="1"/>
      </cdr:nvSpPr>
      <cdr:spPr>
        <a:xfrm xmlns:a="http://schemas.openxmlformats.org/drawingml/2006/main">
          <a:off x="736570" y="598613"/>
          <a:ext cx="425513" cy="27114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4</a:t>
          </a:r>
          <a:r>
            <a:rPr lang="es-CO" sz="1400" b="1">
              <a:solidFill>
                <a:schemeClr val="accent2">
                  <a:lumMod val="50000"/>
                </a:schemeClr>
              </a:solidFill>
            </a:rPr>
            <a:t>1</a:t>
          </a:r>
        </a:p>
      </cdr:txBody>
    </cdr:sp>
  </cdr:relSizeAnchor>
  <cdr:relSizeAnchor xmlns:cdr="http://schemas.openxmlformats.org/drawingml/2006/chartDrawing">
    <cdr:from>
      <cdr:x>0.69426</cdr:x>
      <cdr:y>0.34632</cdr:y>
    </cdr:from>
    <cdr:to>
      <cdr:x>0.75404</cdr:x>
      <cdr:y>0.42274</cdr:y>
    </cdr:to>
    <cdr:sp macro="" textlink="">
      <cdr:nvSpPr>
        <cdr:cNvPr id="3" name="CuadroTexto 1">
          <a:extLst xmlns:a="http://schemas.openxmlformats.org/drawingml/2006/main">
            <a:ext uri="{FF2B5EF4-FFF2-40B4-BE49-F238E27FC236}">
              <a16:creationId xmlns:a16="http://schemas.microsoft.com/office/drawing/2014/main" id="{A66A1595-7C7F-4368-85DB-BBB1097E5297}"/>
            </a:ext>
          </a:extLst>
        </cdr:cNvPr>
        <cdr:cNvSpPr txBox="1"/>
      </cdr:nvSpPr>
      <cdr:spPr>
        <a:xfrm xmlns:a="http://schemas.openxmlformats.org/drawingml/2006/main">
          <a:off x="6675347" y="1373845"/>
          <a:ext cx="574788" cy="30315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dirty="0">
              <a:solidFill>
                <a:schemeClr val="accent2">
                  <a:lumMod val="50000"/>
                </a:schemeClr>
              </a:solidFill>
            </a:rPr>
            <a:t>8</a:t>
          </a:r>
          <a:endParaRPr lang="es-CO" sz="1400" b="1" dirty="0">
            <a:solidFill>
              <a:schemeClr val="accent2">
                <a:lumMod val="50000"/>
              </a:schemeClr>
            </a:solidFill>
          </a:endParaRPr>
        </a:p>
      </cdr:txBody>
    </cdr:sp>
  </cdr:relSizeAnchor>
  <cdr:relSizeAnchor xmlns:cdr="http://schemas.openxmlformats.org/drawingml/2006/chartDrawing">
    <cdr:from>
      <cdr:x>0.87663</cdr:x>
      <cdr:y>0.14567</cdr:y>
    </cdr:from>
    <cdr:to>
      <cdr:x>0.93641</cdr:x>
      <cdr:y>0.22209</cdr:y>
    </cdr:to>
    <cdr:sp macro="" textlink="">
      <cdr:nvSpPr>
        <cdr:cNvPr id="7" name="CuadroTexto 1">
          <a:extLst xmlns:a="http://schemas.openxmlformats.org/drawingml/2006/main">
            <a:ext uri="{FF2B5EF4-FFF2-40B4-BE49-F238E27FC236}">
              <a16:creationId xmlns:a16="http://schemas.microsoft.com/office/drawing/2014/main" id="{BAABDBF0-C7C1-D561-F353-4D3558AA359B}"/>
            </a:ext>
          </a:extLst>
        </cdr:cNvPr>
        <cdr:cNvSpPr txBox="1"/>
      </cdr:nvSpPr>
      <cdr:spPr>
        <a:xfrm xmlns:a="http://schemas.openxmlformats.org/drawingml/2006/main">
          <a:off x="8428872" y="577856"/>
          <a:ext cx="574788" cy="303155"/>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dirty="0">
              <a:solidFill>
                <a:schemeClr val="accent2">
                  <a:lumMod val="50000"/>
                </a:schemeClr>
              </a:solidFill>
            </a:rPr>
            <a:t>14</a:t>
          </a:r>
          <a:endParaRPr lang="es-CO" sz="1400" b="1" dirty="0">
            <a:solidFill>
              <a:schemeClr val="accent2">
                <a:lumMod val="50000"/>
              </a:schemeClr>
            </a:solidFill>
          </a:endParaRPr>
        </a:p>
      </cdr:txBody>
    </cdr:sp>
  </cdr:relSizeAnchor>
</c:userShapes>
</file>

<file path=ppt/drawings/drawing6.xml><?xml version="1.0" encoding="utf-8"?>
<c:userShapes xmlns:c="http://schemas.openxmlformats.org/drawingml/2006/chart">
  <cdr:relSizeAnchor xmlns:cdr="http://schemas.openxmlformats.org/drawingml/2006/chartDrawing">
    <cdr:from>
      <cdr:x>0.09111</cdr:x>
      <cdr:y>0.26089</cdr:y>
    </cdr:from>
    <cdr:to>
      <cdr:x>0.14717</cdr:x>
      <cdr:y>0.36146</cdr:y>
    </cdr:to>
    <cdr:sp macro="" textlink="">
      <cdr:nvSpPr>
        <cdr:cNvPr id="2" name="CuadroTexto 1">
          <a:extLst xmlns:a="http://schemas.openxmlformats.org/drawingml/2006/main">
            <a:ext uri="{FF2B5EF4-FFF2-40B4-BE49-F238E27FC236}">
              <a16:creationId xmlns:a16="http://schemas.microsoft.com/office/drawing/2014/main" id="{5534B7DF-9223-B4DF-8B8E-35A7D590E4F9}"/>
            </a:ext>
          </a:extLst>
        </cdr:cNvPr>
        <cdr:cNvSpPr txBox="1"/>
      </cdr:nvSpPr>
      <cdr:spPr>
        <a:xfrm xmlns:a="http://schemas.openxmlformats.org/drawingml/2006/main">
          <a:off x="930875" y="1076578"/>
          <a:ext cx="572767" cy="41501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chemeClr val="accent2">
                  <a:lumMod val="50000"/>
                </a:schemeClr>
              </a:solidFill>
              <a:latin typeface="+mn-lt"/>
              <a:ea typeface="+mn-ea"/>
              <a:cs typeface="+mn-cs"/>
            </a:rPr>
            <a:t>30</a:t>
          </a:r>
        </a:p>
      </cdr:txBody>
    </cdr:sp>
  </cdr:relSizeAnchor>
  <cdr:relSizeAnchor xmlns:cdr="http://schemas.openxmlformats.org/drawingml/2006/chartDrawing">
    <cdr:from>
      <cdr:x>0.3894</cdr:x>
      <cdr:y>0.26175</cdr:y>
    </cdr:from>
    <cdr:to>
      <cdr:x>0.44809</cdr:x>
      <cdr:y>0.34079</cdr:y>
    </cdr:to>
    <cdr:sp macro="" textlink="">
      <cdr:nvSpPr>
        <cdr:cNvPr id="3" name="CuadroTexto 1">
          <a:extLst xmlns:a="http://schemas.openxmlformats.org/drawingml/2006/main">
            <a:ext uri="{FF2B5EF4-FFF2-40B4-BE49-F238E27FC236}">
              <a16:creationId xmlns:a16="http://schemas.microsoft.com/office/drawing/2014/main" id="{3B1ADEB7-A158-B214-F573-DE94205FE397}"/>
            </a:ext>
          </a:extLst>
        </cdr:cNvPr>
        <cdr:cNvSpPr txBox="1"/>
      </cdr:nvSpPr>
      <cdr:spPr>
        <a:xfrm xmlns:a="http://schemas.openxmlformats.org/drawingml/2006/main">
          <a:off x="2822575" y="946150"/>
          <a:ext cx="425449" cy="28573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a:t>
          </a:r>
          <a:r>
            <a:rPr lang="es-CO" sz="1400" b="1">
              <a:solidFill>
                <a:schemeClr val="accent2">
                  <a:lumMod val="50000"/>
                </a:schemeClr>
              </a:solidFill>
            </a:rPr>
            <a:t>4</a:t>
          </a: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CO"/>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32D7961-3E58-4190-85E1-93573A6F346D}" type="datetimeFigureOut">
              <a:rPr lang="es-CO" smtClean="0"/>
              <a:t>3/04/2024</a:t>
            </a:fld>
            <a:endParaRPr lang="es-CO"/>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CO"/>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CO"/>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AF78CF3-BDC2-4027-AAF6-AEE4FB847F16}" type="slidenum">
              <a:rPr lang="es-CO" smtClean="0"/>
              <a:t>‹Nº›</a:t>
            </a:fld>
            <a:endParaRPr lang="es-CO"/>
          </a:p>
        </p:txBody>
      </p:sp>
    </p:spTree>
    <p:extLst>
      <p:ext uri="{BB962C8B-B14F-4D97-AF65-F5344CB8AC3E}">
        <p14:creationId xmlns:p14="http://schemas.microsoft.com/office/powerpoint/2010/main" val="363788787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3</a:t>
            </a:fld>
            <a:endParaRPr lang="es-CO"/>
          </a:p>
        </p:txBody>
      </p:sp>
    </p:spTree>
    <p:extLst>
      <p:ext uri="{BB962C8B-B14F-4D97-AF65-F5344CB8AC3E}">
        <p14:creationId xmlns:p14="http://schemas.microsoft.com/office/powerpoint/2010/main" val="37386306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13</a:t>
            </a:fld>
            <a:endParaRPr lang="es-CO"/>
          </a:p>
        </p:txBody>
      </p:sp>
    </p:spTree>
    <p:extLst>
      <p:ext uri="{BB962C8B-B14F-4D97-AF65-F5344CB8AC3E}">
        <p14:creationId xmlns:p14="http://schemas.microsoft.com/office/powerpoint/2010/main" val="406784955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Marcador de imagen de diapositiva 1">
            <a:extLst>
              <a:ext uri="{FF2B5EF4-FFF2-40B4-BE49-F238E27FC236}">
                <a16:creationId xmlns:a16="http://schemas.microsoft.com/office/drawing/2014/main" id="{5F4146DB-8135-4EAD-9D55-C046217FC5A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1" name="Marcador de notas 2">
            <a:extLst>
              <a:ext uri="{FF2B5EF4-FFF2-40B4-BE49-F238E27FC236}">
                <a16:creationId xmlns:a16="http://schemas.microsoft.com/office/drawing/2014/main" id="{DA09A2EB-EBA3-4A18-A0A9-B6844791B7E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3972" name="Marcador de número de diapositiva 3">
            <a:extLst>
              <a:ext uri="{FF2B5EF4-FFF2-40B4-BE49-F238E27FC236}">
                <a16:creationId xmlns:a16="http://schemas.microsoft.com/office/drawing/2014/main" id="{46E86018-5A8A-4C6C-826D-42AE46B7E20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09ED7C4-D53E-4FC8-BEE1-901098AFA232}" type="slidenum">
              <a:rPr lang="es-CO" altLang="es-CO" smtClean="0"/>
              <a:pPr fontAlgn="base">
                <a:spcBef>
                  <a:spcPct val="0"/>
                </a:spcBef>
                <a:spcAft>
                  <a:spcPct val="0"/>
                </a:spcAft>
              </a:pPr>
              <a:t>120</a:t>
            </a:fld>
            <a:endParaRPr lang="es-CO" altLang="es-CO" dirty="0"/>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Marcador de imagen de diapositiva 1">
            <a:extLst>
              <a:ext uri="{FF2B5EF4-FFF2-40B4-BE49-F238E27FC236}">
                <a16:creationId xmlns:a16="http://schemas.microsoft.com/office/drawing/2014/main" id="{74464801-D255-41F5-8BBD-1C24D7F676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Marcador de notas 2">
            <a:extLst>
              <a:ext uri="{FF2B5EF4-FFF2-40B4-BE49-F238E27FC236}">
                <a16:creationId xmlns:a16="http://schemas.microsoft.com/office/drawing/2014/main" id="{A8A3E006-8D60-4193-B0CD-159AA696C46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6020" name="Marcador de número de diapositiva 3">
            <a:extLst>
              <a:ext uri="{FF2B5EF4-FFF2-40B4-BE49-F238E27FC236}">
                <a16:creationId xmlns:a16="http://schemas.microsoft.com/office/drawing/2014/main" id="{BFCA60E5-2CEB-4EEA-893B-F28CE8359E4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8AE9DD9-4802-445C-87C3-30474D748F0A}" type="slidenum">
              <a:rPr lang="es-CO" altLang="es-CO" smtClean="0"/>
              <a:pPr fontAlgn="base">
                <a:spcBef>
                  <a:spcPct val="0"/>
                </a:spcBef>
                <a:spcAft>
                  <a:spcPct val="0"/>
                </a:spcAft>
              </a:pPr>
              <a:t>121</a:t>
            </a:fld>
            <a:endParaRPr lang="es-CO" altLang="es-CO" dirty="0"/>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Marcador de imagen de diapositiva 1">
            <a:extLst>
              <a:ext uri="{FF2B5EF4-FFF2-40B4-BE49-F238E27FC236}">
                <a16:creationId xmlns:a16="http://schemas.microsoft.com/office/drawing/2014/main" id="{07C1C53E-3984-4E1C-A8E8-4D6F03C53B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8067" name="Marcador de notas 2">
            <a:extLst>
              <a:ext uri="{FF2B5EF4-FFF2-40B4-BE49-F238E27FC236}">
                <a16:creationId xmlns:a16="http://schemas.microsoft.com/office/drawing/2014/main" id="{4BF0DAA1-9584-4004-8865-379752AB133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8068" name="Marcador de número de diapositiva 3">
            <a:extLst>
              <a:ext uri="{FF2B5EF4-FFF2-40B4-BE49-F238E27FC236}">
                <a16:creationId xmlns:a16="http://schemas.microsoft.com/office/drawing/2014/main" id="{C5A201FD-64DA-40C8-B0B4-116863CDD97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C7D1412-2476-4CD2-A3DC-55336207F780}" type="slidenum">
              <a:rPr lang="es-CO" altLang="es-CO" smtClean="0"/>
              <a:pPr fontAlgn="base">
                <a:spcBef>
                  <a:spcPct val="0"/>
                </a:spcBef>
                <a:spcAft>
                  <a:spcPct val="0"/>
                </a:spcAft>
              </a:pPr>
              <a:t>122</a:t>
            </a:fld>
            <a:endParaRPr lang="es-CO" altLang="es-CO" dirty="0"/>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Marcador de imagen de diapositiva 1">
            <a:extLst>
              <a:ext uri="{FF2B5EF4-FFF2-40B4-BE49-F238E27FC236}">
                <a16:creationId xmlns:a16="http://schemas.microsoft.com/office/drawing/2014/main" id="{A93A929E-B73B-4705-88EE-76DA991C42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0115" name="Marcador de notas 2">
            <a:extLst>
              <a:ext uri="{FF2B5EF4-FFF2-40B4-BE49-F238E27FC236}">
                <a16:creationId xmlns:a16="http://schemas.microsoft.com/office/drawing/2014/main" id="{9CCBAC26-B998-4EC1-BE7E-24E63E2DED8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0116" name="Marcador de número de diapositiva 3">
            <a:extLst>
              <a:ext uri="{FF2B5EF4-FFF2-40B4-BE49-F238E27FC236}">
                <a16:creationId xmlns:a16="http://schemas.microsoft.com/office/drawing/2014/main" id="{98079F95-3842-4DBD-9717-A4B36C46D13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92338E2-3625-4CEE-AD5F-B720D0D4E58E}" type="slidenum">
              <a:rPr lang="es-CO" altLang="es-CO" smtClean="0"/>
              <a:pPr fontAlgn="base">
                <a:spcBef>
                  <a:spcPct val="0"/>
                </a:spcBef>
                <a:spcAft>
                  <a:spcPct val="0"/>
                </a:spcAft>
              </a:pPr>
              <a:t>123</a:t>
            </a:fld>
            <a:endParaRPr lang="es-CO" altLang="es-CO" dirty="0"/>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Marcador de imagen de diapositiva 1">
            <a:extLst>
              <a:ext uri="{FF2B5EF4-FFF2-40B4-BE49-F238E27FC236}">
                <a16:creationId xmlns:a16="http://schemas.microsoft.com/office/drawing/2014/main" id="{14199D33-D175-4851-8A0A-A6C1E20707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63" name="Marcador de notas 2">
            <a:extLst>
              <a:ext uri="{FF2B5EF4-FFF2-40B4-BE49-F238E27FC236}">
                <a16:creationId xmlns:a16="http://schemas.microsoft.com/office/drawing/2014/main" id="{F2963CF0-B579-4AB2-BBD1-433D960992B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2164" name="Marcador de número de diapositiva 3">
            <a:extLst>
              <a:ext uri="{FF2B5EF4-FFF2-40B4-BE49-F238E27FC236}">
                <a16:creationId xmlns:a16="http://schemas.microsoft.com/office/drawing/2014/main" id="{6EA6B562-2557-43E1-A9EE-978C2D4CC4E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57EE4D6-5608-4495-A6F0-10E42D43D77C}" type="slidenum">
              <a:rPr lang="es-CO" altLang="es-CO" smtClean="0"/>
              <a:pPr fontAlgn="base">
                <a:spcBef>
                  <a:spcPct val="0"/>
                </a:spcBef>
                <a:spcAft>
                  <a:spcPct val="0"/>
                </a:spcAft>
              </a:pPr>
              <a:t>124</a:t>
            </a:fld>
            <a:endParaRPr lang="es-CO" altLang="es-CO" dirty="0"/>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Marcador de imagen de diapositiva 1">
            <a:extLst>
              <a:ext uri="{FF2B5EF4-FFF2-40B4-BE49-F238E27FC236}">
                <a16:creationId xmlns:a16="http://schemas.microsoft.com/office/drawing/2014/main" id="{E9F50C92-2B1B-4D34-8244-877FB13E5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4211" name="Marcador de notas 2">
            <a:extLst>
              <a:ext uri="{FF2B5EF4-FFF2-40B4-BE49-F238E27FC236}">
                <a16:creationId xmlns:a16="http://schemas.microsoft.com/office/drawing/2014/main" id="{4A3708C6-1955-4EBF-8716-DADCECD21EA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4212" name="Marcador de número de diapositiva 3">
            <a:extLst>
              <a:ext uri="{FF2B5EF4-FFF2-40B4-BE49-F238E27FC236}">
                <a16:creationId xmlns:a16="http://schemas.microsoft.com/office/drawing/2014/main" id="{3D46A21C-F1BE-4269-B4D7-D790E761BCA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2BD72E7-C4CB-4067-9A60-CB3FD97E65DB}" type="slidenum">
              <a:rPr lang="es-CO" altLang="es-CO" smtClean="0"/>
              <a:pPr fontAlgn="base">
                <a:spcBef>
                  <a:spcPct val="0"/>
                </a:spcBef>
                <a:spcAft>
                  <a:spcPct val="0"/>
                </a:spcAft>
              </a:pPr>
              <a:t>125</a:t>
            </a:fld>
            <a:endParaRPr lang="es-CO" altLang="es-CO" dirty="0"/>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7AF78CF3-BDC2-4027-AAF6-AEE4FB847F16}" type="slidenum">
              <a:rPr lang="es-CO" smtClean="0"/>
              <a:t>129</a:t>
            </a:fld>
            <a:endParaRPr lang="es-CO"/>
          </a:p>
        </p:txBody>
      </p:sp>
    </p:spTree>
    <p:extLst>
      <p:ext uri="{BB962C8B-B14F-4D97-AF65-F5344CB8AC3E}">
        <p14:creationId xmlns:p14="http://schemas.microsoft.com/office/powerpoint/2010/main" val="1328105250"/>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Marcador de imagen de diapositiva 1">
            <a:extLst>
              <a:ext uri="{FF2B5EF4-FFF2-40B4-BE49-F238E27FC236}">
                <a16:creationId xmlns:a16="http://schemas.microsoft.com/office/drawing/2014/main" id="{4048CD26-E627-445A-BDA3-B8657CA0AAD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8547" name="Marcador de notas 2">
            <a:extLst>
              <a:ext uri="{FF2B5EF4-FFF2-40B4-BE49-F238E27FC236}">
                <a16:creationId xmlns:a16="http://schemas.microsoft.com/office/drawing/2014/main" id="{225A2C68-23CF-4CA0-8814-FD14D7EC416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08548" name="Marcador de número de diapositiva 3">
            <a:extLst>
              <a:ext uri="{FF2B5EF4-FFF2-40B4-BE49-F238E27FC236}">
                <a16:creationId xmlns:a16="http://schemas.microsoft.com/office/drawing/2014/main" id="{A2C003F6-300F-4557-AA2C-95324E8D901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E767BD9-73DA-48AB-9EB1-F33AFD45857F}" type="slidenum">
              <a:rPr lang="es-CO" altLang="es-CO" smtClean="0"/>
              <a:pPr fontAlgn="base">
                <a:spcBef>
                  <a:spcPct val="0"/>
                </a:spcBef>
                <a:spcAft>
                  <a:spcPct val="0"/>
                </a:spcAft>
              </a:pPr>
              <a:t>131</a:t>
            </a:fld>
            <a:endParaRPr lang="es-CO" altLang="es-CO" dirty="0"/>
          </a:p>
        </p:txBody>
      </p:sp>
    </p:spTree>
    <p:extLst>
      <p:ext uri="{BB962C8B-B14F-4D97-AF65-F5344CB8AC3E}">
        <p14:creationId xmlns:p14="http://schemas.microsoft.com/office/powerpoint/2010/main" val="303867249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Marcador de imagen de diapositiva 1">
            <a:extLst>
              <a:ext uri="{FF2B5EF4-FFF2-40B4-BE49-F238E27FC236}">
                <a16:creationId xmlns:a16="http://schemas.microsoft.com/office/drawing/2014/main" id="{4DEA5595-2CC1-4730-8043-53449BA7CFF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8307" name="Marcador de notas 2">
            <a:extLst>
              <a:ext uri="{FF2B5EF4-FFF2-40B4-BE49-F238E27FC236}">
                <a16:creationId xmlns:a16="http://schemas.microsoft.com/office/drawing/2014/main" id="{DA81B1A6-28B3-425C-9A59-B27734DEE9B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8308" name="Marcador de número de diapositiva 3">
            <a:extLst>
              <a:ext uri="{FF2B5EF4-FFF2-40B4-BE49-F238E27FC236}">
                <a16:creationId xmlns:a16="http://schemas.microsoft.com/office/drawing/2014/main" id="{7CC4C07F-8697-49B3-ADB3-7C855B29EED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462AE02-4400-4B82-9FE9-A8D801CC1114}" type="slidenum">
              <a:rPr lang="es-CO" altLang="es-CO" smtClean="0"/>
              <a:pPr fontAlgn="base">
                <a:spcBef>
                  <a:spcPct val="0"/>
                </a:spcBef>
                <a:spcAft>
                  <a:spcPct val="0"/>
                </a:spcAft>
              </a:pPr>
              <a:t>132</a:t>
            </a:fld>
            <a:endParaRPr lang="es-CO" altLang="es-CO" dirty="0"/>
          </a:p>
        </p:txBody>
      </p:sp>
    </p:spTree>
    <p:extLst>
      <p:ext uri="{BB962C8B-B14F-4D97-AF65-F5344CB8AC3E}">
        <p14:creationId xmlns:p14="http://schemas.microsoft.com/office/powerpoint/2010/main" val="126463044"/>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Marcador de imagen de diapositiva 1">
            <a:extLst>
              <a:ext uri="{FF2B5EF4-FFF2-40B4-BE49-F238E27FC236}">
                <a16:creationId xmlns:a16="http://schemas.microsoft.com/office/drawing/2014/main" id="{97792192-995C-42B5-BC5B-636341ECEDF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43" name="Marcador de notas 2">
            <a:extLst>
              <a:ext uri="{FF2B5EF4-FFF2-40B4-BE49-F238E27FC236}">
                <a16:creationId xmlns:a16="http://schemas.microsoft.com/office/drawing/2014/main" id="{9ACE1AE7-92E6-4565-AC62-7951FBCE2F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2644" name="Marcador de número de diapositiva 3">
            <a:extLst>
              <a:ext uri="{FF2B5EF4-FFF2-40B4-BE49-F238E27FC236}">
                <a16:creationId xmlns:a16="http://schemas.microsoft.com/office/drawing/2014/main" id="{14F7323A-BAD3-4A71-A61C-B3F0FFCA9F1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2F5079C-5809-4431-959F-34CF93F4FF6A}" type="slidenum">
              <a:rPr lang="es-CO" altLang="es-CO" smtClean="0"/>
              <a:pPr fontAlgn="base">
                <a:spcBef>
                  <a:spcPct val="0"/>
                </a:spcBef>
                <a:spcAft>
                  <a:spcPct val="0"/>
                </a:spcAft>
              </a:pPr>
              <a:t>133</a:t>
            </a:fld>
            <a:endParaRPr lang="es-CO" altLang="es-CO"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14</a:t>
            </a:fld>
            <a:endParaRPr lang="es-CO"/>
          </a:p>
        </p:txBody>
      </p:sp>
    </p:spTree>
    <p:extLst>
      <p:ext uri="{BB962C8B-B14F-4D97-AF65-F5344CB8AC3E}">
        <p14:creationId xmlns:p14="http://schemas.microsoft.com/office/powerpoint/2010/main" val="91162438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Marcador de imagen de diapositiva 1">
            <a:extLst>
              <a:ext uri="{FF2B5EF4-FFF2-40B4-BE49-F238E27FC236}">
                <a16:creationId xmlns:a16="http://schemas.microsoft.com/office/drawing/2014/main" id="{7E4AF034-3E10-48CD-90C6-8E2DC4EE73E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Marcador de notas 2">
            <a:extLst>
              <a:ext uri="{FF2B5EF4-FFF2-40B4-BE49-F238E27FC236}">
                <a16:creationId xmlns:a16="http://schemas.microsoft.com/office/drawing/2014/main" id="{71D8F3CC-DB19-4DB5-B7B1-AE0B78B3FE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4692" name="Marcador de número de diapositiva 3">
            <a:extLst>
              <a:ext uri="{FF2B5EF4-FFF2-40B4-BE49-F238E27FC236}">
                <a16:creationId xmlns:a16="http://schemas.microsoft.com/office/drawing/2014/main" id="{193EE381-0667-4FF4-9934-4AB79CDAE4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D8ADCB-E0F8-4ED3-99DD-43D4684EE125}" type="slidenum">
              <a:rPr lang="es-CO" altLang="es-CO" smtClean="0"/>
              <a:pPr fontAlgn="base">
                <a:spcBef>
                  <a:spcPct val="0"/>
                </a:spcBef>
                <a:spcAft>
                  <a:spcPct val="0"/>
                </a:spcAft>
              </a:pPr>
              <a:t>134</a:t>
            </a:fld>
            <a:endParaRPr lang="es-CO" altLang="es-CO" dirty="0"/>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Marcador de imagen de diapositiva 1">
            <a:extLst>
              <a:ext uri="{FF2B5EF4-FFF2-40B4-BE49-F238E27FC236}">
                <a16:creationId xmlns:a16="http://schemas.microsoft.com/office/drawing/2014/main" id="{7E4AF034-3E10-48CD-90C6-8E2DC4EE73E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Marcador de notas 2">
            <a:extLst>
              <a:ext uri="{FF2B5EF4-FFF2-40B4-BE49-F238E27FC236}">
                <a16:creationId xmlns:a16="http://schemas.microsoft.com/office/drawing/2014/main" id="{71D8F3CC-DB19-4DB5-B7B1-AE0B78B3FE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4692" name="Marcador de número de diapositiva 3">
            <a:extLst>
              <a:ext uri="{FF2B5EF4-FFF2-40B4-BE49-F238E27FC236}">
                <a16:creationId xmlns:a16="http://schemas.microsoft.com/office/drawing/2014/main" id="{193EE381-0667-4FF4-9934-4AB79CDAE4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D8ADCB-E0F8-4ED3-99DD-43D4684EE125}" type="slidenum">
              <a:rPr lang="es-CO" altLang="es-CO" smtClean="0"/>
              <a:pPr fontAlgn="base">
                <a:spcBef>
                  <a:spcPct val="0"/>
                </a:spcBef>
                <a:spcAft>
                  <a:spcPct val="0"/>
                </a:spcAft>
              </a:pPr>
              <a:t>135</a:t>
            </a:fld>
            <a:endParaRPr lang="es-CO" altLang="es-CO" dirty="0"/>
          </a:p>
        </p:txBody>
      </p:sp>
    </p:spTree>
    <p:extLst>
      <p:ext uri="{BB962C8B-B14F-4D97-AF65-F5344CB8AC3E}">
        <p14:creationId xmlns:p14="http://schemas.microsoft.com/office/powerpoint/2010/main" val="1153570696"/>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Marcador de imagen de diapositiva 1">
            <a:extLst>
              <a:ext uri="{FF2B5EF4-FFF2-40B4-BE49-F238E27FC236}">
                <a16:creationId xmlns:a16="http://schemas.microsoft.com/office/drawing/2014/main" id="{ADB5F859-0970-4C1F-9DF6-43B0CF12864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6739" name="Marcador de notas 2">
            <a:extLst>
              <a:ext uri="{FF2B5EF4-FFF2-40B4-BE49-F238E27FC236}">
                <a16:creationId xmlns:a16="http://schemas.microsoft.com/office/drawing/2014/main" id="{4F82BFF6-E70E-4190-9F08-7C4E97387C5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6740" name="Marcador de número de diapositiva 3">
            <a:extLst>
              <a:ext uri="{FF2B5EF4-FFF2-40B4-BE49-F238E27FC236}">
                <a16:creationId xmlns:a16="http://schemas.microsoft.com/office/drawing/2014/main" id="{79A871D0-6671-4624-AEBC-BDE081BA8F0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A6494EC-4475-4712-9AB1-C37745EA607B}" type="slidenum">
              <a:rPr lang="es-CO" altLang="es-CO" smtClean="0"/>
              <a:pPr fontAlgn="base">
                <a:spcBef>
                  <a:spcPct val="0"/>
                </a:spcBef>
                <a:spcAft>
                  <a:spcPct val="0"/>
                </a:spcAft>
              </a:pPr>
              <a:t>136</a:t>
            </a:fld>
            <a:endParaRPr lang="es-CO" altLang="es-CO" dirty="0"/>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Marcador de imagen de diapositiva 1">
            <a:extLst>
              <a:ext uri="{FF2B5EF4-FFF2-40B4-BE49-F238E27FC236}">
                <a16:creationId xmlns:a16="http://schemas.microsoft.com/office/drawing/2014/main" id="{049D7054-B3E2-40ED-B62C-90284ABC1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Marcador de notas 2">
            <a:extLst>
              <a:ext uri="{FF2B5EF4-FFF2-40B4-BE49-F238E27FC236}">
                <a16:creationId xmlns:a16="http://schemas.microsoft.com/office/drawing/2014/main" id="{4AD3D66C-EC38-4618-928C-A51037C34B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8788" name="Marcador de número de diapositiva 3">
            <a:extLst>
              <a:ext uri="{FF2B5EF4-FFF2-40B4-BE49-F238E27FC236}">
                <a16:creationId xmlns:a16="http://schemas.microsoft.com/office/drawing/2014/main" id="{71EFC07F-5CB4-410B-9324-A902363ACE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10E80E-775D-41DE-932F-47BA34B349A6}" type="slidenum">
              <a:rPr lang="es-CO" altLang="es-CO" smtClean="0"/>
              <a:pPr fontAlgn="base">
                <a:spcBef>
                  <a:spcPct val="0"/>
                </a:spcBef>
                <a:spcAft>
                  <a:spcPct val="0"/>
                </a:spcAft>
              </a:pPr>
              <a:t>137</a:t>
            </a:fld>
            <a:endParaRPr lang="es-CO" altLang="es-CO" dirty="0"/>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Marcador de imagen de diapositiva 1">
            <a:extLst>
              <a:ext uri="{FF2B5EF4-FFF2-40B4-BE49-F238E27FC236}">
                <a16:creationId xmlns:a16="http://schemas.microsoft.com/office/drawing/2014/main" id="{049D7054-B3E2-40ED-B62C-90284ABC1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Marcador de notas 2">
            <a:extLst>
              <a:ext uri="{FF2B5EF4-FFF2-40B4-BE49-F238E27FC236}">
                <a16:creationId xmlns:a16="http://schemas.microsoft.com/office/drawing/2014/main" id="{4AD3D66C-EC38-4618-928C-A51037C34B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8788" name="Marcador de número de diapositiva 3">
            <a:extLst>
              <a:ext uri="{FF2B5EF4-FFF2-40B4-BE49-F238E27FC236}">
                <a16:creationId xmlns:a16="http://schemas.microsoft.com/office/drawing/2014/main" id="{71EFC07F-5CB4-410B-9324-A902363ACE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10E80E-775D-41DE-932F-47BA34B349A6}" type="slidenum">
              <a:rPr lang="es-CO" altLang="es-CO" smtClean="0"/>
              <a:pPr fontAlgn="base">
                <a:spcBef>
                  <a:spcPct val="0"/>
                </a:spcBef>
                <a:spcAft>
                  <a:spcPct val="0"/>
                </a:spcAft>
              </a:pPr>
              <a:t>138</a:t>
            </a:fld>
            <a:endParaRPr lang="es-CO" altLang="es-CO" dirty="0"/>
          </a:p>
        </p:txBody>
      </p:sp>
    </p:spTree>
    <p:extLst>
      <p:ext uri="{BB962C8B-B14F-4D97-AF65-F5344CB8AC3E}">
        <p14:creationId xmlns:p14="http://schemas.microsoft.com/office/powerpoint/2010/main" val="1370942441"/>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Marcador de imagen de diapositiva 1">
            <a:extLst>
              <a:ext uri="{FF2B5EF4-FFF2-40B4-BE49-F238E27FC236}">
                <a16:creationId xmlns:a16="http://schemas.microsoft.com/office/drawing/2014/main" id="{2D1F72C2-F8A0-4A34-8DF0-C62EEF7BB6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0835" name="Marcador de notas 2">
            <a:extLst>
              <a:ext uri="{FF2B5EF4-FFF2-40B4-BE49-F238E27FC236}">
                <a16:creationId xmlns:a16="http://schemas.microsoft.com/office/drawing/2014/main" id="{C783BD68-666B-43FE-A59C-30D860F7EB1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0836" name="Marcador de número de diapositiva 3">
            <a:extLst>
              <a:ext uri="{FF2B5EF4-FFF2-40B4-BE49-F238E27FC236}">
                <a16:creationId xmlns:a16="http://schemas.microsoft.com/office/drawing/2014/main" id="{C4B445DD-6100-45A4-A323-55BD20AE4FD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B889973-D7F6-4440-BF84-1CDC9478CD7B}" type="slidenum">
              <a:rPr lang="es-CO" altLang="es-CO" smtClean="0"/>
              <a:pPr fontAlgn="base">
                <a:spcBef>
                  <a:spcPct val="0"/>
                </a:spcBef>
                <a:spcAft>
                  <a:spcPct val="0"/>
                </a:spcAft>
              </a:pPr>
              <a:t>139</a:t>
            </a:fld>
            <a:endParaRPr lang="es-CO" altLang="es-CO" dirty="0"/>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Marcador de imagen de diapositiva 1">
            <a:extLst>
              <a:ext uri="{FF2B5EF4-FFF2-40B4-BE49-F238E27FC236}">
                <a16:creationId xmlns:a16="http://schemas.microsoft.com/office/drawing/2014/main" id="{180D7E22-ED4F-4BBC-99D7-DBEED3CE4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Marcador de notas 2">
            <a:extLst>
              <a:ext uri="{FF2B5EF4-FFF2-40B4-BE49-F238E27FC236}">
                <a16:creationId xmlns:a16="http://schemas.microsoft.com/office/drawing/2014/main" id="{D9093022-8DAC-43E8-99B3-225E189D87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2884" name="Marcador de número de diapositiva 3">
            <a:extLst>
              <a:ext uri="{FF2B5EF4-FFF2-40B4-BE49-F238E27FC236}">
                <a16:creationId xmlns:a16="http://schemas.microsoft.com/office/drawing/2014/main" id="{A9797EF1-0282-47AA-BE49-6D643C1E241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DDEF14-EE37-443A-BE3D-326A46E956AA}" type="slidenum">
              <a:rPr lang="es-CO" altLang="es-CO" smtClean="0"/>
              <a:pPr fontAlgn="base">
                <a:spcBef>
                  <a:spcPct val="0"/>
                </a:spcBef>
                <a:spcAft>
                  <a:spcPct val="0"/>
                </a:spcAft>
              </a:pPr>
              <a:t>140</a:t>
            </a:fld>
            <a:endParaRPr lang="es-CO" altLang="es-CO" dirty="0"/>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Marcador de imagen de diapositiva 1">
            <a:extLst>
              <a:ext uri="{FF2B5EF4-FFF2-40B4-BE49-F238E27FC236}">
                <a16:creationId xmlns:a16="http://schemas.microsoft.com/office/drawing/2014/main" id="{180D7E22-ED4F-4BBC-99D7-DBEED3CE4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Marcador de notas 2">
            <a:extLst>
              <a:ext uri="{FF2B5EF4-FFF2-40B4-BE49-F238E27FC236}">
                <a16:creationId xmlns:a16="http://schemas.microsoft.com/office/drawing/2014/main" id="{D9093022-8DAC-43E8-99B3-225E189D87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2884" name="Marcador de número de diapositiva 3">
            <a:extLst>
              <a:ext uri="{FF2B5EF4-FFF2-40B4-BE49-F238E27FC236}">
                <a16:creationId xmlns:a16="http://schemas.microsoft.com/office/drawing/2014/main" id="{A9797EF1-0282-47AA-BE49-6D643C1E241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DDEF14-EE37-443A-BE3D-326A46E956AA}" type="slidenum">
              <a:rPr lang="es-CO" altLang="es-CO" smtClean="0"/>
              <a:pPr fontAlgn="base">
                <a:spcBef>
                  <a:spcPct val="0"/>
                </a:spcBef>
                <a:spcAft>
                  <a:spcPct val="0"/>
                </a:spcAft>
              </a:pPr>
              <a:t>141</a:t>
            </a:fld>
            <a:endParaRPr lang="es-CO" altLang="es-CO" dirty="0"/>
          </a:p>
        </p:txBody>
      </p:sp>
    </p:spTree>
    <p:extLst>
      <p:ext uri="{BB962C8B-B14F-4D97-AF65-F5344CB8AC3E}">
        <p14:creationId xmlns:p14="http://schemas.microsoft.com/office/powerpoint/2010/main" val="65511916"/>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Marcador de imagen de diapositiva 1">
            <a:extLst>
              <a:ext uri="{FF2B5EF4-FFF2-40B4-BE49-F238E27FC236}">
                <a16:creationId xmlns:a16="http://schemas.microsoft.com/office/drawing/2014/main" id="{6FA3A3DE-DA01-4C15-91A1-59D4C94EDBC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4931" name="Marcador de notas 2">
            <a:extLst>
              <a:ext uri="{FF2B5EF4-FFF2-40B4-BE49-F238E27FC236}">
                <a16:creationId xmlns:a16="http://schemas.microsoft.com/office/drawing/2014/main" id="{AACC5111-F756-4093-8EB0-BC444D79F9D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4932" name="Marcador de número de diapositiva 3">
            <a:extLst>
              <a:ext uri="{FF2B5EF4-FFF2-40B4-BE49-F238E27FC236}">
                <a16:creationId xmlns:a16="http://schemas.microsoft.com/office/drawing/2014/main" id="{99A59B53-52B3-441A-A455-0FE24125C7A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0431201-7DEF-4BF5-B9CF-31C5D166FF89}" type="slidenum">
              <a:rPr lang="es-CO" altLang="es-CO" smtClean="0"/>
              <a:pPr fontAlgn="base">
                <a:spcBef>
                  <a:spcPct val="0"/>
                </a:spcBef>
                <a:spcAft>
                  <a:spcPct val="0"/>
                </a:spcAft>
              </a:pPr>
              <a:t>142</a:t>
            </a:fld>
            <a:endParaRPr lang="es-CO" altLang="es-CO" dirty="0"/>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Marcador de imagen de diapositiva 1">
            <a:extLst>
              <a:ext uri="{FF2B5EF4-FFF2-40B4-BE49-F238E27FC236}">
                <a16:creationId xmlns:a16="http://schemas.microsoft.com/office/drawing/2014/main" id="{B05D0D96-DFB2-40E8-A8FB-900530C91C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Marcador de notas 2">
            <a:extLst>
              <a:ext uri="{FF2B5EF4-FFF2-40B4-BE49-F238E27FC236}">
                <a16:creationId xmlns:a16="http://schemas.microsoft.com/office/drawing/2014/main" id="{E2BB4141-36A4-42E5-8081-E6FA36132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6980" name="Marcador de número de diapositiva 3">
            <a:extLst>
              <a:ext uri="{FF2B5EF4-FFF2-40B4-BE49-F238E27FC236}">
                <a16:creationId xmlns:a16="http://schemas.microsoft.com/office/drawing/2014/main" id="{331E69FF-EB17-4025-8F0F-693F9AA524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94E76F-9D18-45A8-878D-16BF7D91422D}" type="slidenum">
              <a:rPr lang="es-CO" altLang="es-CO" smtClean="0"/>
              <a:pPr fontAlgn="base">
                <a:spcBef>
                  <a:spcPct val="0"/>
                </a:spcBef>
                <a:spcAft>
                  <a:spcPct val="0"/>
                </a:spcAft>
              </a:pPr>
              <a:t>143</a:t>
            </a:fld>
            <a:endParaRPr lang="es-CO" altLang="es-CO"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15</a:t>
            </a:fld>
            <a:endParaRPr lang="es-CO"/>
          </a:p>
        </p:txBody>
      </p:sp>
    </p:spTree>
    <p:extLst>
      <p:ext uri="{BB962C8B-B14F-4D97-AF65-F5344CB8AC3E}">
        <p14:creationId xmlns:p14="http://schemas.microsoft.com/office/powerpoint/2010/main" val="136810464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Marcador de imagen de diapositiva 1">
            <a:extLst>
              <a:ext uri="{FF2B5EF4-FFF2-40B4-BE49-F238E27FC236}">
                <a16:creationId xmlns:a16="http://schemas.microsoft.com/office/drawing/2014/main" id="{B05D0D96-DFB2-40E8-A8FB-900530C91C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Marcador de notas 2">
            <a:extLst>
              <a:ext uri="{FF2B5EF4-FFF2-40B4-BE49-F238E27FC236}">
                <a16:creationId xmlns:a16="http://schemas.microsoft.com/office/drawing/2014/main" id="{E2BB4141-36A4-42E5-8081-E6FA36132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6980" name="Marcador de número de diapositiva 3">
            <a:extLst>
              <a:ext uri="{FF2B5EF4-FFF2-40B4-BE49-F238E27FC236}">
                <a16:creationId xmlns:a16="http://schemas.microsoft.com/office/drawing/2014/main" id="{331E69FF-EB17-4025-8F0F-693F9AA524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94E76F-9D18-45A8-878D-16BF7D91422D}" type="slidenum">
              <a:rPr lang="es-CO" altLang="es-CO" smtClean="0"/>
              <a:pPr fontAlgn="base">
                <a:spcBef>
                  <a:spcPct val="0"/>
                </a:spcBef>
                <a:spcAft>
                  <a:spcPct val="0"/>
                </a:spcAft>
              </a:pPr>
              <a:t>144</a:t>
            </a:fld>
            <a:endParaRPr lang="es-CO" altLang="es-CO" dirty="0"/>
          </a:p>
        </p:txBody>
      </p:sp>
    </p:spTree>
    <p:extLst>
      <p:ext uri="{BB962C8B-B14F-4D97-AF65-F5344CB8AC3E}">
        <p14:creationId xmlns:p14="http://schemas.microsoft.com/office/powerpoint/2010/main" val="4128498452"/>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Marcador de imagen de diapositiva 1">
            <a:extLst>
              <a:ext uri="{FF2B5EF4-FFF2-40B4-BE49-F238E27FC236}">
                <a16:creationId xmlns:a16="http://schemas.microsoft.com/office/drawing/2014/main" id="{3EFDB963-F586-43B3-A6C2-CC6BC5F9636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9027" name="Marcador de notas 2">
            <a:extLst>
              <a:ext uri="{FF2B5EF4-FFF2-40B4-BE49-F238E27FC236}">
                <a16:creationId xmlns:a16="http://schemas.microsoft.com/office/drawing/2014/main" id="{A8F5F1BE-7714-42C2-8E1F-E47B1D92511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9028" name="Marcador de número de diapositiva 3">
            <a:extLst>
              <a:ext uri="{FF2B5EF4-FFF2-40B4-BE49-F238E27FC236}">
                <a16:creationId xmlns:a16="http://schemas.microsoft.com/office/drawing/2014/main" id="{50F9B811-F2F3-4EF9-BA5B-145A0F2882B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28EC331-F1EF-48D3-9390-CDCBFE36D364}" type="slidenum">
              <a:rPr lang="es-CO" altLang="es-CO" smtClean="0"/>
              <a:pPr fontAlgn="base">
                <a:spcBef>
                  <a:spcPct val="0"/>
                </a:spcBef>
                <a:spcAft>
                  <a:spcPct val="0"/>
                </a:spcAft>
              </a:pPr>
              <a:t>145</a:t>
            </a:fld>
            <a:endParaRPr lang="es-CO" altLang="es-CO" dirty="0"/>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DD13C275-F1CD-4EDF-86B1-930DC1F2F38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72B79D98-382D-45B1-A802-7F0C9BDA12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1076" name="Marcador de número de diapositiva 3">
            <a:extLst>
              <a:ext uri="{FF2B5EF4-FFF2-40B4-BE49-F238E27FC236}">
                <a16:creationId xmlns:a16="http://schemas.microsoft.com/office/drawing/2014/main" id="{5617030F-8304-4B64-91F5-DBCAE06EA4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232DAF-A2DB-48B6-AF87-4FC5636A0099}" type="slidenum">
              <a:rPr lang="es-CO" altLang="es-CO" smtClean="0"/>
              <a:pPr fontAlgn="base">
                <a:spcBef>
                  <a:spcPct val="0"/>
                </a:spcBef>
                <a:spcAft>
                  <a:spcPct val="0"/>
                </a:spcAft>
              </a:pPr>
              <a:t>146</a:t>
            </a:fld>
            <a:endParaRPr lang="es-CO" altLang="es-CO" dirty="0"/>
          </a:p>
        </p:txBody>
      </p:sp>
    </p:spTree>
    <p:extLst>
      <p:ext uri="{BB962C8B-B14F-4D97-AF65-F5344CB8AC3E}">
        <p14:creationId xmlns:p14="http://schemas.microsoft.com/office/powerpoint/2010/main" val="3567533556"/>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DD13C275-F1CD-4EDF-86B1-930DC1F2F38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72B79D98-382D-45B1-A802-7F0C9BDA12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1076" name="Marcador de número de diapositiva 3">
            <a:extLst>
              <a:ext uri="{FF2B5EF4-FFF2-40B4-BE49-F238E27FC236}">
                <a16:creationId xmlns:a16="http://schemas.microsoft.com/office/drawing/2014/main" id="{5617030F-8304-4B64-91F5-DBCAE06EA4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232DAF-A2DB-48B6-AF87-4FC5636A0099}" type="slidenum">
              <a:rPr lang="es-CO" altLang="es-CO" smtClean="0"/>
              <a:pPr fontAlgn="base">
                <a:spcBef>
                  <a:spcPct val="0"/>
                </a:spcBef>
                <a:spcAft>
                  <a:spcPct val="0"/>
                </a:spcAft>
              </a:pPr>
              <a:t>147</a:t>
            </a:fld>
            <a:endParaRPr lang="es-CO" altLang="es-CO" dirty="0"/>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Marcador de imagen de diapositiva 1">
            <a:extLst>
              <a:ext uri="{FF2B5EF4-FFF2-40B4-BE49-F238E27FC236}">
                <a16:creationId xmlns:a16="http://schemas.microsoft.com/office/drawing/2014/main" id="{295031D1-99B5-45D9-84D8-CF068400B15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3123" name="Marcador de notas 2">
            <a:extLst>
              <a:ext uri="{FF2B5EF4-FFF2-40B4-BE49-F238E27FC236}">
                <a16:creationId xmlns:a16="http://schemas.microsoft.com/office/drawing/2014/main" id="{A8B838E0-294B-45EA-80C3-0F9A476A3C0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3124" name="Marcador de número de diapositiva 3">
            <a:extLst>
              <a:ext uri="{FF2B5EF4-FFF2-40B4-BE49-F238E27FC236}">
                <a16:creationId xmlns:a16="http://schemas.microsoft.com/office/drawing/2014/main" id="{73385A93-D148-4389-AF38-FD1ABDF2D84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9FCE872-0FD0-4B13-A2D7-528B6A42B50A}" type="slidenum">
              <a:rPr lang="es-CO" altLang="es-CO" smtClean="0"/>
              <a:pPr fontAlgn="base">
                <a:spcBef>
                  <a:spcPct val="0"/>
                </a:spcBef>
                <a:spcAft>
                  <a:spcPct val="0"/>
                </a:spcAft>
              </a:pPr>
              <a:t>148</a:t>
            </a:fld>
            <a:endParaRPr lang="es-CO" altLang="es-CO" dirty="0"/>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Marcador de imagen de diapositiva 1">
            <a:extLst>
              <a:ext uri="{FF2B5EF4-FFF2-40B4-BE49-F238E27FC236}">
                <a16:creationId xmlns:a16="http://schemas.microsoft.com/office/drawing/2014/main" id="{ABCE30C8-3C0F-43F9-8C16-364F301FD4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5171" name="Marcador de notas 2">
            <a:extLst>
              <a:ext uri="{FF2B5EF4-FFF2-40B4-BE49-F238E27FC236}">
                <a16:creationId xmlns:a16="http://schemas.microsoft.com/office/drawing/2014/main" id="{62EA3C3C-2309-4F7C-A901-D110C4695C9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5172" name="Marcador de número de diapositiva 3">
            <a:extLst>
              <a:ext uri="{FF2B5EF4-FFF2-40B4-BE49-F238E27FC236}">
                <a16:creationId xmlns:a16="http://schemas.microsoft.com/office/drawing/2014/main" id="{15FA79C2-5BC3-4614-AD1C-C4417F5E314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6239C94-49E2-4931-9CB0-8A0E7F85E05E}" type="slidenum">
              <a:rPr lang="es-CO" altLang="es-CO" smtClean="0"/>
              <a:pPr fontAlgn="base">
                <a:spcBef>
                  <a:spcPct val="0"/>
                </a:spcBef>
                <a:spcAft>
                  <a:spcPct val="0"/>
                </a:spcAft>
              </a:pPr>
              <a:t>149</a:t>
            </a:fld>
            <a:endParaRPr lang="es-CO" altLang="es-CO" dirty="0"/>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Marcador de imagen de diapositiva 1">
            <a:extLst>
              <a:ext uri="{FF2B5EF4-FFF2-40B4-BE49-F238E27FC236}">
                <a16:creationId xmlns:a16="http://schemas.microsoft.com/office/drawing/2014/main" id="{9770EC35-6623-460A-B788-D1C143B87E3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7219" name="Marcador de notas 2">
            <a:extLst>
              <a:ext uri="{FF2B5EF4-FFF2-40B4-BE49-F238E27FC236}">
                <a16:creationId xmlns:a16="http://schemas.microsoft.com/office/drawing/2014/main" id="{534A485C-C5B0-48E5-98CE-164CF2B9B7C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7220" name="Marcador de número de diapositiva 3">
            <a:extLst>
              <a:ext uri="{FF2B5EF4-FFF2-40B4-BE49-F238E27FC236}">
                <a16:creationId xmlns:a16="http://schemas.microsoft.com/office/drawing/2014/main" id="{5FAA9368-E61A-4D7B-B49C-93A952CCB9B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0464233-82FD-4D2E-9307-2B9B62DDEDDD}" type="slidenum">
              <a:rPr lang="es-CO" altLang="es-CO" smtClean="0"/>
              <a:pPr fontAlgn="base">
                <a:spcBef>
                  <a:spcPct val="0"/>
                </a:spcBef>
                <a:spcAft>
                  <a:spcPct val="0"/>
                </a:spcAft>
              </a:pPr>
              <a:t>150</a:t>
            </a:fld>
            <a:endParaRPr lang="es-CO" altLang="es-CO" dirty="0"/>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9F4FFDE2-2407-4D81-AE4C-D9A7EC1F32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3D5CDB2C-6B6C-466A-99F2-52AC30873F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9268" name="Marcador de número de diapositiva 3">
            <a:extLst>
              <a:ext uri="{FF2B5EF4-FFF2-40B4-BE49-F238E27FC236}">
                <a16:creationId xmlns:a16="http://schemas.microsoft.com/office/drawing/2014/main" id="{64F30410-4E26-4195-928D-D076358E408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4AA72B-DF92-4559-A464-5E97CB2797F7}" type="slidenum">
              <a:rPr lang="es-CO" altLang="es-CO" smtClean="0"/>
              <a:pPr fontAlgn="base">
                <a:spcBef>
                  <a:spcPct val="0"/>
                </a:spcBef>
                <a:spcAft>
                  <a:spcPct val="0"/>
                </a:spcAft>
              </a:pPr>
              <a:t>151</a:t>
            </a:fld>
            <a:endParaRPr lang="es-CO" altLang="es-CO" dirty="0"/>
          </a:p>
        </p:txBody>
      </p:sp>
    </p:spTree>
    <p:extLst>
      <p:ext uri="{BB962C8B-B14F-4D97-AF65-F5344CB8AC3E}">
        <p14:creationId xmlns:p14="http://schemas.microsoft.com/office/powerpoint/2010/main" val="853235746"/>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9F4FFDE2-2407-4D81-AE4C-D9A7EC1F32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3D5CDB2C-6B6C-466A-99F2-52AC30873F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9268" name="Marcador de número de diapositiva 3">
            <a:extLst>
              <a:ext uri="{FF2B5EF4-FFF2-40B4-BE49-F238E27FC236}">
                <a16:creationId xmlns:a16="http://schemas.microsoft.com/office/drawing/2014/main" id="{64F30410-4E26-4195-928D-D076358E408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4AA72B-DF92-4559-A464-5E97CB2797F7}" type="slidenum">
              <a:rPr lang="es-CO" altLang="es-CO" smtClean="0"/>
              <a:pPr fontAlgn="base">
                <a:spcBef>
                  <a:spcPct val="0"/>
                </a:spcBef>
                <a:spcAft>
                  <a:spcPct val="0"/>
                </a:spcAft>
              </a:pPr>
              <a:t>152</a:t>
            </a:fld>
            <a:endParaRPr lang="es-CO" altLang="es-CO" dirty="0"/>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Marcador de imagen de diapositiva 1">
            <a:extLst>
              <a:ext uri="{FF2B5EF4-FFF2-40B4-BE49-F238E27FC236}">
                <a16:creationId xmlns:a16="http://schemas.microsoft.com/office/drawing/2014/main" id="{D4042AA5-1ABD-4CDF-9715-C264175D1F6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63" name="Marcador de notas 2">
            <a:extLst>
              <a:ext uri="{FF2B5EF4-FFF2-40B4-BE49-F238E27FC236}">
                <a16:creationId xmlns:a16="http://schemas.microsoft.com/office/drawing/2014/main" id="{4423551A-A716-4E6A-A2FE-B5595DB0334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3364" name="Marcador de número de diapositiva 3">
            <a:extLst>
              <a:ext uri="{FF2B5EF4-FFF2-40B4-BE49-F238E27FC236}">
                <a16:creationId xmlns:a16="http://schemas.microsoft.com/office/drawing/2014/main" id="{00621F59-E868-4287-879E-EF8CD84CBDE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DA7AC-4418-43DB-956A-5E1754F13ECC}" type="slidenum">
              <a:rPr lang="es-CO" altLang="es-CO" smtClean="0"/>
              <a:pPr fontAlgn="base">
                <a:spcBef>
                  <a:spcPct val="0"/>
                </a:spcBef>
                <a:spcAft>
                  <a:spcPct val="0"/>
                </a:spcAft>
              </a:pPr>
              <a:t>154</a:t>
            </a:fld>
            <a:endParaRPr lang="es-CO" altLang="es-CO"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16</a:t>
            </a:fld>
            <a:endParaRPr lang="es-CO"/>
          </a:p>
        </p:txBody>
      </p:sp>
    </p:spTree>
    <p:extLst>
      <p:ext uri="{BB962C8B-B14F-4D97-AF65-F5344CB8AC3E}">
        <p14:creationId xmlns:p14="http://schemas.microsoft.com/office/powerpoint/2010/main" val="187210056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Marcador de imagen de diapositiva 1">
            <a:extLst>
              <a:ext uri="{FF2B5EF4-FFF2-40B4-BE49-F238E27FC236}">
                <a16:creationId xmlns:a16="http://schemas.microsoft.com/office/drawing/2014/main" id="{42581483-EDF7-425C-A9D2-1605FBDF3AE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7459" name="Marcador de notas 2">
            <a:extLst>
              <a:ext uri="{FF2B5EF4-FFF2-40B4-BE49-F238E27FC236}">
                <a16:creationId xmlns:a16="http://schemas.microsoft.com/office/drawing/2014/main" id="{14B6E9E1-8F60-4F76-8E1C-FA192218725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7460" name="Marcador de número de diapositiva 3">
            <a:extLst>
              <a:ext uri="{FF2B5EF4-FFF2-40B4-BE49-F238E27FC236}">
                <a16:creationId xmlns:a16="http://schemas.microsoft.com/office/drawing/2014/main" id="{38007C03-37DB-4165-B13F-A31DF5513FE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7FCC0EB-33BC-46CF-99C4-173FF61E6CEE}" type="slidenum">
              <a:rPr lang="es-CO" altLang="es-CO" smtClean="0"/>
              <a:pPr fontAlgn="base">
                <a:spcBef>
                  <a:spcPct val="0"/>
                </a:spcBef>
                <a:spcAft>
                  <a:spcPct val="0"/>
                </a:spcAft>
              </a:pPr>
              <a:t>157</a:t>
            </a:fld>
            <a:endParaRPr lang="es-CO" altLang="es-CO" dirty="0"/>
          </a:p>
        </p:txBody>
      </p:sp>
    </p:spTree>
    <p:extLst>
      <p:ext uri="{BB962C8B-B14F-4D97-AF65-F5344CB8AC3E}">
        <p14:creationId xmlns:p14="http://schemas.microsoft.com/office/powerpoint/2010/main" val="579871210"/>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Marcador de imagen de diapositiva 1">
            <a:extLst>
              <a:ext uri="{FF2B5EF4-FFF2-40B4-BE49-F238E27FC236}">
                <a16:creationId xmlns:a16="http://schemas.microsoft.com/office/drawing/2014/main" id="{05DF8290-9886-40A1-B9FF-8B78DB7125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Marcador de notas 2">
            <a:extLst>
              <a:ext uri="{FF2B5EF4-FFF2-40B4-BE49-F238E27FC236}">
                <a16:creationId xmlns:a16="http://schemas.microsoft.com/office/drawing/2014/main" id="{0270D195-DB7D-4101-9D1E-AC783BA0D8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9508" name="Marcador de número de diapositiva 3">
            <a:extLst>
              <a:ext uri="{FF2B5EF4-FFF2-40B4-BE49-F238E27FC236}">
                <a16:creationId xmlns:a16="http://schemas.microsoft.com/office/drawing/2014/main" id="{4CEAE4FE-5D2C-4695-96B2-0D6526BD3B1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F1A978-8F0B-4637-8034-3A76EAC55B78}" type="slidenum">
              <a:rPr lang="es-CO" altLang="es-CO" smtClean="0"/>
              <a:pPr fontAlgn="base">
                <a:spcBef>
                  <a:spcPct val="0"/>
                </a:spcBef>
                <a:spcAft>
                  <a:spcPct val="0"/>
                </a:spcAft>
              </a:pPr>
              <a:t>158</a:t>
            </a:fld>
            <a:endParaRPr lang="es-CO" altLang="es-CO" dirty="0"/>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Marcador de imagen de diapositiva 1">
            <a:extLst>
              <a:ext uri="{FF2B5EF4-FFF2-40B4-BE49-F238E27FC236}">
                <a16:creationId xmlns:a16="http://schemas.microsoft.com/office/drawing/2014/main" id="{05DF8290-9886-40A1-B9FF-8B78DB7125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Marcador de notas 2">
            <a:extLst>
              <a:ext uri="{FF2B5EF4-FFF2-40B4-BE49-F238E27FC236}">
                <a16:creationId xmlns:a16="http://schemas.microsoft.com/office/drawing/2014/main" id="{0270D195-DB7D-4101-9D1E-AC783BA0D8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9508" name="Marcador de número de diapositiva 3">
            <a:extLst>
              <a:ext uri="{FF2B5EF4-FFF2-40B4-BE49-F238E27FC236}">
                <a16:creationId xmlns:a16="http://schemas.microsoft.com/office/drawing/2014/main" id="{4CEAE4FE-5D2C-4695-96B2-0D6526BD3B1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F1A978-8F0B-4637-8034-3A76EAC55B78}" type="slidenum">
              <a:rPr lang="es-CO" altLang="es-CO" smtClean="0"/>
              <a:pPr fontAlgn="base">
                <a:spcBef>
                  <a:spcPct val="0"/>
                </a:spcBef>
                <a:spcAft>
                  <a:spcPct val="0"/>
                </a:spcAft>
              </a:pPr>
              <a:t>159</a:t>
            </a:fld>
            <a:endParaRPr lang="es-CO" altLang="es-CO" dirty="0"/>
          </a:p>
        </p:txBody>
      </p:sp>
    </p:spTree>
    <p:extLst>
      <p:ext uri="{BB962C8B-B14F-4D97-AF65-F5344CB8AC3E}">
        <p14:creationId xmlns:p14="http://schemas.microsoft.com/office/powerpoint/2010/main" val="2752666290"/>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Marcador de imagen de diapositiva 1">
            <a:extLst>
              <a:ext uri="{FF2B5EF4-FFF2-40B4-BE49-F238E27FC236}">
                <a16:creationId xmlns:a16="http://schemas.microsoft.com/office/drawing/2014/main" id="{790340FB-8922-4207-BE70-9CBFA7FD7A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1555" name="Marcador de notas 2">
            <a:extLst>
              <a:ext uri="{FF2B5EF4-FFF2-40B4-BE49-F238E27FC236}">
                <a16:creationId xmlns:a16="http://schemas.microsoft.com/office/drawing/2014/main" id="{C7966EAA-C4F1-4AA3-8ED7-783856CF686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1556" name="Marcador de número de diapositiva 3">
            <a:extLst>
              <a:ext uri="{FF2B5EF4-FFF2-40B4-BE49-F238E27FC236}">
                <a16:creationId xmlns:a16="http://schemas.microsoft.com/office/drawing/2014/main" id="{94277E53-1671-46FA-9466-65F6C78D6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5884B-4559-44EA-BCAC-DC34AA221CCC}" type="slidenum">
              <a:rPr lang="es-CO" altLang="es-CO" smtClean="0"/>
              <a:pPr fontAlgn="base">
                <a:spcBef>
                  <a:spcPct val="0"/>
                </a:spcBef>
                <a:spcAft>
                  <a:spcPct val="0"/>
                </a:spcAft>
              </a:pPr>
              <a:t>160</a:t>
            </a:fld>
            <a:endParaRPr lang="es-CO" altLang="es-CO" dirty="0"/>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Marcador de imagen de diapositiva 1">
            <a:extLst>
              <a:ext uri="{FF2B5EF4-FFF2-40B4-BE49-F238E27FC236}">
                <a16:creationId xmlns:a16="http://schemas.microsoft.com/office/drawing/2014/main" id="{01189AA0-7C54-47C6-A140-3F9F57E8B72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Marcador de notas 2">
            <a:extLst>
              <a:ext uri="{FF2B5EF4-FFF2-40B4-BE49-F238E27FC236}">
                <a16:creationId xmlns:a16="http://schemas.microsoft.com/office/drawing/2014/main" id="{9D50C251-F06A-41F3-8F9F-5E2166525CC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3604" name="Marcador de número de diapositiva 3">
            <a:extLst>
              <a:ext uri="{FF2B5EF4-FFF2-40B4-BE49-F238E27FC236}">
                <a16:creationId xmlns:a16="http://schemas.microsoft.com/office/drawing/2014/main" id="{6DD4CA16-90F1-4AD0-BF8F-90224F4C84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36E1367-AB5B-4440-8C25-824E34BBA366}" type="slidenum">
              <a:rPr lang="es-CO" altLang="es-CO" smtClean="0"/>
              <a:pPr fontAlgn="base">
                <a:spcBef>
                  <a:spcPct val="0"/>
                </a:spcBef>
                <a:spcAft>
                  <a:spcPct val="0"/>
                </a:spcAft>
              </a:pPr>
              <a:t>161</a:t>
            </a:fld>
            <a:endParaRPr lang="es-CO" altLang="es-CO" dirty="0"/>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Marcador de imagen de diapositiva 1">
            <a:extLst>
              <a:ext uri="{FF2B5EF4-FFF2-40B4-BE49-F238E27FC236}">
                <a16:creationId xmlns:a16="http://schemas.microsoft.com/office/drawing/2014/main" id="{01189AA0-7C54-47C6-A140-3F9F57E8B72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Marcador de notas 2">
            <a:extLst>
              <a:ext uri="{FF2B5EF4-FFF2-40B4-BE49-F238E27FC236}">
                <a16:creationId xmlns:a16="http://schemas.microsoft.com/office/drawing/2014/main" id="{9D50C251-F06A-41F3-8F9F-5E2166525CC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3604" name="Marcador de número de diapositiva 3">
            <a:extLst>
              <a:ext uri="{FF2B5EF4-FFF2-40B4-BE49-F238E27FC236}">
                <a16:creationId xmlns:a16="http://schemas.microsoft.com/office/drawing/2014/main" id="{6DD4CA16-90F1-4AD0-BF8F-90224F4C84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36E1367-AB5B-4440-8C25-824E34BBA366}" type="slidenum">
              <a:rPr lang="es-CO" altLang="es-CO" smtClean="0"/>
              <a:pPr fontAlgn="base">
                <a:spcBef>
                  <a:spcPct val="0"/>
                </a:spcBef>
                <a:spcAft>
                  <a:spcPct val="0"/>
                </a:spcAft>
              </a:pPr>
              <a:t>162</a:t>
            </a:fld>
            <a:endParaRPr lang="es-CO" altLang="es-CO" dirty="0"/>
          </a:p>
        </p:txBody>
      </p:sp>
    </p:spTree>
    <p:extLst>
      <p:ext uri="{BB962C8B-B14F-4D97-AF65-F5344CB8AC3E}">
        <p14:creationId xmlns:p14="http://schemas.microsoft.com/office/powerpoint/2010/main" val="3152018981"/>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F0AB5F1D-E6F6-434C-8194-B12A39C59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0863AC0-0A92-4615-9FA7-7C2638EF6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5652" name="Marcador de número de diapositiva 3">
            <a:extLst>
              <a:ext uri="{FF2B5EF4-FFF2-40B4-BE49-F238E27FC236}">
                <a16:creationId xmlns:a16="http://schemas.microsoft.com/office/drawing/2014/main" id="{ACDC1B36-5B4E-463B-B768-7348E6691E1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B978BAB-45D6-4DA3-B53A-C1F716BC187E}" type="slidenum">
              <a:rPr lang="es-CO" altLang="es-CO" smtClean="0"/>
              <a:pPr fontAlgn="base">
                <a:spcBef>
                  <a:spcPct val="0"/>
                </a:spcBef>
                <a:spcAft>
                  <a:spcPct val="0"/>
                </a:spcAft>
              </a:pPr>
              <a:t>163</a:t>
            </a:fld>
            <a:endParaRPr lang="es-CO" altLang="es-CO" dirty="0"/>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F0AB5F1D-E6F6-434C-8194-B12A39C59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0863AC0-0A92-4615-9FA7-7C2638EF6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5652" name="Marcador de número de diapositiva 3">
            <a:extLst>
              <a:ext uri="{FF2B5EF4-FFF2-40B4-BE49-F238E27FC236}">
                <a16:creationId xmlns:a16="http://schemas.microsoft.com/office/drawing/2014/main" id="{ACDC1B36-5B4E-463B-B768-7348E6691E1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B978BAB-45D6-4DA3-B53A-C1F716BC187E}" type="slidenum">
              <a:rPr lang="es-CO" altLang="es-CO" smtClean="0"/>
              <a:pPr fontAlgn="base">
                <a:spcBef>
                  <a:spcPct val="0"/>
                </a:spcBef>
                <a:spcAft>
                  <a:spcPct val="0"/>
                </a:spcAft>
              </a:pPr>
              <a:t>164</a:t>
            </a:fld>
            <a:endParaRPr lang="es-CO" altLang="es-CO" dirty="0"/>
          </a:p>
        </p:txBody>
      </p:sp>
    </p:spTree>
    <p:extLst>
      <p:ext uri="{BB962C8B-B14F-4D97-AF65-F5344CB8AC3E}">
        <p14:creationId xmlns:p14="http://schemas.microsoft.com/office/powerpoint/2010/main" val="619663918"/>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Marcador de imagen de diapositiva 1">
            <a:extLst>
              <a:ext uri="{FF2B5EF4-FFF2-40B4-BE49-F238E27FC236}">
                <a16:creationId xmlns:a16="http://schemas.microsoft.com/office/drawing/2014/main" id="{CE0B304D-8386-4FD0-841B-4D8D11FE31E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9" name="Marcador de notas 2">
            <a:extLst>
              <a:ext uri="{FF2B5EF4-FFF2-40B4-BE49-F238E27FC236}">
                <a16:creationId xmlns:a16="http://schemas.microsoft.com/office/drawing/2014/main" id="{ACA7BEC9-CEBB-4E3C-96FC-E8A36648A1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7700" name="Marcador de número de diapositiva 3">
            <a:extLst>
              <a:ext uri="{FF2B5EF4-FFF2-40B4-BE49-F238E27FC236}">
                <a16:creationId xmlns:a16="http://schemas.microsoft.com/office/drawing/2014/main" id="{9F03C3DB-F3AA-498D-8463-A6F4AA84E1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5999BD-89ED-423C-B8CC-9ABE1B616C5B}" type="slidenum">
              <a:rPr lang="es-CO" altLang="es-CO" smtClean="0"/>
              <a:pPr fontAlgn="base">
                <a:spcBef>
                  <a:spcPct val="0"/>
                </a:spcBef>
                <a:spcAft>
                  <a:spcPct val="0"/>
                </a:spcAft>
              </a:pPr>
              <a:t>165</a:t>
            </a:fld>
            <a:endParaRPr lang="es-CO" altLang="es-CO" dirty="0"/>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Marcador de imagen de diapositiva 1">
            <a:extLst>
              <a:ext uri="{FF2B5EF4-FFF2-40B4-BE49-F238E27FC236}">
                <a16:creationId xmlns:a16="http://schemas.microsoft.com/office/drawing/2014/main" id="{CE0B304D-8386-4FD0-841B-4D8D11FE31E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9" name="Marcador de notas 2">
            <a:extLst>
              <a:ext uri="{FF2B5EF4-FFF2-40B4-BE49-F238E27FC236}">
                <a16:creationId xmlns:a16="http://schemas.microsoft.com/office/drawing/2014/main" id="{ACA7BEC9-CEBB-4E3C-96FC-E8A36648A1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7700" name="Marcador de número de diapositiva 3">
            <a:extLst>
              <a:ext uri="{FF2B5EF4-FFF2-40B4-BE49-F238E27FC236}">
                <a16:creationId xmlns:a16="http://schemas.microsoft.com/office/drawing/2014/main" id="{9F03C3DB-F3AA-498D-8463-A6F4AA84E1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5999BD-89ED-423C-B8CC-9ABE1B616C5B}" type="slidenum">
              <a:rPr lang="es-CO" altLang="es-CO" smtClean="0"/>
              <a:pPr fontAlgn="base">
                <a:spcBef>
                  <a:spcPct val="0"/>
                </a:spcBef>
                <a:spcAft>
                  <a:spcPct val="0"/>
                </a:spcAft>
              </a:pPr>
              <a:t>166</a:t>
            </a:fld>
            <a:endParaRPr lang="es-CO" altLang="es-CO" dirty="0"/>
          </a:p>
        </p:txBody>
      </p:sp>
    </p:spTree>
    <p:extLst>
      <p:ext uri="{BB962C8B-B14F-4D97-AF65-F5344CB8AC3E}">
        <p14:creationId xmlns:p14="http://schemas.microsoft.com/office/powerpoint/2010/main" val="358608389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17</a:t>
            </a:fld>
            <a:endParaRPr lang="es-CO"/>
          </a:p>
        </p:txBody>
      </p:sp>
    </p:spTree>
    <p:extLst>
      <p:ext uri="{BB962C8B-B14F-4D97-AF65-F5344CB8AC3E}">
        <p14:creationId xmlns:p14="http://schemas.microsoft.com/office/powerpoint/2010/main" val="212610212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168</a:t>
            </a:fld>
            <a:endParaRPr lang="es-CO"/>
          </a:p>
        </p:txBody>
      </p:sp>
    </p:spTree>
    <p:extLst>
      <p:ext uri="{BB962C8B-B14F-4D97-AF65-F5344CB8AC3E}">
        <p14:creationId xmlns:p14="http://schemas.microsoft.com/office/powerpoint/2010/main" val="2978402003"/>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169</a:t>
            </a:fld>
            <a:endParaRPr lang="es-CO"/>
          </a:p>
        </p:txBody>
      </p:sp>
    </p:spTree>
    <p:extLst>
      <p:ext uri="{BB962C8B-B14F-4D97-AF65-F5344CB8AC3E}">
        <p14:creationId xmlns:p14="http://schemas.microsoft.com/office/powerpoint/2010/main" val="67728337"/>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170</a:t>
            </a:fld>
            <a:endParaRPr lang="es-CO"/>
          </a:p>
        </p:txBody>
      </p:sp>
    </p:spTree>
    <p:extLst>
      <p:ext uri="{BB962C8B-B14F-4D97-AF65-F5344CB8AC3E}">
        <p14:creationId xmlns:p14="http://schemas.microsoft.com/office/powerpoint/2010/main" val="819954616"/>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200</a:t>
            </a:fld>
            <a:endParaRPr lang="es-CO"/>
          </a:p>
        </p:txBody>
      </p:sp>
    </p:spTree>
    <p:extLst>
      <p:ext uri="{BB962C8B-B14F-4D97-AF65-F5344CB8AC3E}">
        <p14:creationId xmlns:p14="http://schemas.microsoft.com/office/powerpoint/2010/main" val="971641533"/>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201</a:t>
            </a:fld>
            <a:endParaRPr lang="es-CO"/>
          </a:p>
        </p:txBody>
      </p:sp>
    </p:spTree>
    <p:extLst>
      <p:ext uri="{BB962C8B-B14F-4D97-AF65-F5344CB8AC3E}">
        <p14:creationId xmlns:p14="http://schemas.microsoft.com/office/powerpoint/2010/main" val="2552494489"/>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202</a:t>
            </a:fld>
            <a:endParaRPr lang="es-CO"/>
          </a:p>
        </p:txBody>
      </p:sp>
    </p:spTree>
    <p:extLst>
      <p:ext uri="{BB962C8B-B14F-4D97-AF65-F5344CB8AC3E}">
        <p14:creationId xmlns:p14="http://schemas.microsoft.com/office/powerpoint/2010/main" val="3880308864"/>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6C7680-84AB-E4F3-3594-4C0A913CE59E}"/>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387B29ED-9F95-46F1-489D-BF979AF6D8B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9B78DA90-C38D-F9A3-BFE8-F6A69C78A4D8}"/>
              </a:ext>
            </a:extLst>
          </p:cNvPr>
          <p:cNvSpPr>
            <a:spLocks noGrp="1"/>
          </p:cNvSpPr>
          <p:nvPr>
            <p:ph type="body" idx="1"/>
          </p:nvPr>
        </p:nvSpPr>
        <p:spPr/>
        <p:txBody>
          <a:bodyPr/>
          <a:lstStyle/>
          <a:p>
            <a:endParaRPr lang="es-CO" dirty="0"/>
          </a:p>
        </p:txBody>
      </p:sp>
      <p:sp>
        <p:nvSpPr>
          <p:cNvPr id="4" name="Marcador de número de diapositiva 3">
            <a:extLst>
              <a:ext uri="{FF2B5EF4-FFF2-40B4-BE49-F238E27FC236}">
                <a16:creationId xmlns:a16="http://schemas.microsoft.com/office/drawing/2014/main" id="{424B78D4-C719-09C7-7DCD-E54009030EBF}"/>
              </a:ext>
            </a:extLst>
          </p:cNvPr>
          <p:cNvSpPr>
            <a:spLocks noGrp="1"/>
          </p:cNvSpPr>
          <p:nvPr>
            <p:ph type="sldNum" sz="quarter" idx="5"/>
          </p:nvPr>
        </p:nvSpPr>
        <p:spPr/>
        <p:txBody>
          <a:bodyPr/>
          <a:lstStyle/>
          <a:p>
            <a:fld id="{C7BF32F4-B7EE-435C-A443-885893FE841E}" type="slidenum">
              <a:rPr lang="es-CO" smtClean="0"/>
              <a:t>203</a:t>
            </a:fld>
            <a:endParaRPr lang="es-CO"/>
          </a:p>
        </p:txBody>
      </p:sp>
    </p:spTree>
    <p:extLst>
      <p:ext uri="{BB962C8B-B14F-4D97-AF65-F5344CB8AC3E}">
        <p14:creationId xmlns:p14="http://schemas.microsoft.com/office/powerpoint/2010/main" val="4216941682"/>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204</a:t>
            </a:fld>
            <a:endParaRPr lang="es-CO"/>
          </a:p>
        </p:txBody>
      </p:sp>
    </p:spTree>
    <p:extLst>
      <p:ext uri="{BB962C8B-B14F-4D97-AF65-F5344CB8AC3E}">
        <p14:creationId xmlns:p14="http://schemas.microsoft.com/office/powerpoint/2010/main" val="2360969547"/>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C7BF32F4-B7EE-435C-A443-885893FE841E}" type="slidenum">
              <a:rPr lang="es-CO" smtClean="0"/>
              <a:t>205</a:t>
            </a:fld>
            <a:endParaRPr lang="es-CO"/>
          </a:p>
        </p:txBody>
      </p:sp>
    </p:spTree>
    <p:extLst>
      <p:ext uri="{BB962C8B-B14F-4D97-AF65-F5344CB8AC3E}">
        <p14:creationId xmlns:p14="http://schemas.microsoft.com/office/powerpoint/2010/main" val="3007629498"/>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7AF78CF3-BDC2-4027-AAF6-AEE4FB847F16}" type="slidenum">
              <a:rPr lang="es-CO" smtClean="0"/>
              <a:t>207</a:t>
            </a:fld>
            <a:endParaRPr lang="es-CO"/>
          </a:p>
        </p:txBody>
      </p:sp>
    </p:spTree>
    <p:extLst>
      <p:ext uri="{BB962C8B-B14F-4D97-AF65-F5344CB8AC3E}">
        <p14:creationId xmlns:p14="http://schemas.microsoft.com/office/powerpoint/2010/main" val="87505643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18</a:t>
            </a:fld>
            <a:endParaRPr lang="es-CO"/>
          </a:p>
        </p:txBody>
      </p:sp>
    </p:spTree>
    <p:extLst>
      <p:ext uri="{BB962C8B-B14F-4D97-AF65-F5344CB8AC3E}">
        <p14:creationId xmlns:p14="http://schemas.microsoft.com/office/powerpoint/2010/main" val="96821319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19</a:t>
            </a:fld>
            <a:endParaRPr lang="es-CO"/>
          </a:p>
        </p:txBody>
      </p:sp>
    </p:spTree>
    <p:extLst>
      <p:ext uri="{BB962C8B-B14F-4D97-AF65-F5344CB8AC3E}">
        <p14:creationId xmlns:p14="http://schemas.microsoft.com/office/powerpoint/2010/main" val="208162678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20</a:t>
            </a:fld>
            <a:endParaRPr lang="es-CO"/>
          </a:p>
        </p:txBody>
      </p:sp>
    </p:spTree>
    <p:extLst>
      <p:ext uri="{BB962C8B-B14F-4D97-AF65-F5344CB8AC3E}">
        <p14:creationId xmlns:p14="http://schemas.microsoft.com/office/powerpoint/2010/main" val="89094013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21</a:t>
            </a:fld>
            <a:endParaRPr lang="es-CO"/>
          </a:p>
        </p:txBody>
      </p:sp>
    </p:spTree>
    <p:extLst>
      <p:ext uri="{BB962C8B-B14F-4D97-AF65-F5344CB8AC3E}">
        <p14:creationId xmlns:p14="http://schemas.microsoft.com/office/powerpoint/2010/main" val="203930693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22</a:t>
            </a:fld>
            <a:endParaRPr lang="es-CO"/>
          </a:p>
        </p:txBody>
      </p:sp>
    </p:spTree>
    <p:extLst>
      <p:ext uri="{BB962C8B-B14F-4D97-AF65-F5344CB8AC3E}">
        <p14:creationId xmlns:p14="http://schemas.microsoft.com/office/powerpoint/2010/main" val="1221510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a:t>
            </a:fld>
            <a:endParaRPr lang="es-CO"/>
          </a:p>
        </p:txBody>
      </p:sp>
    </p:spTree>
    <p:extLst>
      <p:ext uri="{BB962C8B-B14F-4D97-AF65-F5344CB8AC3E}">
        <p14:creationId xmlns:p14="http://schemas.microsoft.com/office/powerpoint/2010/main" val="337991531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23</a:t>
            </a:fld>
            <a:endParaRPr lang="es-CO" dirty="0"/>
          </a:p>
        </p:txBody>
      </p:sp>
    </p:spTree>
    <p:extLst>
      <p:ext uri="{BB962C8B-B14F-4D97-AF65-F5344CB8AC3E}">
        <p14:creationId xmlns:p14="http://schemas.microsoft.com/office/powerpoint/2010/main" val="58182492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24</a:t>
            </a:fld>
            <a:endParaRPr lang="es-CO"/>
          </a:p>
        </p:txBody>
      </p:sp>
    </p:spTree>
    <p:extLst>
      <p:ext uri="{BB962C8B-B14F-4D97-AF65-F5344CB8AC3E}">
        <p14:creationId xmlns:p14="http://schemas.microsoft.com/office/powerpoint/2010/main" val="219429719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281503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236575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605593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352893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499512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36</a:t>
            </a:fld>
            <a:endParaRPr lang="es-CO"/>
          </a:p>
        </p:txBody>
      </p:sp>
    </p:spTree>
    <p:extLst>
      <p:ext uri="{BB962C8B-B14F-4D97-AF65-F5344CB8AC3E}">
        <p14:creationId xmlns:p14="http://schemas.microsoft.com/office/powerpoint/2010/main" val="324385363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37</a:t>
            </a:fld>
            <a:endParaRPr lang="es-CO"/>
          </a:p>
        </p:txBody>
      </p:sp>
    </p:spTree>
    <p:extLst>
      <p:ext uri="{BB962C8B-B14F-4D97-AF65-F5344CB8AC3E}">
        <p14:creationId xmlns:p14="http://schemas.microsoft.com/office/powerpoint/2010/main" val="336734608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38</a:t>
            </a:fld>
            <a:endParaRPr lang="es-CO"/>
          </a:p>
        </p:txBody>
      </p:sp>
    </p:spTree>
    <p:extLst>
      <p:ext uri="{BB962C8B-B14F-4D97-AF65-F5344CB8AC3E}">
        <p14:creationId xmlns:p14="http://schemas.microsoft.com/office/powerpoint/2010/main" val="234839628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5</a:t>
            </a:fld>
            <a:endParaRPr lang="es-CO"/>
          </a:p>
        </p:txBody>
      </p:sp>
    </p:spTree>
    <p:extLst>
      <p:ext uri="{BB962C8B-B14F-4D97-AF65-F5344CB8AC3E}">
        <p14:creationId xmlns:p14="http://schemas.microsoft.com/office/powerpoint/2010/main" val="72191314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39</a:t>
            </a:fld>
            <a:endParaRPr lang="es-CO"/>
          </a:p>
        </p:txBody>
      </p:sp>
    </p:spTree>
    <p:extLst>
      <p:ext uri="{BB962C8B-B14F-4D97-AF65-F5344CB8AC3E}">
        <p14:creationId xmlns:p14="http://schemas.microsoft.com/office/powerpoint/2010/main" val="283374662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7286403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880209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4070337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7848301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5503828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8985334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2592677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51</a:t>
            </a:fld>
            <a:endParaRPr lang="es-CO"/>
          </a:p>
        </p:txBody>
      </p:sp>
    </p:spTree>
    <p:extLst>
      <p:ext uri="{BB962C8B-B14F-4D97-AF65-F5344CB8AC3E}">
        <p14:creationId xmlns:p14="http://schemas.microsoft.com/office/powerpoint/2010/main" val="421482330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52</a:t>
            </a:fld>
            <a:endParaRPr lang="es-CO"/>
          </a:p>
        </p:txBody>
      </p:sp>
    </p:spTree>
    <p:extLst>
      <p:ext uri="{BB962C8B-B14F-4D97-AF65-F5344CB8AC3E}">
        <p14:creationId xmlns:p14="http://schemas.microsoft.com/office/powerpoint/2010/main" val="25857810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6</a:t>
            </a:fld>
            <a:endParaRPr lang="es-CO"/>
          </a:p>
        </p:txBody>
      </p:sp>
    </p:spTree>
    <p:extLst>
      <p:ext uri="{BB962C8B-B14F-4D97-AF65-F5344CB8AC3E}">
        <p14:creationId xmlns:p14="http://schemas.microsoft.com/office/powerpoint/2010/main" val="315930924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53</a:t>
            </a:fld>
            <a:endParaRPr lang="es-CO"/>
          </a:p>
        </p:txBody>
      </p:sp>
    </p:spTree>
    <p:extLst>
      <p:ext uri="{BB962C8B-B14F-4D97-AF65-F5344CB8AC3E}">
        <p14:creationId xmlns:p14="http://schemas.microsoft.com/office/powerpoint/2010/main" val="336162989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55</a:t>
            </a:fld>
            <a:endParaRPr lang="es-CO"/>
          </a:p>
        </p:txBody>
      </p:sp>
    </p:spTree>
    <p:extLst>
      <p:ext uri="{BB962C8B-B14F-4D97-AF65-F5344CB8AC3E}">
        <p14:creationId xmlns:p14="http://schemas.microsoft.com/office/powerpoint/2010/main" val="40870227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56</a:t>
            </a:fld>
            <a:endParaRPr lang="es-CO"/>
          </a:p>
        </p:txBody>
      </p:sp>
    </p:spTree>
    <p:extLst>
      <p:ext uri="{BB962C8B-B14F-4D97-AF65-F5344CB8AC3E}">
        <p14:creationId xmlns:p14="http://schemas.microsoft.com/office/powerpoint/2010/main" val="12766429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58</a:t>
            </a:fld>
            <a:endParaRPr lang="es-CO" dirty="0"/>
          </a:p>
        </p:txBody>
      </p:sp>
    </p:spTree>
    <p:extLst>
      <p:ext uri="{BB962C8B-B14F-4D97-AF65-F5344CB8AC3E}">
        <p14:creationId xmlns:p14="http://schemas.microsoft.com/office/powerpoint/2010/main" val="399634788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59</a:t>
            </a:fld>
            <a:endParaRPr lang="es-CO" dirty="0"/>
          </a:p>
        </p:txBody>
      </p:sp>
    </p:spTree>
    <p:extLst>
      <p:ext uri="{BB962C8B-B14F-4D97-AF65-F5344CB8AC3E}">
        <p14:creationId xmlns:p14="http://schemas.microsoft.com/office/powerpoint/2010/main" val="326525004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60</a:t>
            </a:fld>
            <a:endParaRPr lang="es-CO" dirty="0"/>
          </a:p>
        </p:txBody>
      </p:sp>
    </p:spTree>
    <p:extLst>
      <p:ext uri="{BB962C8B-B14F-4D97-AF65-F5344CB8AC3E}">
        <p14:creationId xmlns:p14="http://schemas.microsoft.com/office/powerpoint/2010/main" val="221190611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61</a:t>
            </a:fld>
            <a:endParaRPr lang="es-CO" dirty="0"/>
          </a:p>
        </p:txBody>
      </p:sp>
    </p:spTree>
    <p:extLst>
      <p:ext uri="{BB962C8B-B14F-4D97-AF65-F5344CB8AC3E}">
        <p14:creationId xmlns:p14="http://schemas.microsoft.com/office/powerpoint/2010/main" val="104566697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64</a:t>
            </a:fld>
            <a:endParaRPr lang="es-CO" dirty="0"/>
          </a:p>
        </p:txBody>
      </p:sp>
    </p:spTree>
    <p:extLst>
      <p:ext uri="{BB962C8B-B14F-4D97-AF65-F5344CB8AC3E}">
        <p14:creationId xmlns:p14="http://schemas.microsoft.com/office/powerpoint/2010/main" val="234390154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65</a:t>
            </a:fld>
            <a:endParaRPr lang="es-CO" dirty="0"/>
          </a:p>
        </p:txBody>
      </p:sp>
    </p:spTree>
    <p:extLst>
      <p:ext uri="{BB962C8B-B14F-4D97-AF65-F5344CB8AC3E}">
        <p14:creationId xmlns:p14="http://schemas.microsoft.com/office/powerpoint/2010/main" val="184886325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CO" dirty="0"/>
          </a:p>
        </p:txBody>
      </p:sp>
      <p:sp>
        <p:nvSpPr>
          <p:cNvPr id="4" name="3 Marcador de número de diapositiva"/>
          <p:cNvSpPr>
            <a:spLocks noGrp="1"/>
          </p:cNvSpPr>
          <p:nvPr>
            <p:ph type="sldNum" sz="quarter" idx="10"/>
          </p:nvPr>
        </p:nvSpPr>
        <p:spPr/>
        <p:txBody>
          <a:bodyPr/>
          <a:lstStyle/>
          <a:p>
            <a:fld id="{7AF78CF3-BDC2-4027-AAF6-AEE4FB847F16}" type="slidenum">
              <a:rPr lang="es-CO" smtClean="0"/>
              <a:t>68</a:t>
            </a:fld>
            <a:endParaRPr lang="es-CO" dirty="0"/>
          </a:p>
        </p:txBody>
      </p:sp>
    </p:spTree>
    <p:extLst>
      <p:ext uri="{BB962C8B-B14F-4D97-AF65-F5344CB8AC3E}">
        <p14:creationId xmlns:p14="http://schemas.microsoft.com/office/powerpoint/2010/main" val="320385990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8</a:t>
            </a:fld>
            <a:endParaRPr lang="es-CO"/>
          </a:p>
        </p:txBody>
      </p:sp>
    </p:spTree>
    <p:extLst>
      <p:ext uri="{BB962C8B-B14F-4D97-AF65-F5344CB8AC3E}">
        <p14:creationId xmlns:p14="http://schemas.microsoft.com/office/powerpoint/2010/main" val="246652212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CO" dirty="0"/>
          </a:p>
        </p:txBody>
      </p:sp>
      <p:sp>
        <p:nvSpPr>
          <p:cNvPr id="4" name="3 Marcador de número de diapositiva"/>
          <p:cNvSpPr>
            <a:spLocks noGrp="1"/>
          </p:cNvSpPr>
          <p:nvPr>
            <p:ph type="sldNum" sz="quarter" idx="10"/>
          </p:nvPr>
        </p:nvSpPr>
        <p:spPr/>
        <p:txBody>
          <a:bodyPr/>
          <a:lstStyle/>
          <a:p>
            <a:fld id="{7AF78CF3-BDC2-4027-AAF6-AEE4FB847F16}" type="slidenum">
              <a:rPr lang="es-CO" smtClean="0"/>
              <a:t>69</a:t>
            </a:fld>
            <a:endParaRPr lang="es-CO" dirty="0"/>
          </a:p>
        </p:txBody>
      </p:sp>
    </p:spTree>
    <p:extLst>
      <p:ext uri="{BB962C8B-B14F-4D97-AF65-F5344CB8AC3E}">
        <p14:creationId xmlns:p14="http://schemas.microsoft.com/office/powerpoint/2010/main" val="320385990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2838DA8B-E3F0-41FD-A171-4C2497DDE73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5E637567-2F50-4163-B2C3-3036B0B5409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dirty="0"/>
          </a:p>
        </p:txBody>
      </p:sp>
      <p:sp>
        <p:nvSpPr>
          <p:cNvPr id="4" name="Marcador de número de diapositiva 3">
            <a:extLst>
              <a:ext uri="{FF2B5EF4-FFF2-40B4-BE49-F238E27FC236}">
                <a16:creationId xmlns:a16="http://schemas.microsoft.com/office/drawing/2014/main" id="{16DBED7B-442B-4430-B3FE-0386C0AABD7A}"/>
              </a:ext>
            </a:extLst>
          </p:cNvPr>
          <p:cNvSpPr>
            <a:spLocks noGrp="1"/>
          </p:cNvSpPr>
          <p:nvPr>
            <p:ph type="sldNum" sz="quarter" idx="5"/>
          </p:nvPr>
        </p:nvSpPr>
        <p:spPr/>
        <p:txBody>
          <a:bodyPr/>
          <a:lstStyle/>
          <a:p>
            <a:pPr>
              <a:defRPr/>
            </a:pPr>
            <a:fld id="{032032AD-0E6A-4ECB-830B-4952766F15D5}" type="slidenum">
              <a:rPr lang="es-CO" smtClean="0"/>
              <a:pPr>
                <a:defRPr/>
              </a:pPr>
              <a:t>71</a:t>
            </a:fld>
            <a:endParaRPr lang="es-CO" dirty="0"/>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72</a:t>
            </a:fld>
            <a:endParaRPr lang="es-CO" dirty="0"/>
          </a:p>
        </p:txBody>
      </p:sp>
    </p:spTree>
    <p:extLst>
      <p:ext uri="{BB962C8B-B14F-4D97-AF65-F5344CB8AC3E}">
        <p14:creationId xmlns:p14="http://schemas.microsoft.com/office/powerpoint/2010/main" val="360421498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73</a:t>
            </a:fld>
            <a:endParaRPr lang="es-CO" dirty="0"/>
          </a:p>
        </p:txBody>
      </p:sp>
    </p:spTree>
    <p:extLst>
      <p:ext uri="{BB962C8B-B14F-4D97-AF65-F5344CB8AC3E}">
        <p14:creationId xmlns:p14="http://schemas.microsoft.com/office/powerpoint/2010/main" val="299345450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74</a:t>
            </a:fld>
            <a:endParaRPr lang="es-CO" dirty="0"/>
          </a:p>
        </p:txBody>
      </p:sp>
    </p:spTree>
    <p:extLst>
      <p:ext uri="{BB962C8B-B14F-4D97-AF65-F5344CB8AC3E}">
        <p14:creationId xmlns:p14="http://schemas.microsoft.com/office/powerpoint/2010/main" val="92201480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Marcador de imagen de diapositiva 1">
            <a:extLst>
              <a:ext uri="{FF2B5EF4-FFF2-40B4-BE49-F238E27FC236}">
                <a16:creationId xmlns:a16="http://schemas.microsoft.com/office/drawing/2014/main" id="{977693F6-F602-4B1E-B354-07376240FB8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243" name="Marcador de notas 2">
            <a:extLst>
              <a:ext uri="{FF2B5EF4-FFF2-40B4-BE49-F238E27FC236}">
                <a16:creationId xmlns:a16="http://schemas.microsoft.com/office/drawing/2014/main" id="{F6436D9A-44AE-4DF0-92F8-038628ED8F9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a:p>
        </p:txBody>
      </p:sp>
      <p:sp>
        <p:nvSpPr>
          <p:cNvPr id="10244" name="Marcador de número de diapositiva 3">
            <a:extLst>
              <a:ext uri="{FF2B5EF4-FFF2-40B4-BE49-F238E27FC236}">
                <a16:creationId xmlns:a16="http://schemas.microsoft.com/office/drawing/2014/main" id="{A294EF06-3809-49C6-B621-9ABF6AA5DD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69CD507-67FA-4802-98AB-AFD10A7339D3}" type="slidenum">
              <a:rPr lang="es-CO" altLang="es-CO" smtClean="0"/>
              <a:pPr fontAlgn="base">
                <a:spcBef>
                  <a:spcPct val="0"/>
                </a:spcBef>
                <a:spcAft>
                  <a:spcPct val="0"/>
                </a:spcAft>
              </a:pPr>
              <a:t>75</a:t>
            </a:fld>
            <a:endParaRPr lang="es-CO" altLang="es-CO"/>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76</a:t>
            </a:fld>
            <a:endParaRPr lang="es-CO"/>
          </a:p>
        </p:txBody>
      </p:sp>
    </p:spTree>
    <p:extLst>
      <p:ext uri="{BB962C8B-B14F-4D97-AF65-F5344CB8AC3E}">
        <p14:creationId xmlns:p14="http://schemas.microsoft.com/office/powerpoint/2010/main" val="299345450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77</a:t>
            </a:fld>
            <a:endParaRPr lang="es-CO"/>
          </a:p>
        </p:txBody>
      </p:sp>
    </p:spTree>
    <p:extLst>
      <p:ext uri="{BB962C8B-B14F-4D97-AF65-F5344CB8AC3E}">
        <p14:creationId xmlns:p14="http://schemas.microsoft.com/office/powerpoint/2010/main" val="92201480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Marcador de imagen de diapositiva 1">
            <a:extLst>
              <a:ext uri="{FF2B5EF4-FFF2-40B4-BE49-F238E27FC236}">
                <a16:creationId xmlns:a16="http://schemas.microsoft.com/office/drawing/2014/main" id="{ABE87A03-F9A3-409F-861D-9CA4B24E2C6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Marcador de notas 2">
            <a:extLst>
              <a:ext uri="{FF2B5EF4-FFF2-40B4-BE49-F238E27FC236}">
                <a16:creationId xmlns:a16="http://schemas.microsoft.com/office/drawing/2014/main" id="{6407C0E4-195E-4E13-9F93-AD966887FB2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2292" name="Marcador de número de diapositiva 3">
            <a:extLst>
              <a:ext uri="{FF2B5EF4-FFF2-40B4-BE49-F238E27FC236}">
                <a16:creationId xmlns:a16="http://schemas.microsoft.com/office/drawing/2014/main" id="{CF8F10EB-2644-48B9-B25E-F3BEE63E88F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3296330-3E5C-4735-937A-F5E4DA58F4FE}" type="slidenum">
              <a:rPr lang="es-CO" altLang="es-CO" smtClean="0">
                <a:solidFill>
                  <a:srgbClr val="000000"/>
                </a:solidFill>
              </a:rPr>
              <a:pPr fontAlgn="base">
                <a:spcBef>
                  <a:spcPct val="0"/>
                </a:spcBef>
                <a:spcAft>
                  <a:spcPct val="0"/>
                </a:spcAft>
              </a:pPr>
              <a:t>78</a:t>
            </a:fld>
            <a:endParaRPr lang="es-CO" altLang="es-CO" dirty="0">
              <a:solidFill>
                <a:srgbClr val="000000"/>
              </a:solidFill>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79</a:t>
            </a:fld>
            <a:endParaRPr lang="es-CO" dirty="0"/>
          </a:p>
        </p:txBody>
      </p:sp>
    </p:spTree>
    <p:extLst>
      <p:ext uri="{BB962C8B-B14F-4D97-AF65-F5344CB8AC3E}">
        <p14:creationId xmlns:p14="http://schemas.microsoft.com/office/powerpoint/2010/main" val="29934545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9</a:t>
            </a:fld>
            <a:endParaRPr lang="es-CO"/>
          </a:p>
        </p:txBody>
      </p:sp>
    </p:spTree>
    <p:extLst>
      <p:ext uri="{BB962C8B-B14F-4D97-AF65-F5344CB8AC3E}">
        <p14:creationId xmlns:p14="http://schemas.microsoft.com/office/powerpoint/2010/main" val="87505643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80</a:t>
            </a:fld>
            <a:endParaRPr lang="es-CO" dirty="0"/>
          </a:p>
        </p:txBody>
      </p:sp>
    </p:spTree>
    <p:extLst>
      <p:ext uri="{BB962C8B-B14F-4D97-AF65-F5344CB8AC3E}">
        <p14:creationId xmlns:p14="http://schemas.microsoft.com/office/powerpoint/2010/main" val="92201480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Marcador de imagen de diapositiva 1">
            <a:extLst>
              <a:ext uri="{FF2B5EF4-FFF2-40B4-BE49-F238E27FC236}">
                <a16:creationId xmlns:a16="http://schemas.microsoft.com/office/drawing/2014/main" id="{F80543BB-A1A8-4221-817D-FBF6FB8E2A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9" name="Marcador de notas 2">
            <a:extLst>
              <a:ext uri="{FF2B5EF4-FFF2-40B4-BE49-F238E27FC236}">
                <a16:creationId xmlns:a16="http://schemas.microsoft.com/office/drawing/2014/main" id="{8551654D-4466-4893-A2B0-B2AAB14BDB9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4340" name="Marcador de número de diapositiva 3">
            <a:extLst>
              <a:ext uri="{FF2B5EF4-FFF2-40B4-BE49-F238E27FC236}">
                <a16:creationId xmlns:a16="http://schemas.microsoft.com/office/drawing/2014/main" id="{7652A1F2-33FE-4E61-A4C4-586D5AE8A96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3A4B6D1-C443-441B-B9A4-DB756451C444}" type="slidenum">
              <a:rPr lang="es-CO" altLang="es-CO" smtClean="0"/>
              <a:pPr fontAlgn="base">
                <a:spcBef>
                  <a:spcPct val="0"/>
                </a:spcBef>
                <a:spcAft>
                  <a:spcPct val="0"/>
                </a:spcAft>
              </a:pPr>
              <a:t>81</a:t>
            </a:fld>
            <a:endParaRPr lang="es-CO" altLang="es-CO" dirty="0"/>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82</a:t>
            </a:fld>
            <a:endParaRPr lang="es-CO" dirty="0"/>
          </a:p>
        </p:txBody>
      </p:sp>
    </p:spTree>
    <p:extLst>
      <p:ext uri="{BB962C8B-B14F-4D97-AF65-F5344CB8AC3E}">
        <p14:creationId xmlns:p14="http://schemas.microsoft.com/office/powerpoint/2010/main" val="129239829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83</a:t>
            </a:fld>
            <a:endParaRPr lang="es-CO" dirty="0"/>
          </a:p>
        </p:txBody>
      </p:sp>
    </p:spTree>
    <p:extLst>
      <p:ext uri="{BB962C8B-B14F-4D97-AF65-F5344CB8AC3E}">
        <p14:creationId xmlns:p14="http://schemas.microsoft.com/office/powerpoint/2010/main" val="328304640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Marcador de imagen de diapositiva 1">
            <a:extLst>
              <a:ext uri="{FF2B5EF4-FFF2-40B4-BE49-F238E27FC236}">
                <a16:creationId xmlns:a16="http://schemas.microsoft.com/office/drawing/2014/main" id="{D94A3A67-5125-45E0-8FE1-BFBA97D4E2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Marcador de notas 2">
            <a:extLst>
              <a:ext uri="{FF2B5EF4-FFF2-40B4-BE49-F238E27FC236}">
                <a16:creationId xmlns:a16="http://schemas.microsoft.com/office/drawing/2014/main" id="{BBAFD1B3-E153-4781-B421-7E873FAB336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6388" name="Marcador de número de diapositiva 3">
            <a:extLst>
              <a:ext uri="{FF2B5EF4-FFF2-40B4-BE49-F238E27FC236}">
                <a16:creationId xmlns:a16="http://schemas.microsoft.com/office/drawing/2014/main" id="{C55EE733-8A5E-43DA-AFD9-7EB4769BFFF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AF2E279-3994-4419-8500-F7C695305358}" type="slidenum">
              <a:rPr lang="es-CO" altLang="es-CO" smtClean="0"/>
              <a:pPr fontAlgn="base">
                <a:spcBef>
                  <a:spcPct val="0"/>
                </a:spcBef>
                <a:spcAft>
                  <a:spcPct val="0"/>
                </a:spcAft>
              </a:pPr>
              <a:t>84</a:t>
            </a:fld>
            <a:endParaRPr lang="es-CO" altLang="es-CO" dirty="0"/>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676DFB62-2A05-4685-8614-D0ABF85E8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B959379B-C99C-4165-9C95-E466663618B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8" name="Marcador de número de diapositiva 3">
            <a:extLst>
              <a:ext uri="{FF2B5EF4-FFF2-40B4-BE49-F238E27FC236}">
                <a16:creationId xmlns:a16="http://schemas.microsoft.com/office/drawing/2014/main" id="{BE301C2A-FA80-40CB-B989-20FB7BE19F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B7DF29-9C9B-4E38-B931-66F777A57610}" type="slidenum">
              <a:rPr lang="es-CO" altLang="es-CO" smtClean="0"/>
              <a:pPr fontAlgn="base">
                <a:spcBef>
                  <a:spcPct val="0"/>
                </a:spcBef>
                <a:spcAft>
                  <a:spcPct val="0"/>
                </a:spcAft>
              </a:pPr>
              <a:t>85</a:t>
            </a:fld>
            <a:endParaRPr lang="es-CO" altLang="es-CO" dirty="0"/>
          </a:p>
        </p:txBody>
      </p:sp>
    </p:spTree>
    <p:extLst>
      <p:ext uri="{BB962C8B-B14F-4D97-AF65-F5344CB8AC3E}">
        <p14:creationId xmlns:p14="http://schemas.microsoft.com/office/powerpoint/2010/main" val="359070132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676DFB62-2A05-4685-8614-D0ABF85E8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B959379B-C99C-4165-9C95-E466663618B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8" name="Marcador de número de diapositiva 3">
            <a:extLst>
              <a:ext uri="{FF2B5EF4-FFF2-40B4-BE49-F238E27FC236}">
                <a16:creationId xmlns:a16="http://schemas.microsoft.com/office/drawing/2014/main" id="{BE301C2A-FA80-40CB-B989-20FB7BE19F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B7DF29-9C9B-4E38-B931-66F777A57610}" type="slidenum">
              <a:rPr lang="es-CO" altLang="es-CO" smtClean="0"/>
              <a:pPr fontAlgn="base">
                <a:spcBef>
                  <a:spcPct val="0"/>
                </a:spcBef>
                <a:spcAft>
                  <a:spcPct val="0"/>
                </a:spcAft>
              </a:pPr>
              <a:t>86</a:t>
            </a:fld>
            <a:endParaRPr lang="es-CO" altLang="es-CO" dirty="0"/>
          </a:p>
        </p:txBody>
      </p:sp>
    </p:spTree>
    <p:extLst>
      <p:ext uri="{BB962C8B-B14F-4D97-AF65-F5344CB8AC3E}">
        <p14:creationId xmlns:p14="http://schemas.microsoft.com/office/powerpoint/2010/main" val="27156308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Marcador de imagen de diapositiva 1">
            <a:extLst>
              <a:ext uri="{FF2B5EF4-FFF2-40B4-BE49-F238E27FC236}">
                <a16:creationId xmlns:a16="http://schemas.microsoft.com/office/drawing/2014/main" id="{4CEB3382-2904-48A2-9DD7-D2892A50101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5" name="Marcador de notas 2">
            <a:extLst>
              <a:ext uri="{FF2B5EF4-FFF2-40B4-BE49-F238E27FC236}">
                <a16:creationId xmlns:a16="http://schemas.microsoft.com/office/drawing/2014/main" id="{FD3D6321-09E1-4A4A-B4AE-0A699A0E4B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8436" name="Marcador de número de diapositiva 3">
            <a:extLst>
              <a:ext uri="{FF2B5EF4-FFF2-40B4-BE49-F238E27FC236}">
                <a16:creationId xmlns:a16="http://schemas.microsoft.com/office/drawing/2014/main" id="{0B2BEB5C-89A3-47B8-BAA1-9A134745D8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9EB2472-CD4A-44F4-8C3A-50B765B52394}" type="slidenum">
              <a:rPr lang="es-CO" altLang="es-CO" smtClean="0"/>
              <a:pPr fontAlgn="base">
                <a:spcBef>
                  <a:spcPct val="0"/>
                </a:spcBef>
                <a:spcAft>
                  <a:spcPct val="0"/>
                </a:spcAft>
              </a:pPr>
              <a:t>87</a:t>
            </a:fld>
            <a:endParaRPr lang="es-CO" altLang="es-CO" dirty="0"/>
          </a:p>
        </p:txBody>
      </p:sp>
    </p:spTree>
    <p:extLst>
      <p:ext uri="{BB962C8B-B14F-4D97-AF65-F5344CB8AC3E}">
        <p14:creationId xmlns:p14="http://schemas.microsoft.com/office/powerpoint/2010/main" val="265082117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Marcador de imagen de diapositiva 1">
            <a:extLst>
              <a:ext uri="{FF2B5EF4-FFF2-40B4-BE49-F238E27FC236}">
                <a16:creationId xmlns:a16="http://schemas.microsoft.com/office/drawing/2014/main" id="{093B6B30-CB31-4045-8376-B3439E3DBA5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3" name="Marcador de notas 2">
            <a:extLst>
              <a:ext uri="{FF2B5EF4-FFF2-40B4-BE49-F238E27FC236}">
                <a16:creationId xmlns:a16="http://schemas.microsoft.com/office/drawing/2014/main" id="{412F5F1B-C8C6-4039-8A77-C55118B498D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0484" name="Marcador de número de diapositiva 3">
            <a:extLst>
              <a:ext uri="{FF2B5EF4-FFF2-40B4-BE49-F238E27FC236}">
                <a16:creationId xmlns:a16="http://schemas.microsoft.com/office/drawing/2014/main" id="{FC0ECBE8-3223-4CFB-A7D7-C02A51E5701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C7EF010-833D-497D-B53D-B87FBFC6C382}" type="slidenum">
              <a:rPr lang="es-CO" altLang="es-CO" smtClean="0"/>
              <a:pPr fontAlgn="base">
                <a:spcBef>
                  <a:spcPct val="0"/>
                </a:spcBef>
                <a:spcAft>
                  <a:spcPct val="0"/>
                </a:spcAft>
              </a:pPr>
              <a:t>88</a:t>
            </a:fld>
            <a:endParaRPr lang="es-CO" altLang="es-CO" dirty="0"/>
          </a:p>
        </p:txBody>
      </p:sp>
    </p:spTree>
    <p:extLst>
      <p:ext uri="{BB962C8B-B14F-4D97-AF65-F5344CB8AC3E}">
        <p14:creationId xmlns:p14="http://schemas.microsoft.com/office/powerpoint/2010/main" val="128108566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Marcador de imagen de diapositiva 1">
            <a:extLst>
              <a:ext uri="{FF2B5EF4-FFF2-40B4-BE49-F238E27FC236}">
                <a16:creationId xmlns:a16="http://schemas.microsoft.com/office/drawing/2014/main" id="{41086D8F-EEBE-4016-8481-B4C321DB82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Marcador de notas 2">
            <a:extLst>
              <a:ext uri="{FF2B5EF4-FFF2-40B4-BE49-F238E27FC236}">
                <a16:creationId xmlns:a16="http://schemas.microsoft.com/office/drawing/2014/main" id="{CB55BA32-CD4F-44E0-ADD7-8FDCDD1141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4580" name="Marcador de número de diapositiva 3">
            <a:extLst>
              <a:ext uri="{FF2B5EF4-FFF2-40B4-BE49-F238E27FC236}">
                <a16:creationId xmlns:a16="http://schemas.microsoft.com/office/drawing/2014/main" id="{31923341-EAA8-4896-90C8-6B4D1A95CC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CEA4FB-B8D1-4269-9A98-9A0B17C97C0B}" type="slidenum">
              <a:rPr lang="es-CO" altLang="es-CO" smtClean="0"/>
              <a:pPr fontAlgn="base">
                <a:spcBef>
                  <a:spcPct val="0"/>
                </a:spcBef>
                <a:spcAft>
                  <a:spcPct val="0"/>
                </a:spcAft>
              </a:pPr>
              <a:t>89</a:t>
            </a:fld>
            <a:endParaRPr lang="es-CO" altLang="es-CO" dirty="0"/>
          </a:p>
        </p:txBody>
      </p:sp>
    </p:spTree>
    <p:extLst>
      <p:ext uri="{BB962C8B-B14F-4D97-AF65-F5344CB8AC3E}">
        <p14:creationId xmlns:p14="http://schemas.microsoft.com/office/powerpoint/2010/main" val="272120623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10</a:t>
            </a:fld>
            <a:endParaRPr lang="es-CO"/>
          </a:p>
        </p:txBody>
      </p:sp>
    </p:spTree>
    <p:extLst>
      <p:ext uri="{BB962C8B-B14F-4D97-AF65-F5344CB8AC3E}">
        <p14:creationId xmlns:p14="http://schemas.microsoft.com/office/powerpoint/2010/main" val="2176396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Marcador de imagen de diapositiva 1">
            <a:extLst>
              <a:ext uri="{FF2B5EF4-FFF2-40B4-BE49-F238E27FC236}">
                <a16:creationId xmlns:a16="http://schemas.microsoft.com/office/drawing/2014/main" id="{41086D8F-EEBE-4016-8481-B4C321DB82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Marcador de notas 2">
            <a:extLst>
              <a:ext uri="{FF2B5EF4-FFF2-40B4-BE49-F238E27FC236}">
                <a16:creationId xmlns:a16="http://schemas.microsoft.com/office/drawing/2014/main" id="{CB55BA32-CD4F-44E0-ADD7-8FDCDD1141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4580" name="Marcador de número de diapositiva 3">
            <a:extLst>
              <a:ext uri="{FF2B5EF4-FFF2-40B4-BE49-F238E27FC236}">
                <a16:creationId xmlns:a16="http://schemas.microsoft.com/office/drawing/2014/main" id="{31923341-EAA8-4896-90C8-6B4D1A95CC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CEA4FB-B8D1-4269-9A98-9A0B17C97C0B}" type="slidenum">
              <a:rPr lang="es-CO" altLang="es-CO" smtClean="0"/>
              <a:pPr fontAlgn="base">
                <a:spcBef>
                  <a:spcPct val="0"/>
                </a:spcBef>
                <a:spcAft>
                  <a:spcPct val="0"/>
                </a:spcAft>
              </a:pPr>
              <a:t>90</a:t>
            </a:fld>
            <a:endParaRPr lang="es-CO" altLang="es-CO" dirty="0"/>
          </a:p>
        </p:txBody>
      </p:sp>
    </p:spTree>
    <p:extLst>
      <p:ext uri="{BB962C8B-B14F-4D97-AF65-F5344CB8AC3E}">
        <p14:creationId xmlns:p14="http://schemas.microsoft.com/office/powerpoint/2010/main" val="50838216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Marcador de imagen de diapositiva 1">
            <a:extLst>
              <a:ext uri="{FF2B5EF4-FFF2-40B4-BE49-F238E27FC236}">
                <a16:creationId xmlns:a16="http://schemas.microsoft.com/office/drawing/2014/main" id="{E324D246-9558-4A39-92C1-D045FEB80F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7" name="Marcador de notas 2">
            <a:extLst>
              <a:ext uri="{FF2B5EF4-FFF2-40B4-BE49-F238E27FC236}">
                <a16:creationId xmlns:a16="http://schemas.microsoft.com/office/drawing/2014/main" id="{BD8C4B22-C6AB-45AC-B1CC-26BB94FA1A0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6628" name="Marcador de número de diapositiva 3">
            <a:extLst>
              <a:ext uri="{FF2B5EF4-FFF2-40B4-BE49-F238E27FC236}">
                <a16:creationId xmlns:a16="http://schemas.microsoft.com/office/drawing/2014/main" id="{DFD3FDBF-59A3-4268-81BD-BD6EC1E9F69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651182-2557-46A3-B279-B0A99AC9D2C6}" type="slidenum">
              <a:rPr lang="es-CO" altLang="es-CO" smtClean="0"/>
              <a:pPr fontAlgn="base">
                <a:spcBef>
                  <a:spcPct val="0"/>
                </a:spcBef>
                <a:spcAft>
                  <a:spcPct val="0"/>
                </a:spcAft>
              </a:pPr>
              <a:t>91</a:t>
            </a:fld>
            <a:endParaRPr lang="es-CO" altLang="es-CO" dirty="0"/>
          </a:p>
        </p:txBody>
      </p:sp>
    </p:spTree>
    <p:extLst>
      <p:ext uri="{BB962C8B-B14F-4D97-AF65-F5344CB8AC3E}">
        <p14:creationId xmlns:p14="http://schemas.microsoft.com/office/powerpoint/2010/main" val="419719752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Marcador de imagen de diapositiva 1">
            <a:extLst>
              <a:ext uri="{FF2B5EF4-FFF2-40B4-BE49-F238E27FC236}">
                <a16:creationId xmlns:a16="http://schemas.microsoft.com/office/drawing/2014/main" id="{1939CBEF-B1BC-4635-AA9E-2E65F692DCE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Marcador de notas 2">
            <a:extLst>
              <a:ext uri="{FF2B5EF4-FFF2-40B4-BE49-F238E27FC236}">
                <a16:creationId xmlns:a16="http://schemas.microsoft.com/office/drawing/2014/main" id="{93B3535F-BAC6-4312-A400-4BBD3AB7B64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8676" name="Marcador de número de diapositiva 3">
            <a:extLst>
              <a:ext uri="{FF2B5EF4-FFF2-40B4-BE49-F238E27FC236}">
                <a16:creationId xmlns:a16="http://schemas.microsoft.com/office/drawing/2014/main" id="{CA6A2291-E972-4F43-9519-E40E58B27A9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4658E0-0ACD-4378-98BC-E1E7F51CDD87}" type="slidenum">
              <a:rPr lang="es-CO" altLang="es-CO" smtClean="0"/>
              <a:pPr fontAlgn="base">
                <a:spcBef>
                  <a:spcPct val="0"/>
                </a:spcBef>
                <a:spcAft>
                  <a:spcPct val="0"/>
                </a:spcAft>
              </a:pPr>
              <a:t>92</a:t>
            </a:fld>
            <a:endParaRPr lang="es-CO" altLang="es-CO" dirty="0"/>
          </a:p>
        </p:txBody>
      </p:sp>
    </p:spTree>
    <p:extLst>
      <p:ext uri="{BB962C8B-B14F-4D97-AF65-F5344CB8AC3E}">
        <p14:creationId xmlns:p14="http://schemas.microsoft.com/office/powerpoint/2010/main" val="464576156"/>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a:extLst>
              <a:ext uri="{FF2B5EF4-FFF2-40B4-BE49-F238E27FC236}">
                <a16:creationId xmlns:a16="http://schemas.microsoft.com/office/drawing/2014/main" id="{8C372344-0B5B-4F7C-BD62-C9A6D1E9595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Marcador de notas 2">
            <a:extLst>
              <a:ext uri="{FF2B5EF4-FFF2-40B4-BE49-F238E27FC236}">
                <a16:creationId xmlns:a16="http://schemas.microsoft.com/office/drawing/2014/main" id="{5477C092-25FC-4C8A-B9D6-431138524A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0724" name="Marcador de número de diapositiva 3">
            <a:extLst>
              <a:ext uri="{FF2B5EF4-FFF2-40B4-BE49-F238E27FC236}">
                <a16:creationId xmlns:a16="http://schemas.microsoft.com/office/drawing/2014/main" id="{C4A17005-76F6-4801-972D-61A598FD5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A32987-E2FB-46EB-96BD-B06910045B85}" type="slidenum">
              <a:rPr lang="es-CO" altLang="es-CO" smtClean="0"/>
              <a:pPr fontAlgn="base">
                <a:spcBef>
                  <a:spcPct val="0"/>
                </a:spcBef>
                <a:spcAft>
                  <a:spcPct val="0"/>
                </a:spcAft>
              </a:pPr>
              <a:t>93</a:t>
            </a:fld>
            <a:endParaRPr lang="es-CO" altLang="es-CO" dirty="0"/>
          </a:p>
        </p:txBody>
      </p:sp>
    </p:spTree>
    <p:extLst>
      <p:ext uri="{BB962C8B-B14F-4D97-AF65-F5344CB8AC3E}">
        <p14:creationId xmlns:p14="http://schemas.microsoft.com/office/powerpoint/2010/main" val="270927925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a:extLst>
              <a:ext uri="{FF2B5EF4-FFF2-40B4-BE49-F238E27FC236}">
                <a16:creationId xmlns:a16="http://schemas.microsoft.com/office/drawing/2014/main" id="{8C372344-0B5B-4F7C-BD62-C9A6D1E9595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Marcador de notas 2">
            <a:extLst>
              <a:ext uri="{FF2B5EF4-FFF2-40B4-BE49-F238E27FC236}">
                <a16:creationId xmlns:a16="http://schemas.microsoft.com/office/drawing/2014/main" id="{5477C092-25FC-4C8A-B9D6-431138524A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0724" name="Marcador de número de diapositiva 3">
            <a:extLst>
              <a:ext uri="{FF2B5EF4-FFF2-40B4-BE49-F238E27FC236}">
                <a16:creationId xmlns:a16="http://schemas.microsoft.com/office/drawing/2014/main" id="{C4A17005-76F6-4801-972D-61A598FD5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A32987-E2FB-46EB-96BD-B06910045B85}" type="slidenum">
              <a:rPr lang="es-CO" altLang="es-CO" smtClean="0"/>
              <a:pPr fontAlgn="base">
                <a:spcBef>
                  <a:spcPct val="0"/>
                </a:spcBef>
                <a:spcAft>
                  <a:spcPct val="0"/>
                </a:spcAft>
              </a:pPr>
              <a:t>94</a:t>
            </a:fld>
            <a:endParaRPr lang="es-CO" altLang="es-CO" dirty="0"/>
          </a:p>
        </p:txBody>
      </p:sp>
    </p:spTree>
    <p:extLst>
      <p:ext uri="{BB962C8B-B14F-4D97-AF65-F5344CB8AC3E}">
        <p14:creationId xmlns:p14="http://schemas.microsoft.com/office/powerpoint/2010/main" val="251329902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Marcador de imagen de diapositiva 1">
            <a:extLst>
              <a:ext uri="{FF2B5EF4-FFF2-40B4-BE49-F238E27FC236}">
                <a16:creationId xmlns:a16="http://schemas.microsoft.com/office/drawing/2014/main" id="{DC4E909A-F599-42A9-A162-5368402E4FF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71" name="Marcador de notas 2">
            <a:extLst>
              <a:ext uri="{FF2B5EF4-FFF2-40B4-BE49-F238E27FC236}">
                <a16:creationId xmlns:a16="http://schemas.microsoft.com/office/drawing/2014/main" id="{B33C5A4B-4E72-4DD8-9240-00362319E20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2772" name="Marcador de número de diapositiva 3">
            <a:extLst>
              <a:ext uri="{FF2B5EF4-FFF2-40B4-BE49-F238E27FC236}">
                <a16:creationId xmlns:a16="http://schemas.microsoft.com/office/drawing/2014/main" id="{33E10A29-E2B4-4948-BDD0-B8BD24BF717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2338FF-65CD-488C-A586-B185CF96C2E4}" type="slidenum">
              <a:rPr lang="es-CO" altLang="es-CO" smtClean="0"/>
              <a:pPr fontAlgn="base">
                <a:spcBef>
                  <a:spcPct val="0"/>
                </a:spcBef>
                <a:spcAft>
                  <a:spcPct val="0"/>
                </a:spcAft>
              </a:pPr>
              <a:t>95</a:t>
            </a:fld>
            <a:endParaRPr lang="es-CO" altLang="es-CO" dirty="0"/>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Marcador de imagen de diapositiva 1">
            <a:extLst>
              <a:ext uri="{FF2B5EF4-FFF2-40B4-BE49-F238E27FC236}">
                <a16:creationId xmlns:a16="http://schemas.microsoft.com/office/drawing/2014/main" id="{6ED9FB12-12C4-4F34-BB9D-D6DA224D6BE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9" name="Marcador de notas 2">
            <a:extLst>
              <a:ext uri="{FF2B5EF4-FFF2-40B4-BE49-F238E27FC236}">
                <a16:creationId xmlns:a16="http://schemas.microsoft.com/office/drawing/2014/main" id="{B719C1DA-D735-4727-A44A-9390819EA63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4820" name="Marcador de número de diapositiva 3">
            <a:extLst>
              <a:ext uri="{FF2B5EF4-FFF2-40B4-BE49-F238E27FC236}">
                <a16:creationId xmlns:a16="http://schemas.microsoft.com/office/drawing/2014/main" id="{BC4A2891-49BB-4758-83C9-E4168548029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823F82B-634D-4BC0-B4C8-3FA25811349E}" type="slidenum">
              <a:rPr lang="es-CO" altLang="es-CO" smtClean="0"/>
              <a:pPr fontAlgn="base">
                <a:spcBef>
                  <a:spcPct val="0"/>
                </a:spcBef>
                <a:spcAft>
                  <a:spcPct val="0"/>
                </a:spcAft>
              </a:pPr>
              <a:t>96</a:t>
            </a:fld>
            <a:endParaRPr lang="es-CO" altLang="es-CO" dirty="0"/>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Marcador de imagen de diapositiva 1">
            <a:extLst>
              <a:ext uri="{FF2B5EF4-FFF2-40B4-BE49-F238E27FC236}">
                <a16:creationId xmlns:a16="http://schemas.microsoft.com/office/drawing/2014/main" id="{C2EC67E8-4E4E-4632-B4AB-53D7B9BB95E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7" name="Marcador de notas 2">
            <a:extLst>
              <a:ext uri="{FF2B5EF4-FFF2-40B4-BE49-F238E27FC236}">
                <a16:creationId xmlns:a16="http://schemas.microsoft.com/office/drawing/2014/main" id="{8BC9FF6A-877B-44FD-9BDB-CB50E40A5C4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6868" name="Marcador de número de diapositiva 3">
            <a:extLst>
              <a:ext uri="{FF2B5EF4-FFF2-40B4-BE49-F238E27FC236}">
                <a16:creationId xmlns:a16="http://schemas.microsoft.com/office/drawing/2014/main" id="{34F78CC7-AB86-42B2-866B-AE20587BDD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84B7304-A7A8-468E-A933-DA49D8882829}" type="slidenum">
              <a:rPr lang="es-CO" altLang="es-CO" smtClean="0"/>
              <a:pPr fontAlgn="base">
                <a:spcBef>
                  <a:spcPct val="0"/>
                </a:spcBef>
                <a:spcAft>
                  <a:spcPct val="0"/>
                </a:spcAft>
              </a:pPr>
              <a:t>97</a:t>
            </a:fld>
            <a:endParaRPr lang="es-CO" altLang="es-CO" dirty="0"/>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Marcador de imagen de diapositiva 1">
            <a:extLst>
              <a:ext uri="{FF2B5EF4-FFF2-40B4-BE49-F238E27FC236}">
                <a16:creationId xmlns:a16="http://schemas.microsoft.com/office/drawing/2014/main" id="{D9EC3680-0E5B-4329-810E-C3392EA59FE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5" name="Marcador de notas 2">
            <a:extLst>
              <a:ext uri="{FF2B5EF4-FFF2-40B4-BE49-F238E27FC236}">
                <a16:creationId xmlns:a16="http://schemas.microsoft.com/office/drawing/2014/main" id="{D1FCA137-6935-4B42-A174-6888F9EC53B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8916" name="Marcador de número de diapositiva 3">
            <a:extLst>
              <a:ext uri="{FF2B5EF4-FFF2-40B4-BE49-F238E27FC236}">
                <a16:creationId xmlns:a16="http://schemas.microsoft.com/office/drawing/2014/main" id="{B46A0A64-DA4F-4826-B80D-F8A7E9B29B8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4FD4593-5B34-4206-B63C-7B0D6FE0D228}" type="slidenum">
              <a:rPr lang="es-CO" altLang="es-CO" smtClean="0"/>
              <a:pPr fontAlgn="base">
                <a:spcBef>
                  <a:spcPct val="0"/>
                </a:spcBef>
                <a:spcAft>
                  <a:spcPct val="0"/>
                </a:spcAft>
              </a:pPr>
              <a:t>98</a:t>
            </a:fld>
            <a:endParaRPr lang="es-CO" altLang="es-CO" dirty="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Marcador de imagen de diapositiva 1">
            <a:extLst>
              <a:ext uri="{FF2B5EF4-FFF2-40B4-BE49-F238E27FC236}">
                <a16:creationId xmlns:a16="http://schemas.microsoft.com/office/drawing/2014/main" id="{E200D1F5-2903-400D-8281-761F201C31B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Marcador de notas 2">
            <a:extLst>
              <a:ext uri="{FF2B5EF4-FFF2-40B4-BE49-F238E27FC236}">
                <a16:creationId xmlns:a16="http://schemas.microsoft.com/office/drawing/2014/main" id="{A5B5ABF0-946A-4E1C-A8AD-E07D60E3227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0964" name="Marcador de número de diapositiva 3">
            <a:extLst>
              <a:ext uri="{FF2B5EF4-FFF2-40B4-BE49-F238E27FC236}">
                <a16:creationId xmlns:a16="http://schemas.microsoft.com/office/drawing/2014/main" id="{9F27C210-C486-4981-9801-C934BD39A44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2554E5-9341-4454-AFD2-2A5CFF753EDF}" type="slidenum">
              <a:rPr lang="es-CO" altLang="es-CO" smtClean="0"/>
              <a:pPr fontAlgn="base">
                <a:spcBef>
                  <a:spcPct val="0"/>
                </a:spcBef>
                <a:spcAft>
                  <a:spcPct val="0"/>
                </a:spcAft>
              </a:pPr>
              <a:t>99</a:t>
            </a:fld>
            <a:endParaRPr lang="es-CO" altLang="es-CO"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11</a:t>
            </a:fld>
            <a:endParaRPr lang="es-CO"/>
          </a:p>
        </p:txBody>
      </p:sp>
    </p:spTree>
    <p:extLst>
      <p:ext uri="{BB962C8B-B14F-4D97-AF65-F5344CB8AC3E}">
        <p14:creationId xmlns:p14="http://schemas.microsoft.com/office/powerpoint/2010/main" val="296561337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Marcador de imagen de diapositiva 1">
            <a:extLst>
              <a:ext uri="{FF2B5EF4-FFF2-40B4-BE49-F238E27FC236}">
                <a16:creationId xmlns:a16="http://schemas.microsoft.com/office/drawing/2014/main" id="{2F4ABB36-355A-49E4-9B7A-BAB80F1C39C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011" name="Marcador de notas 2">
            <a:extLst>
              <a:ext uri="{FF2B5EF4-FFF2-40B4-BE49-F238E27FC236}">
                <a16:creationId xmlns:a16="http://schemas.microsoft.com/office/drawing/2014/main" id="{4D4EF200-1105-4948-B5BF-6B5654E373E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3012" name="Marcador de número de diapositiva 3">
            <a:extLst>
              <a:ext uri="{FF2B5EF4-FFF2-40B4-BE49-F238E27FC236}">
                <a16:creationId xmlns:a16="http://schemas.microsoft.com/office/drawing/2014/main" id="{F074BB4B-C44B-40BA-B3E7-B93EE2F3FC2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870916F-3C76-43A9-9388-E3B312C62E4F}" type="slidenum">
              <a:rPr lang="es-CO" altLang="es-CO" smtClean="0"/>
              <a:pPr fontAlgn="base">
                <a:spcBef>
                  <a:spcPct val="0"/>
                </a:spcBef>
                <a:spcAft>
                  <a:spcPct val="0"/>
                </a:spcAft>
              </a:pPr>
              <a:t>100</a:t>
            </a:fld>
            <a:endParaRPr lang="es-CO" altLang="es-CO" dirty="0"/>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Marcador de imagen de diapositiva 1">
            <a:extLst>
              <a:ext uri="{FF2B5EF4-FFF2-40B4-BE49-F238E27FC236}">
                <a16:creationId xmlns:a16="http://schemas.microsoft.com/office/drawing/2014/main" id="{E3CFE178-DB46-4862-8A17-8A3068D5A51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59" name="Marcador de notas 2">
            <a:extLst>
              <a:ext uri="{FF2B5EF4-FFF2-40B4-BE49-F238E27FC236}">
                <a16:creationId xmlns:a16="http://schemas.microsoft.com/office/drawing/2014/main" id="{9FD87477-4C9C-490D-9837-BFF745AC881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5060" name="Marcador de número de diapositiva 3">
            <a:extLst>
              <a:ext uri="{FF2B5EF4-FFF2-40B4-BE49-F238E27FC236}">
                <a16:creationId xmlns:a16="http://schemas.microsoft.com/office/drawing/2014/main" id="{3D33B6E9-9055-459B-986E-CED185CB188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987A294-C155-430E-B3DA-D80C20A58479}" type="slidenum">
              <a:rPr lang="es-CO" altLang="es-CO" smtClean="0"/>
              <a:pPr fontAlgn="base">
                <a:spcBef>
                  <a:spcPct val="0"/>
                </a:spcBef>
                <a:spcAft>
                  <a:spcPct val="0"/>
                </a:spcAft>
              </a:pPr>
              <a:t>101</a:t>
            </a:fld>
            <a:endParaRPr lang="es-CO" altLang="es-CO" dirty="0"/>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Marcador de imagen de diapositiva 1">
            <a:extLst>
              <a:ext uri="{FF2B5EF4-FFF2-40B4-BE49-F238E27FC236}">
                <a16:creationId xmlns:a16="http://schemas.microsoft.com/office/drawing/2014/main" id="{1B3C2F8F-3A90-4BA5-8A8A-4E2CD596056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107" name="Marcador de notas 2">
            <a:extLst>
              <a:ext uri="{FF2B5EF4-FFF2-40B4-BE49-F238E27FC236}">
                <a16:creationId xmlns:a16="http://schemas.microsoft.com/office/drawing/2014/main" id="{F740DDAD-5B1A-45C5-8ED9-8DFDB6C02E8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7108" name="Marcador de número de diapositiva 3">
            <a:extLst>
              <a:ext uri="{FF2B5EF4-FFF2-40B4-BE49-F238E27FC236}">
                <a16:creationId xmlns:a16="http://schemas.microsoft.com/office/drawing/2014/main" id="{A59C1DF8-B5E7-4419-BE57-6BD12A59D4C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BA9759-0D12-4D6A-84BC-BFBCFDD75F66}" type="slidenum">
              <a:rPr lang="es-CO" altLang="es-CO" smtClean="0"/>
              <a:pPr fontAlgn="base">
                <a:spcBef>
                  <a:spcPct val="0"/>
                </a:spcBef>
                <a:spcAft>
                  <a:spcPct val="0"/>
                </a:spcAft>
              </a:pPr>
              <a:t>102</a:t>
            </a:fld>
            <a:endParaRPr lang="es-CO" altLang="es-CO" dirty="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Marcador de imagen de diapositiva 1">
            <a:extLst>
              <a:ext uri="{FF2B5EF4-FFF2-40B4-BE49-F238E27FC236}">
                <a16:creationId xmlns:a16="http://schemas.microsoft.com/office/drawing/2014/main" id="{A1D67E55-633A-466E-8DFC-0D97095FAD8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155" name="Marcador de notas 2">
            <a:extLst>
              <a:ext uri="{FF2B5EF4-FFF2-40B4-BE49-F238E27FC236}">
                <a16:creationId xmlns:a16="http://schemas.microsoft.com/office/drawing/2014/main" id="{63D69B1A-15D7-43AB-BAA5-3C0DADED688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9156" name="Marcador de número de diapositiva 3">
            <a:extLst>
              <a:ext uri="{FF2B5EF4-FFF2-40B4-BE49-F238E27FC236}">
                <a16:creationId xmlns:a16="http://schemas.microsoft.com/office/drawing/2014/main" id="{37A4BD81-A68D-49E0-85CF-229C8B686E8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74C767F-04C1-42B5-8E32-838F70CCF430}" type="slidenum">
              <a:rPr lang="es-CO" altLang="es-CO" smtClean="0"/>
              <a:pPr fontAlgn="base">
                <a:spcBef>
                  <a:spcPct val="0"/>
                </a:spcBef>
                <a:spcAft>
                  <a:spcPct val="0"/>
                </a:spcAft>
              </a:pPr>
              <a:t>103</a:t>
            </a:fld>
            <a:endParaRPr lang="es-CO" altLang="es-CO" dirty="0"/>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Marcador de imagen de diapositiva 1">
            <a:extLst>
              <a:ext uri="{FF2B5EF4-FFF2-40B4-BE49-F238E27FC236}">
                <a16:creationId xmlns:a16="http://schemas.microsoft.com/office/drawing/2014/main" id="{BC182C78-CCB5-48E2-9FBA-2C33D249C1F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03" name="Marcador de notas 2">
            <a:extLst>
              <a:ext uri="{FF2B5EF4-FFF2-40B4-BE49-F238E27FC236}">
                <a16:creationId xmlns:a16="http://schemas.microsoft.com/office/drawing/2014/main" id="{B393D82C-ACEA-4D73-9B9E-3F566A4A5C6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s-MX" altLang="es-CO" dirty="0"/>
              <a:t>	</a:t>
            </a:r>
            <a:endParaRPr lang="es-CO" altLang="es-CO" dirty="0"/>
          </a:p>
        </p:txBody>
      </p:sp>
      <p:sp>
        <p:nvSpPr>
          <p:cNvPr id="51204" name="Marcador de número de diapositiva 3">
            <a:extLst>
              <a:ext uri="{FF2B5EF4-FFF2-40B4-BE49-F238E27FC236}">
                <a16:creationId xmlns:a16="http://schemas.microsoft.com/office/drawing/2014/main" id="{2003ADF7-7767-432E-A7FE-0EA7472654E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65042BA-E580-4471-8220-0D9B9FF71AA4}" type="slidenum">
              <a:rPr lang="es-CO" altLang="es-CO" smtClean="0"/>
              <a:pPr fontAlgn="base">
                <a:spcBef>
                  <a:spcPct val="0"/>
                </a:spcBef>
                <a:spcAft>
                  <a:spcPct val="0"/>
                </a:spcAft>
              </a:pPr>
              <a:t>104</a:t>
            </a:fld>
            <a:endParaRPr lang="es-CO" altLang="es-CO" dirty="0"/>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Marcador de imagen de diapositiva 1">
            <a:extLst>
              <a:ext uri="{FF2B5EF4-FFF2-40B4-BE49-F238E27FC236}">
                <a16:creationId xmlns:a16="http://schemas.microsoft.com/office/drawing/2014/main" id="{98DEB491-D91A-46C7-99B2-0EDC2E5671B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1" name="Marcador de notas 2">
            <a:extLst>
              <a:ext uri="{FF2B5EF4-FFF2-40B4-BE49-F238E27FC236}">
                <a16:creationId xmlns:a16="http://schemas.microsoft.com/office/drawing/2014/main" id="{54AE4367-E5A5-4167-AB0A-60B6489878E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3252" name="Marcador de número de diapositiva 3">
            <a:extLst>
              <a:ext uri="{FF2B5EF4-FFF2-40B4-BE49-F238E27FC236}">
                <a16:creationId xmlns:a16="http://schemas.microsoft.com/office/drawing/2014/main" id="{C6DD22E5-4E60-45EE-9544-4E93AE7A5B3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C2DB462-27DA-467C-9546-DA5578E8C538}" type="slidenum">
              <a:rPr lang="es-CO" altLang="es-CO" smtClean="0"/>
              <a:pPr fontAlgn="base">
                <a:spcBef>
                  <a:spcPct val="0"/>
                </a:spcBef>
                <a:spcAft>
                  <a:spcPct val="0"/>
                </a:spcAft>
              </a:pPr>
              <a:t>105</a:t>
            </a:fld>
            <a:endParaRPr lang="es-CO" altLang="es-CO" dirty="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Marcador de imagen de diapositiva 1">
            <a:extLst>
              <a:ext uri="{FF2B5EF4-FFF2-40B4-BE49-F238E27FC236}">
                <a16:creationId xmlns:a16="http://schemas.microsoft.com/office/drawing/2014/main" id="{D10225FD-0356-4AA6-829B-B15C6DA2568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9" name="Marcador de notas 2">
            <a:extLst>
              <a:ext uri="{FF2B5EF4-FFF2-40B4-BE49-F238E27FC236}">
                <a16:creationId xmlns:a16="http://schemas.microsoft.com/office/drawing/2014/main" id="{01DEB869-049B-460A-A1D6-9A3D124C0E5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5300" name="Marcador de número de diapositiva 3">
            <a:extLst>
              <a:ext uri="{FF2B5EF4-FFF2-40B4-BE49-F238E27FC236}">
                <a16:creationId xmlns:a16="http://schemas.microsoft.com/office/drawing/2014/main" id="{3B724E49-EC58-4309-8C81-11E2B2E110A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E731706-A2AC-45E3-89EB-4435AF677B77}" type="slidenum">
              <a:rPr lang="es-CO" altLang="es-CO" smtClean="0"/>
              <a:pPr fontAlgn="base">
                <a:spcBef>
                  <a:spcPct val="0"/>
                </a:spcBef>
                <a:spcAft>
                  <a:spcPct val="0"/>
                </a:spcAft>
              </a:pPr>
              <a:t>106</a:t>
            </a:fld>
            <a:endParaRPr lang="es-CO" altLang="es-CO"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Marcador de imagen de diapositiva 1">
            <a:extLst>
              <a:ext uri="{FF2B5EF4-FFF2-40B4-BE49-F238E27FC236}">
                <a16:creationId xmlns:a16="http://schemas.microsoft.com/office/drawing/2014/main" id="{DC503C14-77ED-4AE5-BAA6-6E6CE7DBF4B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7" name="Marcador de notas 2">
            <a:extLst>
              <a:ext uri="{FF2B5EF4-FFF2-40B4-BE49-F238E27FC236}">
                <a16:creationId xmlns:a16="http://schemas.microsoft.com/office/drawing/2014/main" id="{9CBC289C-B96F-416A-B55E-DA5E91C7AF5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7348" name="Marcador de número de diapositiva 3">
            <a:extLst>
              <a:ext uri="{FF2B5EF4-FFF2-40B4-BE49-F238E27FC236}">
                <a16:creationId xmlns:a16="http://schemas.microsoft.com/office/drawing/2014/main" id="{140B1287-1DD3-418E-B4D4-C1CBDABB43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769994C-ECBA-44BE-8761-F293304B93BE}" type="slidenum">
              <a:rPr lang="es-CO" altLang="es-CO" smtClean="0"/>
              <a:pPr fontAlgn="base">
                <a:spcBef>
                  <a:spcPct val="0"/>
                </a:spcBef>
                <a:spcAft>
                  <a:spcPct val="0"/>
                </a:spcAft>
              </a:pPr>
              <a:t>107</a:t>
            </a:fld>
            <a:endParaRPr lang="es-CO" altLang="es-CO"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Marcador de imagen de diapositiva 1">
            <a:extLst>
              <a:ext uri="{FF2B5EF4-FFF2-40B4-BE49-F238E27FC236}">
                <a16:creationId xmlns:a16="http://schemas.microsoft.com/office/drawing/2014/main" id="{53BE7076-EA3C-40D6-900A-2682701A51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395" name="Marcador de notas 2">
            <a:extLst>
              <a:ext uri="{FF2B5EF4-FFF2-40B4-BE49-F238E27FC236}">
                <a16:creationId xmlns:a16="http://schemas.microsoft.com/office/drawing/2014/main" id="{05BAA124-06BC-4B3B-A6AE-7F919FB136C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9396" name="Marcador de número de diapositiva 3">
            <a:extLst>
              <a:ext uri="{FF2B5EF4-FFF2-40B4-BE49-F238E27FC236}">
                <a16:creationId xmlns:a16="http://schemas.microsoft.com/office/drawing/2014/main" id="{3DCF87BD-104D-4C09-9AB9-4186D048551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CB5582E-64D7-4FEE-BCD0-E957544DAD5F}" type="slidenum">
              <a:rPr lang="es-CO" altLang="es-CO" smtClean="0"/>
              <a:pPr fontAlgn="base">
                <a:spcBef>
                  <a:spcPct val="0"/>
                </a:spcBef>
                <a:spcAft>
                  <a:spcPct val="0"/>
                </a:spcAft>
              </a:pPr>
              <a:t>108</a:t>
            </a:fld>
            <a:endParaRPr lang="es-CO" altLang="es-CO" dirty="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Marcador de imagen de diapositiva 1">
            <a:extLst>
              <a:ext uri="{FF2B5EF4-FFF2-40B4-BE49-F238E27FC236}">
                <a16:creationId xmlns:a16="http://schemas.microsoft.com/office/drawing/2014/main" id="{E6DE50CD-2F14-44C6-BC2E-734D1DF239A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3" name="Marcador de notas 2">
            <a:extLst>
              <a:ext uri="{FF2B5EF4-FFF2-40B4-BE49-F238E27FC236}">
                <a16:creationId xmlns:a16="http://schemas.microsoft.com/office/drawing/2014/main" id="{C853D7F6-5256-4904-8EAE-661B89C40FE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44" name="Marcador de número de diapositiva 3">
            <a:extLst>
              <a:ext uri="{FF2B5EF4-FFF2-40B4-BE49-F238E27FC236}">
                <a16:creationId xmlns:a16="http://schemas.microsoft.com/office/drawing/2014/main" id="{CCE6354E-3584-4B7C-B167-D62D9958F88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DE060F1-E833-4B4B-9CAB-BDE294B5C056}" type="slidenum">
              <a:rPr lang="es-CO" altLang="es-CO" smtClean="0"/>
              <a:pPr fontAlgn="base">
                <a:spcBef>
                  <a:spcPct val="0"/>
                </a:spcBef>
                <a:spcAft>
                  <a:spcPct val="0"/>
                </a:spcAft>
              </a:pPr>
              <a:t>109</a:t>
            </a:fld>
            <a:endParaRPr lang="es-CO" altLang="es-CO"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12</a:t>
            </a:fld>
            <a:endParaRPr lang="es-CO"/>
          </a:p>
        </p:txBody>
      </p:sp>
    </p:spTree>
    <p:extLst>
      <p:ext uri="{BB962C8B-B14F-4D97-AF65-F5344CB8AC3E}">
        <p14:creationId xmlns:p14="http://schemas.microsoft.com/office/powerpoint/2010/main" val="146937605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Marcador de imagen de diapositiva 1">
            <a:extLst>
              <a:ext uri="{FF2B5EF4-FFF2-40B4-BE49-F238E27FC236}">
                <a16:creationId xmlns:a16="http://schemas.microsoft.com/office/drawing/2014/main" id="{10B6C97B-28B4-4AF0-88DC-519BC0A2A1E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491" name="Marcador de notas 2">
            <a:extLst>
              <a:ext uri="{FF2B5EF4-FFF2-40B4-BE49-F238E27FC236}">
                <a16:creationId xmlns:a16="http://schemas.microsoft.com/office/drawing/2014/main" id="{59E2D6DE-F288-40FD-A136-0C5E2CF4DC0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3492" name="Marcador de número de diapositiva 3">
            <a:extLst>
              <a:ext uri="{FF2B5EF4-FFF2-40B4-BE49-F238E27FC236}">
                <a16:creationId xmlns:a16="http://schemas.microsoft.com/office/drawing/2014/main" id="{5A57A291-28EE-43E5-B5F3-053793521C2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AF824C1-A1F7-4D9B-BEDE-C969AE475F33}" type="slidenum">
              <a:rPr lang="es-CO" altLang="es-CO" smtClean="0"/>
              <a:pPr fontAlgn="base">
                <a:spcBef>
                  <a:spcPct val="0"/>
                </a:spcBef>
                <a:spcAft>
                  <a:spcPct val="0"/>
                </a:spcAft>
              </a:pPr>
              <a:t>110</a:t>
            </a:fld>
            <a:endParaRPr lang="es-CO" altLang="es-CO" dirty="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Marcador de imagen de diapositiva 1">
            <a:extLst>
              <a:ext uri="{FF2B5EF4-FFF2-40B4-BE49-F238E27FC236}">
                <a16:creationId xmlns:a16="http://schemas.microsoft.com/office/drawing/2014/main" id="{22E53412-7342-48F1-87CC-1BC8A31167E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539" name="Marcador de notas 2">
            <a:extLst>
              <a:ext uri="{FF2B5EF4-FFF2-40B4-BE49-F238E27FC236}">
                <a16:creationId xmlns:a16="http://schemas.microsoft.com/office/drawing/2014/main" id="{A7E63EE3-B375-451E-A0F1-C5735BFC0C0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5540" name="Marcador de número de diapositiva 3">
            <a:extLst>
              <a:ext uri="{FF2B5EF4-FFF2-40B4-BE49-F238E27FC236}">
                <a16:creationId xmlns:a16="http://schemas.microsoft.com/office/drawing/2014/main" id="{FF4A8CA9-8E10-4CE1-8AD9-5EF01417DE5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629B950-A53A-4B96-BC4A-69E23C288104}" type="slidenum">
              <a:rPr lang="es-CO" altLang="es-CO" smtClean="0"/>
              <a:pPr fontAlgn="base">
                <a:spcBef>
                  <a:spcPct val="0"/>
                </a:spcBef>
                <a:spcAft>
                  <a:spcPct val="0"/>
                </a:spcAft>
              </a:pPr>
              <a:t>111</a:t>
            </a:fld>
            <a:endParaRPr lang="es-CO" altLang="es-CO" dirty="0"/>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Marcador de imagen de diapositiva 1">
            <a:extLst>
              <a:ext uri="{FF2B5EF4-FFF2-40B4-BE49-F238E27FC236}">
                <a16:creationId xmlns:a16="http://schemas.microsoft.com/office/drawing/2014/main" id="{EC17C439-4177-4287-B8F2-77313236E52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587" name="Marcador de notas 2">
            <a:extLst>
              <a:ext uri="{FF2B5EF4-FFF2-40B4-BE49-F238E27FC236}">
                <a16:creationId xmlns:a16="http://schemas.microsoft.com/office/drawing/2014/main" id="{7531E313-04F7-4B9E-8AE6-9C9DD047827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7588" name="Marcador de número de diapositiva 3">
            <a:extLst>
              <a:ext uri="{FF2B5EF4-FFF2-40B4-BE49-F238E27FC236}">
                <a16:creationId xmlns:a16="http://schemas.microsoft.com/office/drawing/2014/main" id="{8E2CEBBC-6A29-4EE7-95AB-06C15958C18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E6BA167-2C7A-4A02-B3CB-4CAE283505B3}" type="slidenum">
              <a:rPr lang="es-CO" altLang="es-CO" smtClean="0"/>
              <a:pPr fontAlgn="base">
                <a:spcBef>
                  <a:spcPct val="0"/>
                </a:spcBef>
                <a:spcAft>
                  <a:spcPct val="0"/>
                </a:spcAft>
              </a:pPr>
              <a:t>112</a:t>
            </a:fld>
            <a:endParaRPr lang="es-CO" altLang="es-CO" dirty="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Marcador de imagen de diapositiva 1">
            <a:extLst>
              <a:ext uri="{FF2B5EF4-FFF2-40B4-BE49-F238E27FC236}">
                <a16:creationId xmlns:a16="http://schemas.microsoft.com/office/drawing/2014/main" id="{8F35C462-2B6B-42A0-B0DD-4D39D4210F3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635" name="Marcador de notas 2">
            <a:extLst>
              <a:ext uri="{FF2B5EF4-FFF2-40B4-BE49-F238E27FC236}">
                <a16:creationId xmlns:a16="http://schemas.microsoft.com/office/drawing/2014/main" id="{6DB9EE5A-2875-4AEB-A2B8-64CB8882B05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9636" name="Marcador de número de diapositiva 3">
            <a:extLst>
              <a:ext uri="{FF2B5EF4-FFF2-40B4-BE49-F238E27FC236}">
                <a16:creationId xmlns:a16="http://schemas.microsoft.com/office/drawing/2014/main" id="{2A10E4F3-AFB1-4264-A29E-75E2B180DE0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B719FEBF-B015-45DE-8DE8-3B6682A9FA29}" type="slidenum">
              <a:rPr lang="es-CO" altLang="es-CO" smtClean="0"/>
              <a:pPr fontAlgn="base">
                <a:spcBef>
                  <a:spcPct val="0"/>
                </a:spcBef>
                <a:spcAft>
                  <a:spcPct val="0"/>
                </a:spcAft>
              </a:pPr>
              <a:t>113</a:t>
            </a:fld>
            <a:endParaRPr lang="es-CO" altLang="es-CO" dirty="0"/>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Marcador de imagen de diapositiva 1">
            <a:extLst>
              <a:ext uri="{FF2B5EF4-FFF2-40B4-BE49-F238E27FC236}">
                <a16:creationId xmlns:a16="http://schemas.microsoft.com/office/drawing/2014/main" id="{4FBF1570-2845-4B52-8766-11CD82E513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683" name="Marcador de notas 2">
            <a:extLst>
              <a:ext uri="{FF2B5EF4-FFF2-40B4-BE49-F238E27FC236}">
                <a16:creationId xmlns:a16="http://schemas.microsoft.com/office/drawing/2014/main" id="{CE6E2F27-635B-44D1-B3E6-D0470ECC0A9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1684" name="Marcador de número de diapositiva 3">
            <a:extLst>
              <a:ext uri="{FF2B5EF4-FFF2-40B4-BE49-F238E27FC236}">
                <a16:creationId xmlns:a16="http://schemas.microsoft.com/office/drawing/2014/main" id="{A8F45417-9B9E-41A8-AB88-6D71F16A395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C93FCA3-D15A-4C2B-BEA8-B645C06DCA88}" type="slidenum">
              <a:rPr lang="es-CO" altLang="es-CO" smtClean="0"/>
              <a:pPr fontAlgn="base">
                <a:spcBef>
                  <a:spcPct val="0"/>
                </a:spcBef>
                <a:spcAft>
                  <a:spcPct val="0"/>
                </a:spcAft>
              </a:pPr>
              <a:t>114</a:t>
            </a:fld>
            <a:endParaRPr lang="es-CO" altLang="es-CO" dirty="0"/>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Marcador de imagen de diapositiva 1">
            <a:extLst>
              <a:ext uri="{FF2B5EF4-FFF2-40B4-BE49-F238E27FC236}">
                <a16:creationId xmlns:a16="http://schemas.microsoft.com/office/drawing/2014/main" id="{6522D5F8-444C-4586-A79C-6A0D23CD2A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3731" name="Marcador de notas 2">
            <a:extLst>
              <a:ext uri="{FF2B5EF4-FFF2-40B4-BE49-F238E27FC236}">
                <a16:creationId xmlns:a16="http://schemas.microsoft.com/office/drawing/2014/main" id="{2C265D6A-3B17-4DEF-8735-533DD10FAF4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3732" name="Marcador de número de diapositiva 3">
            <a:extLst>
              <a:ext uri="{FF2B5EF4-FFF2-40B4-BE49-F238E27FC236}">
                <a16:creationId xmlns:a16="http://schemas.microsoft.com/office/drawing/2014/main" id="{7E12BE25-CAA2-4E65-8095-6D3CD3CE507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99E7AD0-66C8-447A-AAB9-A5D44FBACA97}" type="slidenum">
              <a:rPr lang="es-CO" altLang="es-CO" smtClean="0"/>
              <a:pPr fontAlgn="base">
                <a:spcBef>
                  <a:spcPct val="0"/>
                </a:spcBef>
                <a:spcAft>
                  <a:spcPct val="0"/>
                </a:spcAft>
              </a:pPr>
              <a:t>115</a:t>
            </a:fld>
            <a:endParaRPr lang="es-CO" altLang="es-CO" dirty="0"/>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Marcador de imagen de diapositiva 1">
            <a:extLst>
              <a:ext uri="{FF2B5EF4-FFF2-40B4-BE49-F238E27FC236}">
                <a16:creationId xmlns:a16="http://schemas.microsoft.com/office/drawing/2014/main" id="{F5C42D46-C8BF-4E5A-833E-6301B0647E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5779" name="Marcador de notas 2">
            <a:extLst>
              <a:ext uri="{FF2B5EF4-FFF2-40B4-BE49-F238E27FC236}">
                <a16:creationId xmlns:a16="http://schemas.microsoft.com/office/drawing/2014/main" id="{FFE6852F-74B5-4C41-B912-CFD02163E69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5780" name="Marcador de número de diapositiva 3">
            <a:extLst>
              <a:ext uri="{FF2B5EF4-FFF2-40B4-BE49-F238E27FC236}">
                <a16:creationId xmlns:a16="http://schemas.microsoft.com/office/drawing/2014/main" id="{52885EE0-AB82-461F-9FD8-EB772F6A8B0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DD1B9FF-122B-4F56-8B38-850E2DC7E691}" type="slidenum">
              <a:rPr lang="es-CO" altLang="es-CO" smtClean="0"/>
              <a:pPr fontAlgn="base">
                <a:spcBef>
                  <a:spcPct val="0"/>
                </a:spcBef>
                <a:spcAft>
                  <a:spcPct val="0"/>
                </a:spcAft>
              </a:pPr>
              <a:t>116</a:t>
            </a:fld>
            <a:endParaRPr lang="es-CO" altLang="es-CO" dirty="0"/>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Marcador de imagen de diapositiva 1">
            <a:extLst>
              <a:ext uri="{FF2B5EF4-FFF2-40B4-BE49-F238E27FC236}">
                <a16:creationId xmlns:a16="http://schemas.microsoft.com/office/drawing/2014/main" id="{0396CFE2-8AA9-4E69-A54E-9316279DC07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7827" name="Marcador de notas 2">
            <a:extLst>
              <a:ext uri="{FF2B5EF4-FFF2-40B4-BE49-F238E27FC236}">
                <a16:creationId xmlns:a16="http://schemas.microsoft.com/office/drawing/2014/main" id="{8F099F5D-E956-4530-980A-E6452B1E603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7828" name="Marcador de número de diapositiva 3">
            <a:extLst>
              <a:ext uri="{FF2B5EF4-FFF2-40B4-BE49-F238E27FC236}">
                <a16:creationId xmlns:a16="http://schemas.microsoft.com/office/drawing/2014/main" id="{941CCA57-F0E3-4ACD-80CB-9C35B3F14F4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EE85A53-4148-4DB9-8E78-71DE3FC009EC}" type="slidenum">
              <a:rPr lang="es-CO" altLang="es-CO" smtClean="0"/>
              <a:pPr fontAlgn="base">
                <a:spcBef>
                  <a:spcPct val="0"/>
                </a:spcBef>
                <a:spcAft>
                  <a:spcPct val="0"/>
                </a:spcAft>
              </a:pPr>
              <a:t>117</a:t>
            </a:fld>
            <a:endParaRPr lang="es-CO" altLang="es-CO" dirty="0"/>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Marcador de imagen de diapositiva 1">
            <a:extLst>
              <a:ext uri="{FF2B5EF4-FFF2-40B4-BE49-F238E27FC236}">
                <a16:creationId xmlns:a16="http://schemas.microsoft.com/office/drawing/2014/main" id="{BB9E7804-95C0-4769-B48D-765975888AF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9875" name="Marcador de notas 2">
            <a:extLst>
              <a:ext uri="{FF2B5EF4-FFF2-40B4-BE49-F238E27FC236}">
                <a16:creationId xmlns:a16="http://schemas.microsoft.com/office/drawing/2014/main" id="{1DAC3BCC-9C35-4A65-8E2B-F67BD690709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9876" name="Marcador de número de diapositiva 3">
            <a:extLst>
              <a:ext uri="{FF2B5EF4-FFF2-40B4-BE49-F238E27FC236}">
                <a16:creationId xmlns:a16="http://schemas.microsoft.com/office/drawing/2014/main" id="{EBC8CA94-61E1-4937-AC85-E28C8A1B1B5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1DC6F8E-C8EC-4D95-8F51-2A229B7B8FD3}" type="slidenum">
              <a:rPr lang="es-CO" altLang="es-CO" smtClean="0"/>
              <a:pPr fontAlgn="base">
                <a:spcBef>
                  <a:spcPct val="0"/>
                </a:spcBef>
                <a:spcAft>
                  <a:spcPct val="0"/>
                </a:spcAft>
              </a:pPr>
              <a:t>118</a:t>
            </a:fld>
            <a:endParaRPr lang="es-CO" altLang="es-CO" dirty="0"/>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Marcador de imagen de diapositiva 1">
            <a:extLst>
              <a:ext uri="{FF2B5EF4-FFF2-40B4-BE49-F238E27FC236}">
                <a16:creationId xmlns:a16="http://schemas.microsoft.com/office/drawing/2014/main" id="{BB91B907-ACF1-462E-BC8C-AC42D9E25F5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23" name="Marcador de notas 2">
            <a:extLst>
              <a:ext uri="{FF2B5EF4-FFF2-40B4-BE49-F238E27FC236}">
                <a16:creationId xmlns:a16="http://schemas.microsoft.com/office/drawing/2014/main" id="{C288E583-80CD-426E-AA11-C944758061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1924" name="Marcador de número de diapositiva 3">
            <a:extLst>
              <a:ext uri="{FF2B5EF4-FFF2-40B4-BE49-F238E27FC236}">
                <a16:creationId xmlns:a16="http://schemas.microsoft.com/office/drawing/2014/main" id="{5FA802A6-B4BC-4024-AC74-5B4117EE56E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75B2D17-B42E-43FF-8F52-B3A433C9FF32}" type="slidenum">
              <a:rPr lang="es-CO" altLang="es-CO" smtClean="0"/>
              <a:pPr fontAlgn="base">
                <a:spcBef>
                  <a:spcPct val="0"/>
                </a:spcBef>
                <a:spcAft>
                  <a:spcPct val="0"/>
                </a:spcAft>
              </a:pPr>
              <a:t>119</a:t>
            </a:fld>
            <a:endParaRPr lang="es-CO" altLang="es-CO"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9D76BAD-7A2F-4F5C-B860-F8C22A6FD714}"/>
              </a:ext>
            </a:extLst>
          </p:cNvPr>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s-CO"/>
          </a:p>
        </p:txBody>
      </p:sp>
      <p:sp>
        <p:nvSpPr>
          <p:cNvPr id="3" name="Subtítulo 2">
            <a:extLst>
              <a:ext uri="{FF2B5EF4-FFF2-40B4-BE49-F238E27FC236}">
                <a16:creationId xmlns:a16="http://schemas.microsoft.com/office/drawing/2014/main" id="{7ED77FD0-10F6-43CF-B840-189FC915FE7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s-CO"/>
          </a:p>
        </p:txBody>
      </p:sp>
      <p:sp>
        <p:nvSpPr>
          <p:cNvPr id="4" name="Marcador de fecha 3">
            <a:extLst>
              <a:ext uri="{FF2B5EF4-FFF2-40B4-BE49-F238E27FC236}">
                <a16:creationId xmlns:a16="http://schemas.microsoft.com/office/drawing/2014/main" id="{0357DF95-5A43-4D89-B36C-438F155EA0F2}"/>
              </a:ext>
            </a:extLst>
          </p:cNvPr>
          <p:cNvSpPr>
            <a:spLocks noGrp="1"/>
          </p:cNvSpPr>
          <p:nvPr>
            <p:ph type="dt" sz="half" idx="10"/>
          </p:nvPr>
        </p:nvSpPr>
        <p:spPr/>
        <p:txBody>
          <a:bodyPr/>
          <a:lstStyle/>
          <a:p>
            <a:fld id="{97E1DE30-EC2E-4BF0-93C3-865100795CE6}" type="datetimeFigureOut">
              <a:rPr lang="es-CO" smtClean="0"/>
              <a:t>3/04/2024</a:t>
            </a:fld>
            <a:endParaRPr lang="es-CO"/>
          </a:p>
        </p:txBody>
      </p:sp>
      <p:sp>
        <p:nvSpPr>
          <p:cNvPr id="5" name="Marcador de pie de página 4">
            <a:extLst>
              <a:ext uri="{FF2B5EF4-FFF2-40B4-BE49-F238E27FC236}">
                <a16:creationId xmlns:a16="http://schemas.microsoft.com/office/drawing/2014/main" id="{75ED7F36-85D5-44E1-AABA-F1AEE563F894}"/>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B0637350-3904-4691-81ED-69BA05A70E89}"/>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151452193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5F75024-162F-43C5-91F9-849D0884BAE0}"/>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DB34AFCF-6627-4041-A093-D0908E069CA1}"/>
              </a:ext>
            </a:extLst>
          </p:cNvPr>
          <p:cNvSpPr>
            <a:spLocks noGrp="1"/>
          </p:cNvSpPr>
          <p:nvPr>
            <p:ph type="body" orient="vert" idx="1"/>
          </p:nvPr>
        </p:nvSpPr>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B45F7C1E-B499-45BF-A563-FF4B5B3E186B}"/>
              </a:ext>
            </a:extLst>
          </p:cNvPr>
          <p:cNvSpPr>
            <a:spLocks noGrp="1"/>
          </p:cNvSpPr>
          <p:nvPr>
            <p:ph type="dt" sz="half" idx="10"/>
          </p:nvPr>
        </p:nvSpPr>
        <p:spPr/>
        <p:txBody>
          <a:bodyPr/>
          <a:lstStyle/>
          <a:p>
            <a:fld id="{97E1DE30-EC2E-4BF0-93C3-865100795CE6}" type="datetimeFigureOut">
              <a:rPr lang="es-CO" smtClean="0"/>
              <a:t>3/04/2024</a:t>
            </a:fld>
            <a:endParaRPr lang="es-CO"/>
          </a:p>
        </p:txBody>
      </p:sp>
      <p:sp>
        <p:nvSpPr>
          <p:cNvPr id="5" name="Marcador de pie de página 4">
            <a:extLst>
              <a:ext uri="{FF2B5EF4-FFF2-40B4-BE49-F238E27FC236}">
                <a16:creationId xmlns:a16="http://schemas.microsoft.com/office/drawing/2014/main" id="{EB168F12-D2FD-4498-81DC-BBCC6C3D9C6C}"/>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34C0D9B7-D904-4EDB-BF9F-89B1B57C85AD}"/>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168096540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1BB08AB8-9C1E-4FC2-81F1-75918732475D}"/>
              </a:ext>
            </a:extLst>
          </p:cNvPr>
          <p:cNvSpPr>
            <a:spLocks noGrp="1"/>
          </p:cNvSpPr>
          <p:nvPr>
            <p:ph type="title" orient="vert"/>
          </p:nvPr>
        </p:nvSpPr>
        <p:spPr>
          <a:xfrm>
            <a:off x="8724900" y="365125"/>
            <a:ext cx="2628900" cy="5811838"/>
          </a:xfrm>
        </p:spPr>
        <p:txBody>
          <a:bodyPr vert="eaVert"/>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E867B6AF-5D24-4A9B-9CD8-37C039C2A182}"/>
              </a:ext>
            </a:extLst>
          </p:cNvPr>
          <p:cNvSpPr>
            <a:spLocks noGrp="1"/>
          </p:cNvSpPr>
          <p:nvPr>
            <p:ph type="body" orient="vert" idx="1"/>
          </p:nvPr>
        </p:nvSpPr>
        <p:spPr>
          <a:xfrm>
            <a:off x="838200" y="365125"/>
            <a:ext cx="7734300" cy="5811838"/>
          </a:xfrm>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5B5E011D-EF2E-4270-B455-06BE9DF8C919}"/>
              </a:ext>
            </a:extLst>
          </p:cNvPr>
          <p:cNvSpPr>
            <a:spLocks noGrp="1"/>
          </p:cNvSpPr>
          <p:nvPr>
            <p:ph type="dt" sz="half" idx="10"/>
          </p:nvPr>
        </p:nvSpPr>
        <p:spPr/>
        <p:txBody>
          <a:bodyPr/>
          <a:lstStyle/>
          <a:p>
            <a:fld id="{97E1DE30-EC2E-4BF0-93C3-865100795CE6}" type="datetimeFigureOut">
              <a:rPr lang="es-CO" smtClean="0"/>
              <a:t>3/04/2024</a:t>
            </a:fld>
            <a:endParaRPr lang="es-CO"/>
          </a:p>
        </p:txBody>
      </p:sp>
      <p:sp>
        <p:nvSpPr>
          <p:cNvPr id="5" name="Marcador de pie de página 4">
            <a:extLst>
              <a:ext uri="{FF2B5EF4-FFF2-40B4-BE49-F238E27FC236}">
                <a16:creationId xmlns:a16="http://schemas.microsoft.com/office/drawing/2014/main" id="{34D24D48-8551-4CC1-BEA4-A613826F6B28}"/>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905BC298-B8F6-49B6-878B-9DE5DA3131E6}"/>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53222048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A901B6B-0097-4DFC-8F56-143A8D924B1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C09797F0-20F4-4B09-A1EF-ED6DFCE2A6AF}"/>
              </a:ext>
            </a:extLst>
          </p:cNvPr>
          <p:cNvSpPr>
            <a:spLocks noGrp="1"/>
          </p:cNvSpPr>
          <p:nvPr>
            <p:ph idx="1"/>
          </p:nvPr>
        </p:nvSpPr>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0BF5677C-9804-4187-9528-385D6D29F14B}"/>
              </a:ext>
            </a:extLst>
          </p:cNvPr>
          <p:cNvSpPr>
            <a:spLocks noGrp="1"/>
          </p:cNvSpPr>
          <p:nvPr>
            <p:ph type="dt" sz="half" idx="10"/>
          </p:nvPr>
        </p:nvSpPr>
        <p:spPr/>
        <p:txBody>
          <a:bodyPr/>
          <a:lstStyle/>
          <a:p>
            <a:fld id="{97E1DE30-EC2E-4BF0-93C3-865100795CE6}" type="datetimeFigureOut">
              <a:rPr lang="es-CO" smtClean="0"/>
              <a:t>3/04/2024</a:t>
            </a:fld>
            <a:endParaRPr lang="es-CO"/>
          </a:p>
        </p:txBody>
      </p:sp>
      <p:sp>
        <p:nvSpPr>
          <p:cNvPr id="5" name="Marcador de pie de página 4">
            <a:extLst>
              <a:ext uri="{FF2B5EF4-FFF2-40B4-BE49-F238E27FC236}">
                <a16:creationId xmlns:a16="http://schemas.microsoft.com/office/drawing/2014/main" id="{FC45CEAA-E135-4694-91AC-052E333BCA9D}"/>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DBB99D7A-C61A-4D84-A170-2F2CBE806B0A}"/>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40695947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796AA00-376E-4DE4-9E17-7AF73A935DE2}"/>
              </a:ext>
            </a:extLst>
          </p:cNvPr>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D9AEE402-A05C-477A-97FE-F0B7E8412CB5}"/>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a:t>Editar los estilos de texto del patrón</a:t>
            </a:r>
          </a:p>
        </p:txBody>
      </p:sp>
      <p:sp>
        <p:nvSpPr>
          <p:cNvPr id="4" name="Marcador de fecha 3">
            <a:extLst>
              <a:ext uri="{FF2B5EF4-FFF2-40B4-BE49-F238E27FC236}">
                <a16:creationId xmlns:a16="http://schemas.microsoft.com/office/drawing/2014/main" id="{BA561582-C92D-41A9-B5C3-9167D1046007}"/>
              </a:ext>
            </a:extLst>
          </p:cNvPr>
          <p:cNvSpPr>
            <a:spLocks noGrp="1"/>
          </p:cNvSpPr>
          <p:nvPr>
            <p:ph type="dt" sz="half" idx="10"/>
          </p:nvPr>
        </p:nvSpPr>
        <p:spPr/>
        <p:txBody>
          <a:bodyPr/>
          <a:lstStyle/>
          <a:p>
            <a:fld id="{97E1DE30-EC2E-4BF0-93C3-865100795CE6}" type="datetimeFigureOut">
              <a:rPr lang="es-CO" smtClean="0"/>
              <a:t>3/04/2024</a:t>
            </a:fld>
            <a:endParaRPr lang="es-CO"/>
          </a:p>
        </p:txBody>
      </p:sp>
      <p:sp>
        <p:nvSpPr>
          <p:cNvPr id="5" name="Marcador de pie de página 4">
            <a:extLst>
              <a:ext uri="{FF2B5EF4-FFF2-40B4-BE49-F238E27FC236}">
                <a16:creationId xmlns:a16="http://schemas.microsoft.com/office/drawing/2014/main" id="{357C11CE-8369-42BD-9DC0-C69F5038F505}"/>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CAAD79C7-3628-4521-B003-A5CC2402B4B6}"/>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90931849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F5EABF8-C15D-4A97-9116-3461F54601C3}"/>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32F8ED68-5BA0-463D-B635-D824053CDD66}"/>
              </a:ext>
            </a:extLst>
          </p:cNvPr>
          <p:cNvSpPr>
            <a:spLocks noGrp="1"/>
          </p:cNvSpPr>
          <p:nvPr>
            <p:ph sz="half" idx="1"/>
          </p:nvPr>
        </p:nvSpPr>
        <p:spPr>
          <a:xfrm>
            <a:off x="838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contenido 3">
            <a:extLst>
              <a:ext uri="{FF2B5EF4-FFF2-40B4-BE49-F238E27FC236}">
                <a16:creationId xmlns:a16="http://schemas.microsoft.com/office/drawing/2014/main" id="{3E467D02-90D5-411C-8627-84BEFBAED09C}"/>
              </a:ext>
            </a:extLst>
          </p:cNvPr>
          <p:cNvSpPr>
            <a:spLocks noGrp="1"/>
          </p:cNvSpPr>
          <p:nvPr>
            <p:ph sz="half" idx="2"/>
          </p:nvPr>
        </p:nvSpPr>
        <p:spPr>
          <a:xfrm>
            <a:off x="6172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fecha 4">
            <a:extLst>
              <a:ext uri="{FF2B5EF4-FFF2-40B4-BE49-F238E27FC236}">
                <a16:creationId xmlns:a16="http://schemas.microsoft.com/office/drawing/2014/main" id="{66B28056-5D32-411B-83AF-3FFD77223E37}"/>
              </a:ext>
            </a:extLst>
          </p:cNvPr>
          <p:cNvSpPr>
            <a:spLocks noGrp="1"/>
          </p:cNvSpPr>
          <p:nvPr>
            <p:ph type="dt" sz="half" idx="10"/>
          </p:nvPr>
        </p:nvSpPr>
        <p:spPr/>
        <p:txBody>
          <a:bodyPr/>
          <a:lstStyle/>
          <a:p>
            <a:fld id="{97E1DE30-EC2E-4BF0-93C3-865100795CE6}" type="datetimeFigureOut">
              <a:rPr lang="es-CO" smtClean="0"/>
              <a:t>3/04/2024</a:t>
            </a:fld>
            <a:endParaRPr lang="es-CO"/>
          </a:p>
        </p:txBody>
      </p:sp>
      <p:sp>
        <p:nvSpPr>
          <p:cNvPr id="6" name="Marcador de pie de página 5">
            <a:extLst>
              <a:ext uri="{FF2B5EF4-FFF2-40B4-BE49-F238E27FC236}">
                <a16:creationId xmlns:a16="http://schemas.microsoft.com/office/drawing/2014/main" id="{61A40E9D-8CFD-4648-9EFB-B8D643B13B84}"/>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2C1E5F8F-F07C-416C-B5AF-A3FD58E7374E}"/>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87609870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AD79481-383B-43D9-9AAE-127010842B84}"/>
              </a:ext>
            </a:extLst>
          </p:cNvPr>
          <p:cNvSpPr>
            <a:spLocks noGrp="1"/>
          </p:cNvSpPr>
          <p:nvPr>
            <p:ph type="title"/>
          </p:nvPr>
        </p:nvSpPr>
        <p:spPr>
          <a:xfrm>
            <a:off x="839788" y="365125"/>
            <a:ext cx="10515600" cy="1325563"/>
          </a:xfrm>
        </p:spPr>
        <p:txBody>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B3371B39-2690-4B0E-9AE1-7BB7CFBDFB8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4" name="Marcador de contenido 3">
            <a:extLst>
              <a:ext uri="{FF2B5EF4-FFF2-40B4-BE49-F238E27FC236}">
                <a16:creationId xmlns:a16="http://schemas.microsoft.com/office/drawing/2014/main" id="{CE60A3BA-987B-413F-9641-7DE2E6CDA0E2}"/>
              </a:ext>
            </a:extLst>
          </p:cNvPr>
          <p:cNvSpPr>
            <a:spLocks noGrp="1"/>
          </p:cNvSpPr>
          <p:nvPr>
            <p:ph sz="half" idx="2"/>
          </p:nvPr>
        </p:nvSpPr>
        <p:spPr>
          <a:xfrm>
            <a:off x="839788" y="2505075"/>
            <a:ext cx="5157787"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texto 4">
            <a:extLst>
              <a:ext uri="{FF2B5EF4-FFF2-40B4-BE49-F238E27FC236}">
                <a16:creationId xmlns:a16="http://schemas.microsoft.com/office/drawing/2014/main" id="{7D5AF907-09CF-4578-8764-F4C2A5A1854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6" name="Marcador de contenido 5">
            <a:extLst>
              <a:ext uri="{FF2B5EF4-FFF2-40B4-BE49-F238E27FC236}">
                <a16:creationId xmlns:a16="http://schemas.microsoft.com/office/drawing/2014/main" id="{427F7B6B-278D-4F22-A292-AEDE06C9BCA3}"/>
              </a:ext>
            </a:extLst>
          </p:cNvPr>
          <p:cNvSpPr>
            <a:spLocks noGrp="1"/>
          </p:cNvSpPr>
          <p:nvPr>
            <p:ph sz="quarter" idx="4"/>
          </p:nvPr>
        </p:nvSpPr>
        <p:spPr>
          <a:xfrm>
            <a:off x="6172200" y="2505075"/>
            <a:ext cx="5183188"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7" name="Marcador de fecha 6">
            <a:extLst>
              <a:ext uri="{FF2B5EF4-FFF2-40B4-BE49-F238E27FC236}">
                <a16:creationId xmlns:a16="http://schemas.microsoft.com/office/drawing/2014/main" id="{4F665A39-70DE-4060-B217-A1BE9DA99E8F}"/>
              </a:ext>
            </a:extLst>
          </p:cNvPr>
          <p:cNvSpPr>
            <a:spLocks noGrp="1"/>
          </p:cNvSpPr>
          <p:nvPr>
            <p:ph type="dt" sz="half" idx="10"/>
          </p:nvPr>
        </p:nvSpPr>
        <p:spPr/>
        <p:txBody>
          <a:bodyPr/>
          <a:lstStyle/>
          <a:p>
            <a:fld id="{97E1DE30-EC2E-4BF0-93C3-865100795CE6}" type="datetimeFigureOut">
              <a:rPr lang="es-CO" smtClean="0"/>
              <a:t>3/04/2024</a:t>
            </a:fld>
            <a:endParaRPr lang="es-CO"/>
          </a:p>
        </p:txBody>
      </p:sp>
      <p:sp>
        <p:nvSpPr>
          <p:cNvPr id="8" name="Marcador de pie de página 7">
            <a:extLst>
              <a:ext uri="{FF2B5EF4-FFF2-40B4-BE49-F238E27FC236}">
                <a16:creationId xmlns:a16="http://schemas.microsoft.com/office/drawing/2014/main" id="{6062A910-EF17-4343-8AD2-19E6976EE301}"/>
              </a:ext>
            </a:extLst>
          </p:cNvPr>
          <p:cNvSpPr>
            <a:spLocks noGrp="1"/>
          </p:cNvSpPr>
          <p:nvPr>
            <p:ph type="ftr" sz="quarter" idx="11"/>
          </p:nvPr>
        </p:nvSpPr>
        <p:spPr/>
        <p:txBody>
          <a:bodyPr/>
          <a:lstStyle/>
          <a:p>
            <a:endParaRPr lang="es-CO"/>
          </a:p>
        </p:txBody>
      </p:sp>
      <p:sp>
        <p:nvSpPr>
          <p:cNvPr id="9" name="Marcador de número de diapositiva 8">
            <a:extLst>
              <a:ext uri="{FF2B5EF4-FFF2-40B4-BE49-F238E27FC236}">
                <a16:creationId xmlns:a16="http://schemas.microsoft.com/office/drawing/2014/main" id="{B9F5768A-791A-4048-A87A-A171007F23AE}"/>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36209540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323720F-075C-4B79-AA0E-98F4608185D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fecha 2">
            <a:extLst>
              <a:ext uri="{FF2B5EF4-FFF2-40B4-BE49-F238E27FC236}">
                <a16:creationId xmlns:a16="http://schemas.microsoft.com/office/drawing/2014/main" id="{1839D81C-5E68-47F0-BEE9-7429B59A09B3}"/>
              </a:ext>
            </a:extLst>
          </p:cNvPr>
          <p:cNvSpPr>
            <a:spLocks noGrp="1"/>
          </p:cNvSpPr>
          <p:nvPr>
            <p:ph type="dt" sz="half" idx="10"/>
          </p:nvPr>
        </p:nvSpPr>
        <p:spPr/>
        <p:txBody>
          <a:bodyPr/>
          <a:lstStyle/>
          <a:p>
            <a:fld id="{97E1DE30-EC2E-4BF0-93C3-865100795CE6}" type="datetimeFigureOut">
              <a:rPr lang="es-CO" smtClean="0"/>
              <a:t>3/04/2024</a:t>
            </a:fld>
            <a:endParaRPr lang="es-CO"/>
          </a:p>
        </p:txBody>
      </p:sp>
      <p:sp>
        <p:nvSpPr>
          <p:cNvPr id="4" name="Marcador de pie de página 3">
            <a:extLst>
              <a:ext uri="{FF2B5EF4-FFF2-40B4-BE49-F238E27FC236}">
                <a16:creationId xmlns:a16="http://schemas.microsoft.com/office/drawing/2014/main" id="{BC377AEE-B707-4810-9D52-EF99243BB3D7}"/>
              </a:ext>
            </a:extLst>
          </p:cNvPr>
          <p:cNvSpPr>
            <a:spLocks noGrp="1"/>
          </p:cNvSpPr>
          <p:nvPr>
            <p:ph type="ftr" sz="quarter" idx="11"/>
          </p:nvPr>
        </p:nvSpPr>
        <p:spPr/>
        <p:txBody>
          <a:bodyPr/>
          <a:lstStyle/>
          <a:p>
            <a:endParaRPr lang="es-CO"/>
          </a:p>
        </p:txBody>
      </p:sp>
      <p:sp>
        <p:nvSpPr>
          <p:cNvPr id="5" name="Marcador de número de diapositiva 4">
            <a:extLst>
              <a:ext uri="{FF2B5EF4-FFF2-40B4-BE49-F238E27FC236}">
                <a16:creationId xmlns:a16="http://schemas.microsoft.com/office/drawing/2014/main" id="{A0039092-A577-4D59-A579-30FD6CAE33F7}"/>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3549908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B250EF95-7C8F-44E1-B654-FE24A13D67AA}"/>
              </a:ext>
            </a:extLst>
          </p:cNvPr>
          <p:cNvSpPr>
            <a:spLocks noGrp="1"/>
          </p:cNvSpPr>
          <p:nvPr>
            <p:ph type="dt" sz="half" idx="10"/>
          </p:nvPr>
        </p:nvSpPr>
        <p:spPr/>
        <p:txBody>
          <a:bodyPr/>
          <a:lstStyle/>
          <a:p>
            <a:fld id="{97E1DE30-EC2E-4BF0-93C3-865100795CE6}" type="datetimeFigureOut">
              <a:rPr lang="es-CO" smtClean="0"/>
              <a:t>3/04/2024</a:t>
            </a:fld>
            <a:endParaRPr lang="es-CO"/>
          </a:p>
        </p:txBody>
      </p:sp>
      <p:sp>
        <p:nvSpPr>
          <p:cNvPr id="3" name="Marcador de pie de página 2">
            <a:extLst>
              <a:ext uri="{FF2B5EF4-FFF2-40B4-BE49-F238E27FC236}">
                <a16:creationId xmlns:a16="http://schemas.microsoft.com/office/drawing/2014/main" id="{0C635C6F-0ED3-40BC-84DD-34474148AE80}"/>
              </a:ext>
            </a:extLst>
          </p:cNvPr>
          <p:cNvSpPr>
            <a:spLocks noGrp="1"/>
          </p:cNvSpPr>
          <p:nvPr>
            <p:ph type="ftr" sz="quarter" idx="11"/>
          </p:nvPr>
        </p:nvSpPr>
        <p:spPr/>
        <p:txBody>
          <a:bodyPr/>
          <a:lstStyle/>
          <a:p>
            <a:endParaRPr lang="es-CO"/>
          </a:p>
        </p:txBody>
      </p:sp>
      <p:sp>
        <p:nvSpPr>
          <p:cNvPr id="4" name="Marcador de número de diapositiva 3">
            <a:extLst>
              <a:ext uri="{FF2B5EF4-FFF2-40B4-BE49-F238E27FC236}">
                <a16:creationId xmlns:a16="http://schemas.microsoft.com/office/drawing/2014/main" id="{1F5AB380-97C4-4A66-879B-1DDB5C6185DB}"/>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416573187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5EC360D-3CD8-4402-93C5-7F3B09D18C42}"/>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3C72D66C-B34A-4696-B933-E08B3EDAEA2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texto 3">
            <a:extLst>
              <a:ext uri="{FF2B5EF4-FFF2-40B4-BE49-F238E27FC236}">
                <a16:creationId xmlns:a16="http://schemas.microsoft.com/office/drawing/2014/main" id="{A8A4DBCF-415B-4849-AAAA-41843AD7C15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0B9A3250-EBB3-495F-926D-31DC75D6C6E7}"/>
              </a:ext>
            </a:extLst>
          </p:cNvPr>
          <p:cNvSpPr>
            <a:spLocks noGrp="1"/>
          </p:cNvSpPr>
          <p:nvPr>
            <p:ph type="dt" sz="half" idx="10"/>
          </p:nvPr>
        </p:nvSpPr>
        <p:spPr/>
        <p:txBody>
          <a:bodyPr/>
          <a:lstStyle/>
          <a:p>
            <a:fld id="{97E1DE30-EC2E-4BF0-93C3-865100795CE6}" type="datetimeFigureOut">
              <a:rPr lang="es-CO" smtClean="0"/>
              <a:t>3/04/2024</a:t>
            </a:fld>
            <a:endParaRPr lang="es-CO"/>
          </a:p>
        </p:txBody>
      </p:sp>
      <p:sp>
        <p:nvSpPr>
          <p:cNvPr id="6" name="Marcador de pie de página 5">
            <a:extLst>
              <a:ext uri="{FF2B5EF4-FFF2-40B4-BE49-F238E27FC236}">
                <a16:creationId xmlns:a16="http://schemas.microsoft.com/office/drawing/2014/main" id="{42E3ACEE-38A0-4511-8EBE-381FEF8940A6}"/>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B420ECB1-D1AF-4ECC-B200-B6369B38AC94}"/>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91397424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A2C256A-9056-4F2D-94C7-4266564A3CED}"/>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posición de imagen 2">
            <a:extLst>
              <a:ext uri="{FF2B5EF4-FFF2-40B4-BE49-F238E27FC236}">
                <a16:creationId xmlns:a16="http://schemas.microsoft.com/office/drawing/2014/main" id="{345453FA-E0FB-4F01-A410-01D7D8DD25D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CO"/>
          </a:p>
        </p:txBody>
      </p:sp>
      <p:sp>
        <p:nvSpPr>
          <p:cNvPr id="4" name="Marcador de texto 3">
            <a:extLst>
              <a:ext uri="{FF2B5EF4-FFF2-40B4-BE49-F238E27FC236}">
                <a16:creationId xmlns:a16="http://schemas.microsoft.com/office/drawing/2014/main" id="{9A0FEABC-71C9-4DCF-A6CE-4EFB7AF7D9F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9B79B89B-7E0D-4FA0-A606-186C531D7B1D}"/>
              </a:ext>
            </a:extLst>
          </p:cNvPr>
          <p:cNvSpPr>
            <a:spLocks noGrp="1"/>
          </p:cNvSpPr>
          <p:nvPr>
            <p:ph type="dt" sz="half" idx="10"/>
          </p:nvPr>
        </p:nvSpPr>
        <p:spPr/>
        <p:txBody>
          <a:bodyPr/>
          <a:lstStyle/>
          <a:p>
            <a:fld id="{97E1DE30-EC2E-4BF0-93C3-865100795CE6}" type="datetimeFigureOut">
              <a:rPr lang="es-CO" smtClean="0"/>
              <a:t>3/04/2024</a:t>
            </a:fld>
            <a:endParaRPr lang="es-CO"/>
          </a:p>
        </p:txBody>
      </p:sp>
      <p:sp>
        <p:nvSpPr>
          <p:cNvPr id="6" name="Marcador de pie de página 5">
            <a:extLst>
              <a:ext uri="{FF2B5EF4-FFF2-40B4-BE49-F238E27FC236}">
                <a16:creationId xmlns:a16="http://schemas.microsoft.com/office/drawing/2014/main" id="{3D99EB66-C753-4F93-917B-3759D9C1EEAB}"/>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A8768313-F611-426F-9EAF-369811C48FAB}"/>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33698868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D9996AC0-AE73-4243-97A4-1F218CD7C56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24AC18D0-2D9F-4BB3-95EC-184B539C39B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80C9BFFA-E018-4079-A23B-A9DD1A008D9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7E1DE30-EC2E-4BF0-93C3-865100795CE6}" type="datetimeFigureOut">
              <a:rPr lang="es-CO" smtClean="0"/>
              <a:t>3/04/2024</a:t>
            </a:fld>
            <a:endParaRPr lang="es-CO"/>
          </a:p>
        </p:txBody>
      </p:sp>
      <p:sp>
        <p:nvSpPr>
          <p:cNvPr id="5" name="Marcador de pie de página 4">
            <a:extLst>
              <a:ext uri="{FF2B5EF4-FFF2-40B4-BE49-F238E27FC236}">
                <a16:creationId xmlns:a16="http://schemas.microsoft.com/office/drawing/2014/main" id="{6AFB6F2D-748E-4F00-A356-B92A84DF1AA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CO"/>
          </a:p>
        </p:txBody>
      </p:sp>
      <p:sp>
        <p:nvSpPr>
          <p:cNvPr id="6" name="Marcador de número de diapositiva 5">
            <a:extLst>
              <a:ext uri="{FF2B5EF4-FFF2-40B4-BE49-F238E27FC236}">
                <a16:creationId xmlns:a16="http://schemas.microsoft.com/office/drawing/2014/main" id="{6936E5CE-E911-4796-A7E8-BD6A2B0E981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56CFA7E-E58B-44E9-BBB1-809CF9CC2394}" type="slidenum">
              <a:rPr lang="es-CO" smtClean="0"/>
              <a:t>‹Nº›</a:t>
            </a:fld>
            <a:endParaRPr lang="es-CO"/>
          </a:p>
        </p:txBody>
      </p:sp>
    </p:spTree>
    <p:extLst>
      <p:ext uri="{BB962C8B-B14F-4D97-AF65-F5344CB8AC3E}">
        <p14:creationId xmlns:p14="http://schemas.microsoft.com/office/powerpoint/2010/main" val="214317020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jpeg"/><Relationship Id="rId4" Type="http://schemas.openxmlformats.org/officeDocument/2006/relationships/image" Target="../media/image3.jpeg"/></Relationships>
</file>

<file path=ppt/slides/_rels/slide1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0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0.xml"/><Relationship Id="rId1" Type="http://schemas.openxmlformats.org/officeDocument/2006/relationships/slideLayout" Target="../slideLayouts/slideLayout7.xml"/><Relationship Id="rId5" Type="http://schemas.openxmlformats.org/officeDocument/2006/relationships/chart" Target="../charts/chart15.xml"/><Relationship Id="rId4" Type="http://schemas.openxmlformats.org/officeDocument/2006/relationships/image" Target="../media/image112.jpeg"/></Relationships>
</file>

<file path=ppt/slides/_rels/slide101.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81.xml"/><Relationship Id="rId1" Type="http://schemas.openxmlformats.org/officeDocument/2006/relationships/slideLayout" Target="../slideLayouts/slideLayout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image" Target="../media/image104.png"/></Relationships>
</file>

<file path=ppt/slides/_rels/slide10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2.xml"/><Relationship Id="rId1" Type="http://schemas.openxmlformats.org/officeDocument/2006/relationships/slideLayout" Target="../slideLayouts/slideLayout7.xml"/><Relationship Id="rId5" Type="http://schemas.openxmlformats.org/officeDocument/2006/relationships/chart" Target="../charts/chart18.xml"/><Relationship Id="rId4" Type="http://schemas.openxmlformats.org/officeDocument/2006/relationships/image" Target="../media/image5.png"/></Relationships>
</file>

<file path=ppt/slides/_rels/slide10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3.xml"/><Relationship Id="rId1" Type="http://schemas.openxmlformats.org/officeDocument/2006/relationships/slideLayout" Target="../slideLayouts/slideLayout7.xml"/><Relationship Id="rId6" Type="http://schemas.openxmlformats.org/officeDocument/2006/relationships/chart" Target="../charts/chart19.xml"/><Relationship Id="rId5" Type="http://schemas.openxmlformats.org/officeDocument/2006/relationships/image" Target="../media/image111.png"/><Relationship Id="rId4" Type="http://schemas.openxmlformats.org/officeDocument/2006/relationships/image" Target="../media/image110.png"/></Relationships>
</file>

<file path=ppt/slides/_rels/slide10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4.xml"/><Relationship Id="rId1" Type="http://schemas.openxmlformats.org/officeDocument/2006/relationships/slideLayout" Target="../slideLayouts/slideLayout7.xml"/><Relationship Id="rId5" Type="http://schemas.openxmlformats.org/officeDocument/2006/relationships/chart" Target="../charts/chart20.xml"/><Relationship Id="rId4" Type="http://schemas.openxmlformats.org/officeDocument/2006/relationships/image" Target="../media/image113.png"/></Relationships>
</file>

<file path=ppt/slides/_rels/slide10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5.xml"/><Relationship Id="rId1" Type="http://schemas.openxmlformats.org/officeDocument/2006/relationships/slideLayout" Target="../slideLayouts/slideLayout7.xml"/><Relationship Id="rId5" Type="http://schemas.openxmlformats.org/officeDocument/2006/relationships/chart" Target="../charts/chart21.xml"/><Relationship Id="rId4" Type="http://schemas.openxmlformats.org/officeDocument/2006/relationships/image" Target="../media/image3.jpeg"/></Relationships>
</file>

<file path=ppt/slides/_rels/slide106.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86.xml"/><Relationship Id="rId1" Type="http://schemas.openxmlformats.org/officeDocument/2006/relationships/slideLayout" Target="../slideLayouts/slideLayout7.xml"/><Relationship Id="rId5" Type="http://schemas.openxmlformats.org/officeDocument/2006/relationships/chart" Target="../charts/chart22.xml"/><Relationship Id="rId4" Type="http://schemas.openxmlformats.org/officeDocument/2006/relationships/image" Target="../media/image104.png"/></Relationships>
</file>

<file path=ppt/slides/_rels/slide10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7.xml"/><Relationship Id="rId1" Type="http://schemas.openxmlformats.org/officeDocument/2006/relationships/slideLayout" Target="../slideLayouts/slideLayout7.xml"/><Relationship Id="rId5" Type="http://schemas.openxmlformats.org/officeDocument/2006/relationships/chart" Target="../charts/chart23.xml"/><Relationship Id="rId4" Type="http://schemas.openxmlformats.org/officeDocument/2006/relationships/image" Target="../media/image5.png"/></Relationships>
</file>

<file path=ppt/slides/_rels/slide10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8.xml"/><Relationship Id="rId1" Type="http://schemas.openxmlformats.org/officeDocument/2006/relationships/slideLayout" Target="../slideLayouts/slideLayout7.xml"/><Relationship Id="rId6" Type="http://schemas.openxmlformats.org/officeDocument/2006/relationships/chart" Target="../charts/chart24.xml"/><Relationship Id="rId5" Type="http://schemas.openxmlformats.org/officeDocument/2006/relationships/image" Target="../media/image111.png"/><Relationship Id="rId4" Type="http://schemas.openxmlformats.org/officeDocument/2006/relationships/image" Target="../media/image110.png"/></Relationships>
</file>

<file path=ppt/slides/_rels/slide10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9.xml"/><Relationship Id="rId1" Type="http://schemas.openxmlformats.org/officeDocument/2006/relationships/slideLayout" Target="../slideLayouts/slideLayout7.xml"/><Relationship Id="rId5" Type="http://schemas.openxmlformats.org/officeDocument/2006/relationships/chart" Target="../charts/chart25.xml"/><Relationship Id="rId4" Type="http://schemas.openxmlformats.org/officeDocument/2006/relationships/image" Target="../media/image114.png"/></Relationships>
</file>

<file path=ppt/slides/_rels/slide1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1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0.xml"/><Relationship Id="rId1" Type="http://schemas.openxmlformats.org/officeDocument/2006/relationships/slideLayout" Target="../slideLayouts/slideLayout7.xml"/><Relationship Id="rId5" Type="http://schemas.openxmlformats.org/officeDocument/2006/relationships/chart" Target="../charts/chart26.xml"/><Relationship Id="rId4" Type="http://schemas.openxmlformats.org/officeDocument/2006/relationships/image" Target="../media/image3.jpeg"/></Relationships>
</file>

<file path=ppt/slides/_rels/slide111.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91.xml"/><Relationship Id="rId1" Type="http://schemas.openxmlformats.org/officeDocument/2006/relationships/slideLayout" Target="../slideLayouts/slideLayout7.xml"/><Relationship Id="rId5" Type="http://schemas.openxmlformats.org/officeDocument/2006/relationships/chart" Target="../charts/chart27.xml"/><Relationship Id="rId4" Type="http://schemas.openxmlformats.org/officeDocument/2006/relationships/image" Target="../media/image104.png"/></Relationships>
</file>

<file path=ppt/slides/_rels/slide11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2.xml"/><Relationship Id="rId1" Type="http://schemas.openxmlformats.org/officeDocument/2006/relationships/slideLayout" Target="../slideLayouts/slideLayout7.xml"/><Relationship Id="rId5" Type="http://schemas.openxmlformats.org/officeDocument/2006/relationships/chart" Target="../charts/chart28.xml"/><Relationship Id="rId4" Type="http://schemas.openxmlformats.org/officeDocument/2006/relationships/image" Target="../media/image5.png"/></Relationships>
</file>

<file path=ppt/slides/_rels/slide11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3.xml"/><Relationship Id="rId1" Type="http://schemas.openxmlformats.org/officeDocument/2006/relationships/slideLayout" Target="../slideLayouts/slideLayout7.xml"/><Relationship Id="rId6" Type="http://schemas.openxmlformats.org/officeDocument/2006/relationships/chart" Target="../charts/chart29.xml"/><Relationship Id="rId5" Type="http://schemas.openxmlformats.org/officeDocument/2006/relationships/image" Target="../media/image111.png"/><Relationship Id="rId4" Type="http://schemas.openxmlformats.org/officeDocument/2006/relationships/image" Target="../media/image110.png"/></Relationships>
</file>

<file path=ppt/slides/_rels/slide11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4.xml"/><Relationship Id="rId1" Type="http://schemas.openxmlformats.org/officeDocument/2006/relationships/slideLayout" Target="../slideLayouts/slideLayout7.xml"/><Relationship Id="rId5" Type="http://schemas.openxmlformats.org/officeDocument/2006/relationships/chart" Target="../charts/chart30.xml"/><Relationship Id="rId4" Type="http://schemas.openxmlformats.org/officeDocument/2006/relationships/image" Target="../media/image115.png"/></Relationships>
</file>

<file path=ppt/slides/_rels/slide11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5.xml"/><Relationship Id="rId1" Type="http://schemas.openxmlformats.org/officeDocument/2006/relationships/slideLayout" Target="../slideLayouts/slideLayout7.xml"/><Relationship Id="rId5" Type="http://schemas.openxmlformats.org/officeDocument/2006/relationships/chart" Target="../charts/chart31.xml"/><Relationship Id="rId4" Type="http://schemas.openxmlformats.org/officeDocument/2006/relationships/image" Target="../media/image3.jpeg"/></Relationships>
</file>

<file path=ppt/slides/_rels/slide116.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96.xml"/><Relationship Id="rId1" Type="http://schemas.openxmlformats.org/officeDocument/2006/relationships/slideLayout" Target="../slideLayouts/slideLayout7.xml"/><Relationship Id="rId6" Type="http://schemas.openxmlformats.org/officeDocument/2006/relationships/chart" Target="../charts/chart33.xml"/><Relationship Id="rId5" Type="http://schemas.openxmlformats.org/officeDocument/2006/relationships/chart" Target="../charts/chart32.xml"/><Relationship Id="rId4" Type="http://schemas.openxmlformats.org/officeDocument/2006/relationships/image" Target="../media/image104.png"/></Relationships>
</file>

<file path=ppt/slides/_rels/slide11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7.xml"/><Relationship Id="rId1" Type="http://schemas.openxmlformats.org/officeDocument/2006/relationships/slideLayout" Target="../slideLayouts/slideLayout7.xml"/><Relationship Id="rId6" Type="http://schemas.openxmlformats.org/officeDocument/2006/relationships/chart" Target="../charts/chart35.xml"/><Relationship Id="rId5" Type="http://schemas.openxmlformats.org/officeDocument/2006/relationships/chart" Target="../charts/chart34.xml"/><Relationship Id="rId4" Type="http://schemas.openxmlformats.org/officeDocument/2006/relationships/image" Target="../media/image5.png"/></Relationships>
</file>

<file path=ppt/slides/_rels/slide118.xml.rels><?xml version="1.0" encoding="UTF-8" standalone="yes"?>
<Relationships xmlns="http://schemas.openxmlformats.org/package/2006/relationships"><Relationship Id="rId3" Type="http://schemas.openxmlformats.org/officeDocument/2006/relationships/image" Target="../media/image104.png"/><Relationship Id="rId7" Type="http://schemas.openxmlformats.org/officeDocument/2006/relationships/chart" Target="../charts/chart37.xml"/><Relationship Id="rId2" Type="http://schemas.openxmlformats.org/officeDocument/2006/relationships/notesSlide" Target="../notesSlides/notesSlide98.xml"/><Relationship Id="rId1" Type="http://schemas.openxmlformats.org/officeDocument/2006/relationships/slideLayout" Target="../slideLayouts/slideLayout7.xml"/><Relationship Id="rId6" Type="http://schemas.openxmlformats.org/officeDocument/2006/relationships/chart" Target="../charts/chart36.xml"/><Relationship Id="rId5" Type="http://schemas.openxmlformats.org/officeDocument/2006/relationships/image" Target="../media/image111.png"/><Relationship Id="rId4" Type="http://schemas.openxmlformats.org/officeDocument/2006/relationships/image" Target="../media/image110.png"/></Relationships>
</file>

<file path=ppt/slides/_rels/slide119.xml.rels><?xml version="1.0" encoding="UTF-8" standalone="yes"?>
<Relationships xmlns="http://schemas.openxmlformats.org/package/2006/relationships"><Relationship Id="rId3" Type="http://schemas.openxmlformats.org/officeDocument/2006/relationships/image" Target="../media/image104.png"/><Relationship Id="rId7" Type="http://schemas.openxmlformats.org/officeDocument/2006/relationships/chart" Target="../charts/chart40.xml"/><Relationship Id="rId2" Type="http://schemas.openxmlformats.org/officeDocument/2006/relationships/notesSlide" Target="../notesSlides/notesSlide99.xml"/><Relationship Id="rId1" Type="http://schemas.openxmlformats.org/officeDocument/2006/relationships/slideLayout" Target="../slideLayouts/slideLayout7.xml"/><Relationship Id="rId6" Type="http://schemas.openxmlformats.org/officeDocument/2006/relationships/chart" Target="../charts/chart39.xml"/><Relationship Id="rId5" Type="http://schemas.openxmlformats.org/officeDocument/2006/relationships/chart" Target="../charts/chart38.xml"/><Relationship Id="rId4" Type="http://schemas.openxmlformats.org/officeDocument/2006/relationships/image" Target="../media/image116.png"/></Relationships>
</file>

<file path=ppt/slides/_rels/slide1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20.xml.rels><?xml version="1.0" encoding="UTF-8" standalone="yes"?>
<Relationships xmlns="http://schemas.openxmlformats.org/package/2006/relationships"><Relationship Id="rId3" Type="http://schemas.openxmlformats.org/officeDocument/2006/relationships/image" Target="../media/image104.png"/><Relationship Id="rId7" Type="http://schemas.openxmlformats.org/officeDocument/2006/relationships/chart" Target="../charts/chart43.xml"/><Relationship Id="rId2" Type="http://schemas.openxmlformats.org/officeDocument/2006/relationships/notesSlide" Target="../notesSlides/notesSlide100.xml"/><Relationship Id="rId1" Type="http://schemas.openxmlformats.org/officeDocument/2006/relationships/slideLayout" Target="../slideLayouts/slideLayout7.xml"/><Relationship Id="rId6" Type="http://schemas.openxmlformats.org/officeDocument/2006/relationships/chart" Target="../charts/chart42.xml"/><Relationship Id="rId5" Type="http://schemas.openxmlformats.org/officeDocument/2006/relationships/chart" Target="../charts/chart41.xml"/><Relationship Id="rId4" Type="http://schemas.openxmlformats.org/officeDocument/2006/relationships/image" Target="../media/image3.jpeg"/></Relationships>
</file>

<file path=ppt/slides/_rels/slide121.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01.xml"/><Relationship Id="rId1" Type="http://schemas.openxmlformats.org/officeDocument/2006/relationships/slideLayout" Target="../slideLayouts/slideLayout7.xml"/><Relationship Id="rId5" Type="http://schemas.openxmlformats.org/officeDocument/2006/relationships/chart" Target="../charts/chart44.xml"/><Relationship Id="rId4" Type="http://schemas.openxmlformats.org/officeDocument/2006/relationships/image" Target="../media/image104.png"/></Relationships>
</file>

<file path=ppt/slides/_rels/slide12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02.xml"/><Relationship Id="rId1" Type="http://schemas.openxmlformats.org/officeDocument/2006/relationships/slideLayout" Target="../slideLayouts/slideLayout7.xml"/><Relationship Id="rId5" Type="http://schemas.openxmlformats.org/officeDocument/2006/relationships/chart" Target="../charts/chart45.xml"/><Relationship Id="rId4" Type="http://schemas.openxmlformats.org/officeDocument/2006/relationships/image" Target="../media/image5.png"/></Relationships>
</file>

<file path=ppt/slides/_rels/slide12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03.xml"/><Relationship Id="rId1" Type="http://schemas.openxmlformats.org/officeDocument/2006/relationships/slideLayout" Target="../slideLayouts/slideLayout7.xml"/><Relationship Id="rId6" Type="http://schemas.openxmlformats.org/officeDocument/2006/relationships/chart" Target="../charts/chart46.xml"/><Relationship Id="rId5" Type="http://schemas.openxmlformats.org/officeDocument/2006/relationships/image" Target="../media/image111.png"/><Relationship Id="rId4" Type="http://schemas.openxmlformats.org/officeDocument/2006/relationships/image" Target="../media/image110.png"/></Relationships>
</file>

<file path=ppt/slides/_rels/slide12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04.xml"/><Relationship Id="rId1" Type="http://schemas.openxmlformats.org/officeDocument/2006/relationships/slideLayout" Target="../slideLayouts/slideLayout7.xml"/><Relationship Id="rId5" Type="http://schemas.openxmlformats.org/officeDocument/2006/relationships/chart" Target="../charts/chart47.xml"/><Relationship Id="rId4" Type="http://schemas.openxmlformats.org/officeDocument/2006/relationships/image" Target="../media/image118.png"/></Relationships>
</file>

<file path=ppt/slides/_rels/slide12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05.xml"/><Relationship Id="rId1" Type="http://schemas.openxmlformats.org/officeDocument/2006/relationships/slideLayout" Target="../slideLayouts/slideLayout7.xml"/><Relationship Id="rId5" Type="http://schemas.openxmlformats.org/officeDocument/2006/relationships/chart" Target="../charts/chart48.xml"/><Relationship Id="rId4" Type="http://schemas.openxmlformats.org/officeDocument/2006/relationships/image" Target="../media/image3.jpeg"/></Relationships>
</file>

<file path=ppt/slides/_rels/slide126.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image" Target="../media/image101.png"/><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8" Type="http://schemas.openxmlformats.org/officeDocument/2006/relationships/image" Target="../media/image111.png"/><Relationship Id="rId3" Type="http://schemas.openxmlformats.org/officeDocument/2006/relationships/image" Target="../media/image5.png"/><Relationship Id="rId7" Type="http://schemas.openxmlformats.org/officeDocument/2006/relationships/image" Target="../media/image110.png"/><Relationship Id="rId2" Type="http://schemas.openxmlformats.org/officeDocument/2006/relationships/image" Target="../media/image9.png"/><Relationship Id="rId1" Type="http://schemas.openxmlformats.org/officeDocument/2006/relationships/slideLayout" Target="../slideLayouts/slideLayout1.xml"/><Relationship Id="rId6" Type="http://schemas.openxmlformats.org/officeDocument/2006/relationships/image" Target="../media/image101.png"/><Relationship Id="rId5" Type="http://schemas.openxmlformats.org/officeDocument/2006/relationships/image" Target="../media/image120.jpeg"/><Relationship Id="rId4" Type="http://schemas.openxmlformats.org/officeDocument/2006/relationships/image" Target="../media/image119.jpeg"/></Relationships>
</file>

<file path=ppt/slides/_rels/slide128.xml.rels><?xml version="1.0" encoding="UTF-8" standalone="yes"?>
<Relationships xmlns="http://schemas.openxmlformats.org/package/2006/relationships"><Relationship Id="rId8" Type="http://schemas.openxmlformats.org/officeDocument/2006/relationships/image" Target="../media/image111.png"/><Relationship Id="rId3" Type="http://schemas.openxmlformats.org/officeDocument/2006/relationships/image" Target="../media/image5.png"/><Relationship Id="rId7" Type="http://schemas.openxmlformats.org/officeDocument/2006/relationships/image" Target="../media/image110.png"/><Relationship Id="rId2" Type="http://schemas.openxmlformats.org/officeDocument/2006/relationships/image" Target="../media/image9.png"/><Relationship Id="rId1" Type="http://schemas.openxmlformats.org/officeDocument/2006/relationships/slideLayout" Target="../slideLayouts/slideLayout1.xml"/><Relationship Id="rId6" Type="http://schemas.openxmlformats.org/officeDocument/2006/relationships/image" Target="../media/image101.png"/><Relationship Id="rId5" Type="http://schemas.openxmlformats.org/officeDocument/2006/relationships/image" Target="../media/image10.jpeg"/><Relationship Id="rId4" Type="http://schemas.openxmlformats.org/officeDocument/2006/relationships/image" Target="../media/image4.jpeg"/></Relationships>
</file>

<file path=ppt/slides/_rels/slide129.xml.rels><?xml version="1.0" encoding="UTF-8" standalone="yes"?>
<Relationships xmlns="http://schemas.openxmlformats.org/package/2006/relationships"><Relationship Id="rId8" Type="http://schemas.openxmlformats.org/officeDocument/2006/relationships/image" Target="../media/image110.png"/><Relationship Id="rId3" Type="http://schemas.openxmlformats.org/officeDocument/2006/relationships/image" Target="../media/image9.png"/><Relationship Id="rId7" Type="http://schemas.openxmlformats.org/officeDocument/2006/relationships/image" Target="../media/image101.png"/><Relationship Id="rId2" Type="http://schemas.openxmlformats.org/officeDocument/2006/relationships/notesSlide" Target="../notesSlides/notesSlide106.xml"/><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image" Target="../media/image121.jpeg"/><Relationship Id="rId4" Type="http://schemas.openxmlformats.org/officeDocument/2006/relationships/image" Target="../media/image5.png"/><Relationship Id="rId9" Type="http://schemas.openxmlformats.org/officeDocument/2006/relationships/image" Target="../media/image111.png"/></Relationships>
</file>

<file path=ppt/slides/_rels/slide1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30.xml.rels><?xml version="1.0" encoding="UTF-8" standalone="yes"?>
<Relationships xmlns="http://schemas.openxmlformats.org/package/2006/relationships"><Relationship Id="rId8" Type="http://schemas.openxmlformats.org/officeDocument/2006/relationships/image" Target="../media/image111.png"/><Relationship Id="rId3" Type="http://schemas.openxmlformats.org/officeDocument/2006/relationships/image" Target="../media/image9.png"/><Relationship Id="rId7" Type="http://schemas.openxmlformats.org/officeDocument/2006/relationships/image" Target="../media/image110.png"/><Relationship Id="rId2" Type="http://schemas.openxmlformats.org/officeDocument/2006/relationships/image" Target="../media/image101.png"/><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image" Target="../media/image122.jpeg"/><Relationship Id="rId4" Type="http://schemas.openxmlformats.org/officeDocument/2006/relationships/image" Target="../media/image5.png"/></Relationships>
</file>

<file path=ppt/slides/_rels/slide131.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07.xml"/><Relationship Id="rId1" Type="http://schemas.openxmlformats.org/officeDocument/2006/relationships/slideLayout" Target="../slideLayouts/slideLayout7.xml"/><Relationship Id="rId5" Type="http://schemas.openxmlformats.org/officeDocument/2006/relationships/chart" Target="../charts/chart50.xml"/><Relationship Id="rId4" Type="http://schemas.openxmlformats.org/officeDocument/2006/relationships/image" Target="../media/image101.png"/></Relationships>
</file>

<file path=ppt/slides/_rels/slide132.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08.xml"/><Relationship Id="rId1" Type="http://schemas.openxmlformats.org/officeDocument/2006/relationships/slideLayout" Target="../slideLayouts/slideLayout7.xml"/><Relationship Id="rId5" Type="http://schemas.openxmlformats.org/officeDocument/2006/relationships/hyperlink" Target="http://www.sui.gov.co/web/noticias/" TargetMode="External"/><Relationship Id="rId4" Type="http://schemas.openxmlformats.org/officeDocument/2006/relationships/image" Target="../media/image101.png"/></Relationships>
</file>

<file path=ppt/slides/_rels/slide133.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09.xml"/><Relationship Id="rId1" Type="http://schemas.openxmlformats.org/officeDocument/2006/relationships/slideLayout" Target="../slideLayouts/slideLayout7.xml"/><Relationship Id="rId5" Type="http://schemas.openxmlformats.org/officeDocument/2006/relationships/image" Target="../media/image123.png"/><Relationship Id="rId4" Type="http://schemas.openxmlformats.org/officeDocument/2006/relationships/image" Target="../media/image101.png"/></Relationships>
</file>

<file path=ppt/slides/_rels/slide134.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0.xml"/><Relationship Id="rId1" Type="http://schemas.openxmlformats.org/officeDocument/2006/relationships/slideLayout" Target="../slideLayouts/slideLayout7.xml"/><Relationship Id="rId5" Type="http://schemas.openxmlformats.org/officeDocument/2006/relationships/image" Target="../media/image123.png"/><Relationship Id="rId4" Type="http://schemas.openxmlformats.org/officeDocument/2006/relationships/image" Target="../media/image101.png"/></Relationships>
</file>

<file path=ppt/slides/_rels/slide135.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1.xml"/><Relationship Id="rId1" Type="http://schemas.openxmlformats.org/officeDocument/2006/relationships/slideLayout" Target="../slideLayouts/slideLayout7.xml"/><Relationship Id="rId5" Type="http://schemas.openxmlformats.org/officeDocument/2006/relationships/image" Target="../media/image123.png"/><Relationship Id="rId4" Type="http://schemas.openxmlformats.org/officeDocument/2006/relationships/image" Target="../media/image101.png"/></Relationships>
</file>

<file path=ppt/slides/_rels/slide136.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2.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01.png"/></Relationships>
</file>

<file path=ppt/slides/_rels/slide137.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3.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01.png"/></Relationships>
</file>

<file path=ppt/slides/_rels/slide138.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4.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01.png"/></Relationships>
</file>

<file path=ppt/slides/_rels/slide139.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5.xml"/><Relationship Id="rId1" Type="http://schemas.openxmlformats.org/officeDocument/2006/relationships/slideLayout" Target="../slideLayouts/slideLayout7.xml"/><Relationship Id="rId6" Type="http://schemas.openxmlformats.org/officeDocument/2006/relationships/image" Target="../media/image111.png"/><Relationship Id="rId5" Type="http://schemas.openxmlformats.org/officeDocument/2006/relationships/image" Target="../media/image110.png"/><Relationship Id="rId4" Type="http://schemas.openxmlformats.org/officeDocument/2006/relationships/image" Target="../media/image101.png"/></Relationships>
</file>

<file path=ppt/slides/_rels/slide14.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40.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6.xml"/><Relationship Id="rId1" Type="http://schemas.openxmlformats.org/officeDocument/2006/relationships/slideLayout" Target="../slideLayouts/slideLayout7.xml"/><Relationship Id="rId6" Type="http://schemas.openxmlformats.org/officeDocument/2006/relationships/image" Target="../media/image111.png"/><Relationship Id="rId5" Type="http://schemas.openxmlformats.org/officeDocument/2006/relationships/image" Target="../media/image110.png"/><Relationship Id="rId4" Type="http://schemas.openxmlformats.org/officeDocument/2006/relationships/image" Target="../media/image101.png"/></Relationships>
</file>

<file path=ppt/slides/_rels/slide141.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7.xml"/><Relationship Id="rId1" Type="http://schemas.openxmlformats.org/officeDocument/2006/relationships/slideLayout" Target="../slideLayouts/slideLayout7.xml"/><Relationship Id="rId6" Type="http://schemas.openxmlformats.org/officeDocument/2006/relationships/image" Target="../media/image111.png"/><Relationship Id="rId5" Type="http://schemas.openxmlformats.org/officeDocument/2006/relationships/image" Target="../media/image110.png"/><Relationship Id="rId4" Type="http://schemas.openxmlformats.org/officeDocument/2006/relationships/image" Target="../media/image101.png"/></Relationships>
</file>

<file path=ppt/slides/_rels/slide142.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8.xml"/><Relationship Id="rId1" Type="http://schemas.openxmlformats.org/officeDocument/2006/relationships/slideLayout" Target="../slideLayouts/slideLayout7.xml"/><Relationship Id="rId5" Type="http://schemas.openxmlformats.org/officeDocument/2006/relationships/image" Target="../media/image124.png"/><Relationship Id="rId4" Type="http://schemas.openxmlformats.org/officeDocument/2006/relationships/image" Target="../media/image101.png"/></Relationships>
</file>

<file path=ppt/slides/_rels/slide143.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9.xml"/><Relationship Id="rId1" Type="http://schemas.openxmlformats.org/officeDocument/2006/relationships/slideLayout" Target="../slideLayouts/slideLayout7.xml"/><Relationship Id="rId5" Type="http://schemas.openxmlformats.org/officeDocument/2006/relationships/image" Target="../media/image124.png"/><Relationship Id="rId4" Type="http://schemas.openxmlformats.org/officeDocument/2006/relationships/image" Target="../media/image101.png"/></Relationships>
</file>

<file path=ppt/slides/_rels/slide144.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20.xml"/><Relationship Id="rId1" Type="http://schemas.openxmlformats.org/officeDocument/2006/relationships/slideLayout" Target="../slideLayouts/slideLayout7.xml"/><Relationship Id="rId5" Type="http://schemas.openxmlformats.org/officeDocument/2006/relationships/image" Target="../media/image124.png"/><Relationship Id="rId4" Type="http://schemas.openxmlformats.org/officeDocument/2006/relationships/image" Target="../media/image101.png"/></Relationships>
</file>

<file path=ppt/slides/_rels/slide145.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21.xml"/><Relationship Id="rId1" Type="http://schemas.openxmlformats.org/officeDocument/2006/relationships/slideLayout" Target="../slideLayouts/slideLayout7.xml"/><Relationship Id="rId5" Type="http://schemas.openxmlformats.org/officeDocument/2006/relationships/image" Target="../media/image112.jpeg"/><Relationship Id="rId4" Type="http://schemas.openxmlformats.org/officeDocument/2006/relationships/image" Target="../media/image101.png"/></Relationships>
</file>

<file path=ppt/slides/_rels/slide146.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22.xml"/><Relationship Id="rId1" Type="http://schemas.openxmlformats.org/officeDocument/2006/relationships/slideLayout" Target="../slideLayouts/slideLayout7.xml"/><Relationship Id="rId5" Type="http://schemas.openxmlformats.org/officeDocument/2006/relationships/image" Target="../media/image112.jpeg"/><Relationship Id="rId4" Type="http://schemas.openxmlformats.org/officeDocument/2006/relationships/image" Target="../media/image101.png"/></Relationships>
</file>

<file path=ppt/slides/_rels/slide147.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23.xml"/><Relationship Id="rId1" Type="http://schemas.openxmlformats.org/officeDocument/2006/relationships/slideLayout" Target="../slideLayouts/slideLayout7.xml"/><Relationship Id="rId5" Type="http://schemas.openxmlformats.org/officeDocument/2006/relationships/image" Target="../media/image112.jpeg"/><Relationship Id="rId4" Type="http://schemas.openxmlformats.org/officeDocument/2006/relationships/image" Target="../media/image101.png"/></Relationships>
</file>

<file path=ppt/slides/_rels/slide14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4.xml"/><Relationship Id="rId1" Type="http://schemas.openxmlformats.org/officeDocument/2006/relationships/slideLayout" Target="../slideLayouts/slideLayout7.xml"/><Relationship Id="rId4" Type="http://schemas.openxmlformats.org/officeDocument/2006/relationships/chart" Target="../charts/chart51.xml"/></Relationships>
</file>

<file path=ppt/slides/_rels/slide14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5.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5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6.xml"/><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7.xml"/><Relationship Id="rId1" Type="http://schemas.openxmlformats.org/officeDocument/2006/relationships/slideLayout" Target="../slideLayouts/slideLayout7.xml"/><Relationship Id="rId4" Type="http://schemas.openxmlformats.org/officeDocument/2006/relationships/chart" Target="../charts/chart52.xml"/></Relationships>
</file>

<file path=ppt/slides/_rels/slide15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8.xml"/><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9.xml"/><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8" Type="http://schemas.openxmlformats.org/officeDocument/2006/relationships/image" Target="../media/image110.png"/><Relationship Id="rId3" Type="http://schemas.openxmlformats.org/officeDocument/2006/relationships/image" Target="../media/image104.png"/><Relationship Id="rId7" Type="http://schemas.openxmlformats.org/officeDocument/2006/relationships/image" Target="../media/image127.jpeg"/><Relationship Id="rId2" Type="http://schemas.openxmlformats.org/officeDocument/2006/relationships/notesSlide" Target="../notesSlides/notesSlide130.xml"/><Relationship Id="rId1" Type="http://schemas.openxmlformats.org/officeDocument/2006/relationships/slideLayout" Target="../slideLayouts/slideLayout7.xml"/><Relationship Id="rId6" Type="http://schemas.openxmlformats.org/officeDocument/2006/relationships/image" Target="../media/image126.jpeg"/><Relationship Id="rId5" Type="http://schemas.openxmlformats.org/officeDocument/2006/relationships/image" Target="../media/image5.png"/><Relationship Id="rId4" Type="http://schemas.openxmlformats.org/officeDocument/2006/relationships/image" Target="../media/image125.png"/><Relationship Id="rId9" Type="http://schemas.openxmlformats.org/officeDocument/2006/relationships/image" Target="../media/image111.png"/></Relationships>
</file>

<file path=ppt/slides/_rels/slide15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1.xml"/><Relationship Id="rId1" Type="http://schemas.openxmlformats.org/officeDocument/2006/relationships/slideLayout" Target="../slideLayouts/slideLayout7.xml"/><Relationship Id="rId4" Type="http://schemas.openxmlformats.org/officeDocument/2006/relationships/image" Target="../media/image125.png"/></Relationships>
</file>

<file path=ppt/slides/_rels/slide15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2.xml"/><Relationship Id="rId1" Type="http://schemas.openxmlformats.org/officeDocument/2006/relationships/slideLayout" Target="../slideLayouts/slideLayout7.xml"/><Relationship Id="rId4" Type="http://schemas.openxmlformats.org/officeDocument/2006/relationships/image" Target="../media/image125.png"/></Relationships>
</file>

<file path=ppt/slides/_rels/slide16.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6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3.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61.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4.xml"/><Relationship Id="rId1" Type="http://schemas.openxmlformats.org/officeDocument/2006/relationships/slideLayout" Target="../slideLayouts/slideLayout7.xml"/><Relationship Id="rId5" Type="http://schemas.openxmlformats.org/officeDocument/2006/relationships/image" Target="../media/image111.png"/><Relationship Id="rId4" Type="http://schemas.openxmlformats.org/officeDocument/2006/relationships/image" Target="../media/image110.png"/></Relationships>
</file>

<file path=ppt/slides/_rels/slide16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5.xml"/><Relationship Id="rId1" Type="http://schemas.openxmlformats.org/officeDocument/2006/relationships/slideLayout" Target="../slideLayouts/slideLayout7.xml"/><Relationship Id="rId5" Type="http://schemas.openxmlformats.org/officeDocument/2006/relationships/image" Target="../media/image111.png"/><Relationship Id="rId4" Type="http://schemas.openxmlformats.org/officeDocument/2006/relationships/image" Target="../media/image110.png"/></Relationships>
</file>

<file path=ppt/slides/_rels/slide16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6.xml"/><Relationship Id="rId1" Type="http://schemas.openxmlformats.org/officeDocument/2006/relationships/slideLayout" Target="../slideLayouts/slideLayout7.xml"/><Relationship Id="rId4" Type="http://schemas.openxmlformats.org/officeDocument/2006/relationships/image" Target="../media/image126.jpeg"/></Relationships>
</file>

<file path=ppt/slides/_rels/slide16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7.xml"/><Relationship Id="rId1" Type="http://schemas.openxmlformats.org/officeDocument/2006/relationships/slideLayout" Target="../slideLayouts/slideLayout7.xml"/><Relationship Id="rId4" Type="http://schemas.openxmlformats.org/officeDocument/2006/relationships/image" Target="../media/image126.jpeg"/></Relationships>
</file>

<file path=ppt/slides/_rels/slide16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8.xml"/><Relationship Id="rId1" Type="http://schemas.openxmlformats.org/officeDocument/2006/relationships/slideLayout" Target="../slideLayouts/slideLayout7.xml"/><Relationship Id="rId4" Type="http://schemas.openxmlformats.org/officeDocument/2006/relationships/image" Target="../media/image127.jpeg"/></Relationships>
</file>

<file path=ppt/slides/_rels/slide166.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9.xml"/><Relationship Id="rId1" Type="http://schemas.openxmlformats.org/officeDocument/2006/relationships/slideLayout" Target="../slideLayouts/slideLayout7.xml"/><Relationship Id="rId4" Type="http://schemas.openxmlformats.org/officeDocument/2006/relationships/image" Target="../media/image127.jpeg"/></Relationships>
</file>

<file path=ppt/slides/_rels/slide167.xml.rels><?xml version="1.0" encoding="UTF-8" standalone="yes"?>
<Relationships xmlns="http://schemas.openxmlformats.org/package/2006/relationships"><Relationship Id="rId3" Type="http://schemas.openxmlformats.org/officeDocument/2006/relationships/image" Target="../media/image129.svg"/><Relationship Id="rId2" Type="http://schemas.openxmlformats.org/officeDocument/2006/relationships/image" Target="../media/image128.png"/><Relationship Id="rId1" Type="http://schemas.openxmlformats.org/officeDocument/2006/relationships/slideLayout" Target="../slideLayouts/slideLayout7.xml"/></Relationships>
</file>

<file path=ppt/slides/_rels/slide168.xml.rels><?xml version="1.0" encoding="UTF-8" standalone="yes"?>
<Relationships xmlns="http://schemas.openxmlformats.org/package/2006/relationships"><Relationship Id="rId8" Type="http://schemas.openxmlformats.org/officeDocument/2006/relationships/chart" Target="../charts/chart53.xml"/><Relationship Id="rId3" Type="http://schemas.openxmlformats.org/officeDocument/2006/relationships/image" Target="../media/image130.png"/><Relationship Id="rId7" Type="http://schemas.openxmlformats.org/officeDocument/2006/relationships/image" Target="../media/image5.png"/><Relationship Id="rId2" Type="http://schemas.openxmlformats.org/officeDocument/2006/relationships/notesSlide" Target="../notesSlides/notesSlide140.xml"/><Relationship Id="rId1" Type="http://schemas.openxmlformats.org/officeDocument/2006/relationships/slideLayout" Target="../slideLayouts/slideLayout2.xml"/><Relationship Id="rId6" Type="http://schemas.openxmlformats.org/officeDocument/2006/relationships/image" Target="../media/image133.jpeg"/><Relationship Id="rId5" Type="http://schemas.openxmlformats.org/officeDocument/2006/relationships/image" Target="../media/image132.jpeg"/><Relationship Id="rId4" Type="http://schemas.openxmlformats.org/officeDocument/2006/relationships/image" Target="../media/image131.png"/></Relationships>
</file>

<file path=ppt/slides/_rels/slide169.xml.rels><?xml version="1.0" encoding="UTF-8" standalone="yes"?>
<Relationships xmlns="http://schemas.openxmlformats.org/package/2006/relationships"><Relationship Id="rId8" Type="http://schemas.openxmlformats.org/officeDocument/2006/relationships/chart" Target="../charts/chart54.xml"/><Relationship Id="rId3" Type="http://schemas.openxmlformats.org/officeDocument/2006/relationships/image" Target="../media/image130.png"/><Relationship Id="rId7" Type="http://schemas.openxmlformats.org/officeDocument/2006/relationships/image" Target="../media/image5.png"/><Relationship Id="rId2" Type="http://schemas.openxmlformats.org/officeDocument/2006/relationships/notesSlide" Target="../notesSlides/notesSlide141.xml"/><Relationship Id="rId1" Type="http://schemas.openxmlformats.org/officeDocument/2006/relationships/slideLayout" Target="../slideLayouts/slideLayout2.xml"/><Relationship Id="rId6" Type="http://schemas.openxmlformats.org/officeDocument/2006/relationships/image" Target="../media/image133.jpeg"/><Relationship Id="rId5" Type="http://schemas.openxmlformats.org/officeDocument/2006/relationships/image" Target="../media/image132.jpeg"/><Relationship Id="rId4" Type="http://schemas.openxmlformats.org/officeDocument/2006/relationships/image" Target="../media/image131.png"/></Relationships>
</file>

<file path=ppt/slides/_rels/slide1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70.xml.rels><?xml version="1.0" encoding="UTF-8" standalone="yes"?>
<Relationships xmlns="http://schemas.openxmlformats.org/package/2006/relationships"><Relationship Id="rId8" Type="http://schemas.openxmlformats.org/officeDocument/2006/relationships/chart" Target="../charts/chart55.xml"/><Relationship Id="rId3" Type="http://schemas.openxmlformats.org/officeDocument/2006/relationships/image" Target="../media/image130.png"/><Relationship Id="rId7" Type="http://schemas.openxmlformats.org/officeDocument/2006/relationships/image" Target="../media/image5.png"/><Relationship Id="rId2" Type="http://schemas.openxmlformats.org/officeDocument/2006/relationships/notesSlide" Target="../notesSlides/notesSlide142.xml"/><Relationship Id="rId1" Type="http://schemas.openxmlformats.org/officeDocument/2006/relationships/slideLayout" Target="../slideLayouts/slideLayout2.xml"/><Relationship Id="rId6" Type="http://schemas.openxmlformats.org/officeDocument/2006/relationships/image" Target="../media/image133.jpeg"/><Relationship Id="rId5" Type="http://schemas.openxmlformats.org/officeDocument/2006/relationships/image" Target="../media/image132.jpeg"/><Relationship Id="rId4" Type="http://schemas.openxmlformats.org/officeDocument/2006/relationships/image" Target="../media/image131.png"/></Relationships>
</file>

<file path=ppt/slides/_rels/slide171.xml.rels><?xml version="1.0" encoding="UTF-8" standalone="yes"?>
<Relationships xmlns="http://schemas.openxmlformats.org/package/2006/relationships"><Relationship Id="rId2" Type="http://schemas.openxmlformats.org/officeDocument/2006/relationships/chart" Target="../charts/chart56.xml"/><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80.xml.rels><?xml version="1.0" encoding="UTF-8" standalone="yes"?>
<Relationships xmlns="http://schemas.openxmlformats.org/package/2006/relationships"><Relationship Id="rId2" Type="http://schemas.openxmlformats.org/officeDocument/2006/relationships/image" Target="../media/image133.jpeg"/><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2" Type="http://schemas.openxmlformats.org/officeDocument/2006/relationships/chart" Target="../charts/chart57.xml"/><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90.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0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3.xml"/><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4.xml"/><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5.xml"/><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7.xml"/><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30.png"/><Relationship Id="rId7" Type="http://schemas.openxmlformats.org/officeDocument/2006/relationships/image" Target="../media/image6.png"/><Relationship Id="rId2" Type="http://schemas.openxmlformats.org/officeDocument/2006/relationships/notesSlide" Target="../notesSlides/notesSlide148.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133.jpeg"/><Relationship Id="rId4" Type="http://schemas.openxmlformats.org/officeDocument/2006/relationships/image" Target="../media/image132.jpeg"/><Relationship Id="rId9" Type="http://schemas.openxmlformats.org/officeDocument/2006/relationships/chart" Target="../charts/chart58.xml"/></Relationships>
</file>

<file path=ppt/slides/_rels/slide206.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7.xml"/></Relationships>
</file>

<file path=ppt/slides/_rels/slide207.xml.rels><?xml version="1.0" encoding="UTF-8" standalone="yes"?>
<Relationships xmlns="http://schemas.openxmlformats.org/package/2006/relationships"><Relationship Id="rId8" Type="http://schemas.openxmlformats.org/officeDocument/2006/relationships/image" Target="../media/image137.png"/><Relationship Id="rId3" Type="http://schemas.openxmlformats.org/officeDocument/2006/relationships/image" Target="../media/image9.png"/><Relationship Id="rId7" Type="http://schemas.openxmlformats.org/officeDocument/2006/relationships/image" Target="../media/image10.jpeg"/><Relationship Id="rId12" Type="http://schemas.openxmlformats.org/officeDocument/2006/relationships/image" Target="../media/image105.png"/><Relationship Id="rId2" Type="http://schemas.openxmlformats.org/officeDocument/2006/relationships/notesSlide" Target="../notesSlides/notesSlide149.xml"/><Relationship Id="rId1" Type="http://schemas.openxmlformats.org/officeDocument/2006/relationships/slideLayout" Target="../slideLayouts/slideLayout2.xml"/><Relationship Id="rId6" Type="http://schemas.openxmlformats.org/officeDocument/2006/relationships/image" Target="../media/image121.jpeg"/><Relationship Id="rId11" Type="http://schemas.openxmlformats.org/officeDocument/2006/relationships/image" Target="../media/image140.svg"/><Relationship Id="rId5" Type="http://schemas.openxmlformats.org/officeDocument/2006/relationships/image" Target="../media/image131.png"/><Relationship Id="rId10" Type="http://schemas.openxmlformats.org/officeDocument/2006/relationships/image" Target="../media/image139.svg"/><Relationship Id="rId4" Type="http://schemas.openxmlformats.org/officeDocument/2006/relationships/image" Target="../media/image5.png"/><Relationship Id="rId9" Type="http://schemas.openxmlformats.org/officeDocument/2006/relationships/image" Target="../media/image138.svg"/></Relationships>
</file>

<file path=ppt/slides/_rels/slide208.xml.rels><?xml version="1.0" encoding="UTF-8" standalone="yes"?>
<Relationships xmlns="http://schemas.openxmlformats.org/package/2006/relationships"><Relationship Id="rId2" Type="http://schemas.openxmlformats.org/officeDocument/2006/relationships/image" Target="../media/image141.jpe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23.png"/><Relationship Id="rId7" Type="http://schemas.openxmlformats.org/officeDocument/2006/relationships/image" Target="../media/image11.png"/><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3.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4.png"/><Relationship Id="rId7" Type="http://schemas.openxmlformats.org/officeDocument/2006/relationships/image" Target="../media/image27.jpeg"/><Relationship Id="rId2" Type="http://schemas.openxmlformats.org/officeDocument/2006/relationships/notesSlide" Target="../notesSlides/notesSlide20.xml"/><Relationship Id="rId1" Type="http://schemas.openxmlformats.org/officeDocument/2006/relationships/slideLayout" Target="../slideLayouts/slideLayout7.xml"/><Relationship Id="rId6" Type="http://schemas.openxmlformats.org/officeDocument/2006/relationships/image" Target="../media/image26.jpeg"/><Relationship Id="rId5" Type="http://schemas.openxmlformats.org/officeDocument/2006/relationships/image" Target="../media/image25.png"/><Relationship Id="rId10" Type="http://schemas.openxmlformats.org/officeDocument/2006/relationships/image" Target="../media/image29.png"/><Relationship Id="rId4" Type="http://schemas.openxmlformats.org/officeDocument/2006/relationships/image" Target="../media/image24.png"/><Relationship Id="rId9" Type="http://schemas.openxmlformats.org/officeDocument/2006/relationships/image" Target="../media/image28.png"/></Relationships>
</file>

<file path=ppt/slides/_rels/slide24.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image" Target="../media/image14.png"/><Relationship Id="rId7" Type="http://schemas.openxmlformats.org/officeDocument/2006/relationships/image" Target="../media/image33.png"/><Relationship Id="rId2" Type="http://schemas.openxmlformats.org/officeDocument/2006/relationships/notesSlide" Target="../notesSlides/notesSlide21.xml"/><Relationship Id="rId1" Type="http://schemas.openxmlformats.org/officeDocument/2006/relationships/slideLayout" Target="../slideLayouts/slideLayout7.xml"/><Relationship Id="rId6" Type="http://schemas.openxmlformats.org/officeDocument/2006/relationships/image" Target="../media/image32.png"/><Relationship Id="rId5" Type="http://schemas.openxmlformats.org/officeDocument/2006/relationships/image" Target="../media/image31.png"/><Relationship Id="rId10" Type="http://schemas.openxmlformats.org/officeDocument/2006/relationships/image" Target="../media/image36.png"/><Relationship Id="rId4" Type="http://schemas.openxmlformats.org/officeDocument/2006/relationships/image" Target="../media/image30.png"/><Relationship Id="rId9" Type="http://schemas.openxmlformats.org/officeDocument/2006/relationships/image" Target="../media/image35.png"/></Relationships>
</file>

<file path=ppt/slides/_rels/slide2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9.pn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0.png"/><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1.pn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8" Type="http://schemas.openxmlformats.org/officeDocument/2006/relationships/image" Target="../media/image45.jpeg"/><Relationship Id="rId3" Type="http://schemas.openxmlformats.org/officeDocument/2006/relationships/image" Target="../media/image42.png"/><Relationship Id="rId7" Type="http://schemas.openxmlformats.org/officeDocument/2006/relationships/image" Target="../media/image44.jpeg"/><Relationship Id="rId2" Type="http://schemas.openxmlformats.org/officeDocument/2006/relationships/notesSlide" Target="../notesSlides/notesSlide22.xml"/><Relationship Id="rId1" Type="http://schemas.openxmlformats.org/officeDocument/2006/relationships/slideLayout" Target="../slideLayouts/slideLayout7.xml"/><Relationship Id="rId6" Type="http://schemas.openxmlformats.org/officeDocument/2006/relationships/image" Target="../media/image43.jpeg"/><Relationship Id="rId5" Type="http://schemas.openxmlformats.org/officeDocument/2006/relationships/image" Target="../media/image9.png"/><Relationship Id="rId4" Type="http://schemas.openxmlformats.org/officeDocument/2006/relationships/image" Target="../media/image38.png"/></Relationships>
</file>

<file path=ppt/slides/_rels/slide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30.xml.rels><?xml version="1.0" encoding="UTF-8" standalone="yes"?>
<Relationships xmlns="http://schemas.openxmlformats.org/package/2006/relationships"><Relationship Id="rId8" Type="http://schemas.openxmlformats.org/officeDocument/2006/relationships/image" Target="../media/image49.jpeg"/><Relationship Id="rId3" Type="http://schemas.openxmlformats.org/officeDocument/2006/relationships/image" Target="../media/image42.png"/><Relationship Id="rId7" Type="http://schemas.openxmlformats.org/officeDocument/2006/relationships/image" Target="../media/image48.jpeg"/><Relationship Id="rId2" Type="http://schemas.openxmlformats.org/officeDocument/2006/relationships/notesSlide" Target="../notesSlides/notesSlide23.xml"/><Relationship Id="rId1" Type="http://schemas.openxmlformats.org/officeDocument/2006/relationships/slideLayout" Target="../slideLayouts/slideLayout7.xml"/><Relationship Id="rId6" Type="http://schemas.openxmlformats.org/officeDocument/2006/relationships/image" Target="../media/image47.jpeg"/><Relationship Id="rId5" Type="http://schemas.openxmlformats.org/officeDocument/2006/relationships/image" Target="../media/image46.png"/><Relationship Id="rId4" Type="http://schemas.openxmlformats.org/officeDocument/2006/relationships/image" Target="../media/image38.png"/></Relationships>
</file>

<file path=ppt/slides/_rels/slide31.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image" Target="../media/image42.png"/><Relationship Id="rId7" Type="http://schemas.openxmlformats.org/officeDocument/2006/relationships/image" Target="../media/image52.png"/><Relationship Id="rId2" Type="http://schemas.openxmlformats.org/officeDocument/2006/relationships/notesSlide" Target="../notesSlides/notesSlide24.xml"/><Relationship Id="rId1" Type="http://schemas.openxmlformats.org/officeDocument/2006/relationships/slideLayout" Target="../slideLayouts/slideLayout7.xml"/><Relationship Id="rId6" Type="http://schemas.openxmlformats.org/officeDocument/2006/relationships/image" Target="../media/image51.png"/><Relationship Id="rId5" Type="http://schemas.openxmlformats.org/officeDocument/2006/relationships/image" Target="../media/image50.png"/><Relationship Id="rId10" Type="http://schemas.openxmlformats.org/officeDocument/2006/relationships/image" Target="../media/image55.png"/><Relationship Id="rId4" Type="http://schemas.openxmlformats.org/officeDocument/2006/relationships/image" Target="../media/image38.png"/><Relationship Id="rId9" Type="http://schemas.openxmlformats.org/officeDocument/2006/relationships/image" Target="../media/image54.png"/></Relationships>
</file>

<file path=ppt/slides/_rels/slide32.xml.rels><?xml version="1.0" encoding="UTF-8" standalone="yes"?>
<Relationships xmlns="http://schemas.openxmlformats.org/package/2006/relationships"><Relationship Id="rId8" Type="http://schemas.openxmlformats.org/officeDocument/2006/relationships/image" Target="../media/image58.jpeg"/><Relationship Id="rId3" Type="http://schemas.openxmlformats.org/officeDocument/2006/relationships/image" Target="../media/image42.png"/><Relationship Id="rId7" Type="http://schemas.openxmlformats.org/officeDocument/2006/relationships/image" Target="../media/image57.jpeg"/><Relationship Id="rId2" Type="http://schemas.openxmlformats.org/officeDocument/2006/relationships/notesSlide" Target="../notesSlides/notesSlide25.xml"/><Relationship Id="rId1" Type="http://schemas.openxmlformats.org/officeDocument/2006/relationships/slideLayout" Target="../slideLayouts/slideLayout7.xml"/><Relationship Id="rId6" Type="http://schemas.openxmlformats.org/officeDocument/2006/relationships/image" Target="../media/image56.jpeg"/><Relationship Id="rId5" Type="http://schemas.openxmlformats.org/officeDocument/2006/relationships/image" Target="../media/image4.jpeg"/><Relationship Id="rId4" Type="http://schemas.openxmlformats.org/officeDocument/2006/relationships/image" Target="../media/image38.png"/></Relationships>
</file>

<file path=ppt/slides/_rels/slide33.xml.rels><?xml version="1.0" encoding="UTF-8" standalone="yes"?>
<Relationships xmlns="http://schemas.openxmlformats.org/package/2006/relationships"><Relationship Id="rId8" Type="http://schemas.openxmlformats.org/officeDocument/2006/relationships/image" Target="../media/image61.jpeg"/><Relationship Id="rId3" Type="http://schemas.openxmlformats.org/officeDocument/2006/relationships/image" Target="../media/image42.png"/><Relationship Id="rId7" Type="http://schemas.openxmlformats.org/officeDocument/2006/relationships/image" Target="../media/image60.jpeg"/><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image" Target="../media/image59.jpeg"/><Relationship Id="rId5" Type="http://schemas.openxmlformats.org/officeDocument/2006/relationships/image" Target="../media/image10.jpeg"/><Relationship Id="rId4" Type="http://schemas.openxmlformats.org/officeDocument/2006/relationships/image" Target="../media/image38.png"/></Relationships>
</file>

<file path=ppt/slides/_rels/slide34.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2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3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8.xml"/><Relationship Id="rId1" Type="http://schemas.openxmlformats.org/officeDocument/2006/relationships/slideLayout" Target="../slideLayouts/slideLayout2.xml"/><Relationship Id="rId4" Type="http://schemas.openxmlformats.org/officeDocument/2006/relationships/chart" Target="../charts/chart3.xml"/></Relationships>
</file>

<file path=ppt/slides/_rels/slide3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2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3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0.xml"/><Relationship Id="rId1" Type="http://schemas.openxmlformats.org/officeDocument/2006/relationships/slideLayout" Target="../slideLayouts/slideLayout2.xml"/><Relationship Id="rId4" Type="http://schemas.openxmlformats.org/officeDocument/2006/relationships/chart" Target="../charts/chart4.xml"/></Relationships>
</file>

<file path=ppt/slides/_rels/slide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chart" Target="../charts/chart1.xml"/></Relationships>
</file>

<file path=ppt/slides/_rels/slide40.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66.png"/><Relationship Id="rId7" Type="http://schemas.openxmlformats.org/officeDocument/2006/relationships/image" Target="../media/image68.jpeg"/><Relationship Id="rId2" Type="http://schemas.openxmlformats.org/officeDocument/2006/relationships/notesSlide" Target="../notesSlides/notesSlide31.xml"/><Relationship Id="rId1" Type="http://schemas.openxmlformats.org/officeDocument/2006/relationships/slideLayout" Target="../slideLayouts/slideLayout2.xml"/><Relationship Id="rId6" Type="http://schemas.openxmlformats.org/officeDocument/2006/relationships/image" Target="../media/image67.jpeg"/><Relationship Id="rId5" Type="http://schemas.openxmlformats.org/officeDocument/2006/relationships/image" Target="../media/image5.png"/><Relationship Id="rId4" Type="http://schemas.openxmlformats.org/officeDocument/2006/relationships/image" Target="../media/image15.png"/><Relationship Id="rId9" Type="http://schemas.openxmlformats.org/officeDocument/2006/relationships/image" Target="../media/image13.png"/></Relationships>
</file>

<file path=ppt/slides/_rels/slide4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66.png"/><Relationship Id="rId7" Type="http://schemas.openxmlformats.org/officeDocument/2006/relationships/image" Target="../media/image68.jpeg"/><Relationship Id="rId2" Type="http://schemas.openxmlformats.org/officeDocument/2006/relationships/notesSlide" Target="../notesSlides/notesSlide32.xml"/><Relationship Id="rId1" Type="http://schemas.openxmlformats.org/officeDocument/2006/relationships/slideLayout" Target="../slideLayouts/slideLayout2.xml"/><Relationship Id="rId6" Type="http://schemas.openxmlformats.org/officeDocument/2006/relationships/image" Target="../media/image67.jpeg"/><Relationship Id="rId5" Type="http://schemas.openxmlformats.org/officeDocument/2006/relationships/image" Target="../media/image5.png"/><Relationship Id="rId4" Type="http://schemas.openxmlformats.org/officeDocument/2006/relationships/image" Target="../media/image15.png"/><Relationship Id="rId9" Type="http://schemas.openxmlformats.org/officeDocument/2006/relationships/image" Target="../media/image13.png"/></Relationships>
</file>

<file path=ppt/slides/_rels/slide44.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35.xml"/><Relationship Id="rId1" Type="http://schemas.openxmlformats.org/officeDocument/2006/relationships/slideLayout" Target="../slideLayouts/slideLayout2.xml"/><Relationship Id="rId4" Type="http://schemas.openxmlformats.org/officeDocument/2006/relationships/image" Target="../media/image71.png"/></Relationships>
</file>

<file path=ppt/slides/_rels/slide4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15.png"/><Relationship Id="rId7"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17.jpeg"/><Relationship Id="rId5" Type="http://schemas.openxmlformats.org/officeDocument/2006/relationships/image" Target="../media/image16.jpeg"/><Relationship Id="rId4" Type="http://schemas.openxmlformats.org/officeDocument/2006/relationships/image" Target="../media/image5.png"/><Relationship Id="rId9" Type="http://schemas.openxmlformats.org/officeDocument/2006/relationships/image" Target="../media/image13.png"/></Relationships>
</file>

<file path=ppt/slides/_rels/slide50.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8" Type="http://schemas.openxmlformats.org/officeDocument/2006/relationships/image" Target="../media/image77.png"/><Relationship Id="rId13" Type="http://schemas.openxmlformats.org/officeDocument/2006/relationships/image" Target="../media/image82.svg"/><Relationship Id="rId18" Type="http://schemas.openxmlformats.org/officeDocument/2006/relationships/image" Target="../media/image87.svg"/><Relationship Id="rId3" Type="http://schemas.openxmlformats.org/officeDocument/2006/relationships/image" Target="../media/image14.png"/><Relationship Id="rId21" Type="http://schemas.openxmlformats.org/officeDocument/2006/relationships/image" Target="../media/image90.png"/><Relationship Id="rId7" Type="http://schemas.openxmlformats.org/officeDocument/2006/relationships/image" Target="../media/image76.svg"/><Relationship Id="rId12" Type="http://schemas.openxmlformats.org/officeDocument/2006/relationships/image" Target="../media/image81.png"/><Relationship Id="rId17" Type="http://schemas.openxmlformats.org/officeDocument/2006/relationships/image" Target="../media/image86.png"/><Relationship Id="rId2" Type="http://schemas.openxmlformats.org/officeDocument/2006/relationships/notesSlide" Target="../notesSlides/notesSlide38.xml"/><Relationship Id="rId16" Type="http://schemas.openxmlformats.org/officeDocument/2006/relationships/image" Target="../media/image85.png"/><Relationship Id="rId20" Type="http://schemas.openxmlformats.org/officeDocument/2006/relationships/image" Target="../media/image89.svg"/><Relationship Id="rId1" Type="http://schemas.openxmlformats.org/officeDocument/2006/relationships/slideLayout" Target="../slideLayouts/slideLayout7.xml"/><Relationship Id="rId6" Type="http://schemas.openxmlformats.org/officeDocument/2006/relationships/image" Target="../media/image75.png"/><Relationship Id="rId11" Type="http://schemas.openxmlformats.org/officeDocument/2006/relationships/image" Target="../media/image80.svg"/><Relationship Id="rId5" Type="http://schemas.openxmlformats.org/officeDocument/2006/relationships/image" Target="../media/image35.png"/><Relationship Id="rId15" Type="http://schemas.openxmlformats.org/officeDocument/2006/relationships/image" Target="../media/image84.svg"/><Relationship Id="rId10" Type="http://schemas.openxmlformats.org/officeDocument/2006/relationships/image" Target="../media/image79.png"/><Relationship Id="rId19" Type="http://schemas.openxmlformats.org/officeDocument/2006/relationships/image" Target="../media/image88.png"/><Relationship Id="rId4" Type="http://schemas.openxmlformats.org/officeDocument/2006/relationships/image" Target="../media/image74.png"/><Relationship Id="rId9" Type="http://schemas.openxmlformats.org/officeDocument/2006/relationships/image" Target="../media/image78.svg"/><Relationship Id="rId14" Type="http://schemas.openxmlformats.org/officeDocument/2006/relationships/image" Target="../media/image83.png"/><Relationship Id="rId22" Type="http://schemas.openxmlformats.org/officeDocument/2006/relationships/image" Target="../media/image91.svg"/></Relationships>
</file>

<file path=ppt/slides/_rels/slide5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40.xml"/><Relationship Id="rId1" Type="http://schemas.openxmlformats.org/officeDocument/2006/relationships/slideLayout" Target="../slideLayouts/slideLayout2.xml"/><Relationship Id="rId4" Type="http://schemas.openxmlformats.org/officeDocument/2006/relationships/image" Target="../media/image92.jpeg"/></Relationships>
</file>

<file path=ppt/slides/_rels/slide5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41.xml"/><Relationship Id="rId1" Type="http://schemas.openxmlformats.org/officeDocument/2006/relationships/slideLayout" Target="../slideLayouts/slideLayout2.xml"/><Relationship Id="rId4" Type="http://schemas.openxmlformats.org/officeDocument/2006/relationships/chart" Target="../charts/chart5.xml"/></Relationships>
</file>

<file path=ppt/slides/_rels/slide56.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image" Target="../media/image94.svg"/><Relationship Id="rId2" Type="http://schemas.openxmlformats.org/officeDocument/2006/relationships/image" Target="../media/image93.png"/><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43.xml"/><Relationship Id="rId1" Type="http://schemas.openxmlformats.org/officeDocument/2006/relationships/slideLayout" Target="../slideLayouts/slideLayout7.xml"/><Relationship Id="rId5" Type="http://schemas.openxmlformats.org/officeDocument/2006/relationships/image" Target="../media/image96.svg"/><Relationship Id="rId4" Type="http://schemas.openxmlformats.org/officeDocument/2006/relationships/image" Target="../media/image93.png"/></Relationships>
</file>

<file path=ppt/slides/_rels/slide59.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44.xml"/><Relationship Id="rId1" Type="http://schemas.openxmlformats.org/officeDocument/2006/relationships/slideLayout" Target="../slideLayouts/slideLayout7.xml"/><Relationship Id="rId5" Type="http://schemas.openxmlformats.org/officeDocument/2006/relationships/image" Target="../media/image96.svg"/><Relationship Id="rId4" Type="http://schemas.openxmlformats.org/officeDocument/2006/relationships/image" Target="../media/image93.png"/></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5.xml"/><Relationship Id="rId1" Type="http://schemas.openxmlformats.org/officeDocument/2006/relationships/slideLayout" Target="../slideLayouts/slideLayout7.xml"/><Relationship Id="rId4" Type="http://schemas.openxmlformats.org/officeDocument/2006/relationships/image" Target="../media/image96.svg"/></Relationships>
</file>

<file path=ppt/slides/_rels/slide61.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6.xml"/><Relationship Id="rId1" Type="http://schemas.openxmlformats.org/officeDocument/2006/relationships/slideLayout" Target="../slideLayouts/slideLayout7.xml"/><Relationship Id="rId4" Type="http://schemas.openxmlformats.org/officeDocument/2006/relationships/image" Target="../media/image96.svg"/></Relationships>
</file>

<file path=ppt/slides/_rels/slide62.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8.png"/><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63.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8.png"/><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64.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7.xml"/><Relationship Id="rId1" Type="http://schemas.openxmlformats.org/officeDocument/2006/relationships/slideLayout" Target="../slideLayouts/slideLayout7.xml"/><Relationship Id="rId4" Type="http://schemas.openxmlformats.org/officeDocument/2006/relationships/image" Target="../media/image96.svg"/></Relationships>
</file>

<file path=ppt/slides/_rels/slide65.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8.xml"/><Relationship Id="rId1" Type="http://schemas.openxmlformats.org/officeDocument/2006/relationships/slideLayout" Target="../slideLayouts/slideLayout7.xml"/><Relationship Id="rId4" Type="http://schemas.openxmlformats.org/officeDocument/2006/relationships/image" Target="../media/image96.svg"/></Relationships>
</file>

<file path=ppt/slides/_rels/slide66.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8.png"/><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67.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8.png"/><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68.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9.xml"/><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69.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50.xml"/><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7.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5.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20.jpeg"/><Relationship Id="rId4" Type="http://schemas.openxmlformats.org/officeDocument/2006/relationships/image" Target="../media/image19.jpeg"/></Relationships>
</file>

<file path=ppt/slides/_rels/slide70.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51.xml"/><Relationship Id="rId1" Type="http://schemas.openxmlformats.org/officeDocument/2006/relationships/slideLayout" Target="../slideLayouts/slideLayout7.xml"/><Relationship Id="rId5" Type="http://schemas.openxmlformats.org/officeDocument/2006/relationships/image" Target="../media/image102.png"/><Relationship Id="rId4" Type="http://schemas.openxmlformats.org/officeDocument/2006/relationships/image" Target="../media/image101.png"/></Relationships>
</file>

<file path=ppt/slides/_rels/slide72.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52.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73.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53.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74.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54.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7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5.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76.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6.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7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7.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7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8.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7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9.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8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60.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8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61.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82.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62.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83.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63.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8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64.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85.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65.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86.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66.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87.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67.xml"/><Relationship Id="rId1" Type="http://schemas.openxmlformats.org/officeDocument/2006/relationships/slideLayout" Target="../slideLayouts/slideLayout7.xml"/><Relationship Id="rId5" Type="http://schemas.openxmlformats.org/officeDocument/2006/relationships/chart" Target="../charts/chart6.xml"/><Relationship Id="rId4" Type="http://schemas.openxmlformats.org/officeDocument/2006/relationships/image" Target="../media/image101.png"/></Relationships>
</file>

<file path=ppt/slides/_rels/slide88.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68.xml"/><Relationship Id="rId1" Type="http://schemas.openxmlformats.org/officeDocument/2006/relationships/slideLayout" Target="../slideLayouts/slideLayout7.xml"/><Relationship Id="rId5" Type="http://schemas.openxmlformats.org/officeDocument/2006/relationships/chart" Target="../charts/chart7.xml"/><Relationship Id="rId4" Type="http://schemas.openxmlformats.org/officeDocument/2006/relationships/image" Target="../media/image101.png"/></Relationships>
</file>

<file path=ppt/slides/_rels/slide89.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69.xml"/><Relationship Id="rId1" Type="http://schemas.openxmlformats.org/officeDocument/2006/relationships/slideLayout" Target="../slideLayouts/slideLayout7.xml"/><Relationship Id="rId4" Type="http://schemas.openxmlformats.org/officeDocument/2006/relationships/image" Target="../media/image101.png"/></Relationships>
</file>

<file path=ppt/slides/_rels/slide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22.jpeg"/><Relationship Id="rId4" Type="http://schemas.openxmlformats.org/officeDocument/2006/relationships/image" Target="../media/image5.png"/><Relationship Id="rId9" Type="http://schemas.openxmlformats.org/officeDocument/2006/relationships/image" Target="../media/image13.png"/></Relationships>
</file>

<file path=ppt/slides/_rels/slide90.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70.xml"/><Relationship Id="rId1" Type="http://schemas.openxmlformats.org/officeDocument/2006/relationships/slideLayout" Target="../slideLayouts/slideLayout7.xml"/><Relationship Id="rId5" Type="http://schemas.openxmlformats.org/officeDocument/2006/relationships/chart" Target="../charts/chart8.xml"/><Relationship Id="rId4" Type="http://schemas.openxmlformats.org/officeDocument/2006/relationships/image" Target="../media/image101.png"/></Relationships>
</file>

<file path=ppt/slides/_rels/slide91.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1.xml"/><Relationship Id="rId1" Type="http://schemas.openxmlformats.org/officeDocument/2006/relationships/slideLayout" Target="../slideLayouts/slideLayout7.xml"/><Relationship Id="rId4" Type="http://schemas.openxmlformats.org/officeDocument/2006/relationships/chart" Target="../charts/chart9.xml"/></Relationships>
</file>

<file path=ppt/slides/_rels/slide9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5.xml"/><Relationship Id="rId1" Type="http://schemas.openxmlformats.org/officeDocument/2006/relationships/slideLayout" Target="../slideLayouts/slideLayout7.xml"/><Relationship Id="rId4" Type="http://schemas.openxmlformats.org/officeDocument/2006/relationships/chart" Target="../charts/chart10.xml"/></Relationships>
</file>

<file path=ppt/slides/_rels/slide96.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6.xml"/><Relationship Id="rId1" Type="http://schemas.openxmlformats.org/officeDocument/2006/relationships/slideLayout" Target="../slideLayouts/slideLayout7.xml"/><Relationship Id="rId5" Type="http://schemas.openxmlformats.org/officeDocument/2006/relationships/chart" Target="../charts/chart11.xml"/><Relationship Id="rId4" Type="http://schemas.openxmlformats.org/officeDocument/2006/relationships/image" Target="../media/image109.png"/></Relationships>
</file>

<file path=ppt/slides/_rels/slide9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7.xml"/><Relationship Id="rId1" Type="http://schemas.openxmlformats.org/officeDocument/2006/relationships/slideLayout" Target="../slideLayouts/slideLayout7.xml"/><Relationship Id="rId5" Type="http://schemas.openxmlformats.org/officeDocument/2006/relationships/chart" Target="../charts/chart12.xml"/><Relationship Id="rId4" Type="http://schemas.openxmlformats.org/officeDocument/2006/relationships/image" Target="../media/image5.png"/></Relationships>
</file>

<file path=ppt/slides/_rels/slide9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8.xml"/><Relationship Id="rId1" Type="http://schemas.openxmlformats.org/officeDocument/2006/relationships/slideLayout" Target="../slideLayouts/slideLayout7.xml"/><Relationship Id="rId6" Type="http://schemas.openxmlformats.org/officeDocument/2006/relationships/chart" Target="../charts/chart13.xml"/><Relationship Id="rId5" Type="http://schemas.openxmlformats.org/officeDocument/2006/relationships/image" Target="../media/image111.png"/><Relationship Id="rId4" Type="http://schemas.openxmlformats.org/officeDocument/2006/relationships/image" Target="../media/image110.png"/></Relationships>
</file>

<file path=ppt/slides/_rels/slide9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9.xml"/><Relationship Id="rId1" Type="http://schemas.openxmlformats.org/officeDocument/2006/relationships/slideLayout" Target="../slideLayouts/slideLayout7.xml"/><Relationship Id="rId5" Type="http://schemas.openxmlformats.org/officeDocument/2006/relationships/chart" Target="../charts/chart14.xml"/><Relationship Id="rId4" Type="http://schemas.openxmlformats.org/officeDocument/2006/relationships/image" Target="../media/image4.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n 5">
            <a:extLst>
              <a:ext uri="{FF2B5EF4-FFF2-40B4-BE49-F238E27FC236}">
                <a16:creationId xmlns:a16="http://schemas.microsoft.com/office/drawing/2014/main" id="{3DA64FC2-0613-4BDA-B3D4-C8103285CC0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35025" y="242996"/>
            <a:ext cx="1948236" cy="1527298"/>
          </a:xfrm>
          <a:prstGeom prst="rect">
            <a:avLst/>
          </a:prstGeom>
        </p:spPr>
      </p:pic>
      <p:sp>
        <p:nvSpPr>
          <p:cNvPr id="14" name="CuadroTexto 13">
            <a:extLst>
              <a:ext uri="{FF2B5EF4-FFF2-40B4-BE49-F238E27FC236}">
                <a16:creationId xmlns:a16="http://schemas.microsoft.com/office/drawing/2014/main" id="{3757F1D3-5436-4867-B5B6-2D87078EC5B5}"/>
              </a:ext>
            </a:extLst>
          </p:cNvPr>
          <p:cNvSpPr txBox="1"/>
          <p:nvPr/>
        </p:nvSpPr>
        <p:spPr>
          <a:xfrm>
            <a:off x="435025" y="3110659"/>
            <a:ext cx="10116488" cy="2246769"/>
          </a:xfrm>
          <a:prstGeom prst="rect">
            <a:avLst/>
          </a:prstGeom>
          <a:noFill/>
        </p:spPr>
        <p:txBody>
          <a:bodyPr wrap="square" rtlCol="0">
            <a:spAutoFit/>
          </a:bodyPr>
          <a:lstStyle/>
          <a:p>
            <a:pPr algn="just"/>
            <a:r>
              <a:rPr lang="es-CO" sz="2800" b="1" cap="small" dirty="0">
                <a:solidFill>
                  <a:schemeClr val="tx2"/>
                </a:solidFill>
                <a:latin typeface="Candara" panose="020E0502030303020204" pitchFamily="34" charset="0"/>
              </a:rPr>
              <a:t>Interventoría – UAESP </a:t>
            </a:r>
          </a:p>
          <a:p>
            <a:pPr algn="just"/>
            <a:r>
              <a:rPr lang="es-CO" sz="2800" b="1" cap="small" dirty="0">
                <a:solidFill>
                  <a:schemeClr val="tx2"/>
                </a:solidFill>
                <a:latin typeface="Candara" panose="020E0502030303020204" pitchFamily="34" charset="0"/>
              </a:rPr>
              <a:t>INFORME EJECUTIVO No 72 – FEBRERO 2024</a:t>
            </a:r>
          </a:p>
          <a:p>
            <a:pPr algn="just"/>
            <a:r>
              <a:rPr lang="es-CO" sz="2800" b="1" cap="small" dirty="0">
                <a:solidFill>
                  <a:schemeClr val="tx2"/>
                </a:solidFill>
                <a:latin typeface="Candara" panose="020E0502030303020204" pitchFamily="34" charset="0"/>
              </a:rPr>
              <a:t>Contrato 396 de 2018</a:t>
            </a:r>
          </a:p>
          <a:p>
            <a:pPr algn="just"/>
            <a:endParaRPr lang="es-CO" sz="2800" b="1" cap="small" dirty="0">
              <a:solidFill>
                <a:schemeClr val="tx2"/>
              </a:solidFill>
              <a:latin typeface="Candara" panose="020E0502030303020204" pitchFamily="34" charset="0"/>
            </a:endParaRPr>
          </a:p>
          <a:p>
            <a:pPr algn="just"/>
            <a:endParaRPr lang="es-CO" sz="2800" b="1" cap="small" dirty="0">
              <a:solidFill>
                <a:schemeClr val="tx2"/>
              </a:solidFill>
              <a:latin typeface="Candara" panose="020E0502030303020204" pitchFamily="34" charset="0"/>
            </a:endParaRPr>
          </a:p>
        </p:txBody>
      </p:sp>
      <p:grpSp>
        <p:nvGrpSpPr>
          <p:cNvPr id="11" name="Grupo 10">
            <a:extLst>
              <a:ext uri="{FF2B5EF4-FFF2-40B4-BE49-F238E27FC236}">
                <a16:creationId xmlns:a16="http://schemas.microsoft.com/office/drawing/2014/main" id="{ED47EFE0-38F7-4FB0-A719-3E678953EB07}"/>
              </a:ext>
            </a:extLst>
          </p:cNvPr>
          <p:cNvGrpSpPr/>
          <p:nvPr/>
        </p:nvGrpSpPr>
        <p:grpSpPr>
          <a:xfrm>
            <a:off x="9343005" y="376851"/>
            <a:ext cx="1887497" cy="5474496"/>
            <a:chOff x="3114068" y="1111122"/>
            <a:chExt cx="1935480" cy="5697300"/>
          </a:xfrm>
        </p:grpSpPr>
        <p:pic>
          <p:nvPicPr>
            <p:cNvPr id="13" name="Imagen 12">
              <a:extLst>
                <a:ext uri="{FF2B5EF4-FFF2-40B4-BE49-F238E27FC236}">
                  <a16:creationId xmlns:a16="http://schemas.microsoft.com/office/drawing/2014/main" id="{50A3C448-09C5-48F7-B1FE-C623112BDC1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6CB836A8-5AF0-410A-8F7B-5F417B51968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9643F0D8-99DD-4C7B-B81B-7C6183A6B6E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207321" y="5338801"/>
              <a:ext cx="1807066" cy="388869"/>
            </a:xfrm>
            <a:prstGeom prst="rect">
              <a:avLst/>
            </a:prstGeom>
          </p:spPr>
        </p:pic>
        <p:pic>
          <p:nvPicPr>
            <p:cNvPr id="18" name="Imagen 17">
              <a:extLst>
                <a:ext uri="{FF2B5EF4-FFF2-40B4-BE49-F238E27FC236}">
                  <a16:creationId xmlns:a16="http://schemas.microsoft.com/office/drawing/2014/main" id="{5C980EAA-CBD3-447B-A953-2F7C0FFF158E}"/>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10" name="Grupo 9">
            <a:extLst>
              <a:ext uri="{FF2B5EF4-FFF2-40B4-BE49-F238E27FC236}">
                <a16:creationId xmlns:a16="http://schemas.microsoft.com/office/drawing/2014/main" id="{E66605C5-0928-4C71-B49C-70AC5B97E64A}"/>
              </a:ext>
            </a:extLst>
          </p:cNvPr>
          <p:cNvGrpSpPr/>
          <p:nvPr/>
        </p:nvGrpSpPr>
        <p:grpSpPr>
          <a:xfrm>
            <a:off x="9308716" y="2776167"/>
            <a:ext cx="1887497" cy="1290241"/>
            <a:chOff x="10562619" y="1423954"/>
            <a:chExt cx="1280250" cy="1299632"/>
          </a:xfrm>
        </p:grpSpPr>
        <p:pic>
          <p:nvPicPr>
            <p:cNvPr id="12" name="Picture 2">
              <a:extLst>
                <a:ext uri="{FF2B5EF4-FFF2-40B4-BE49-F238E27FC236}">
                  <a16:creationId xmlns:a16="http://schemas.microsoft.com/office/drawing/2014/main" id="{6EB32CB8-B7C1-422B-A21A-49782691758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51B24BBE-C41D-4C90-84F0-1FCD83F52D9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86616755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18886" y="6302396"/>
            <a:ext cx="11523145"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enero  y el 31 de enero de 2024.</a:t>
            </a:r>
            <a:endParaRPr lang="es-CO" sz="900" dirty="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800" b="0" dirty="0">
                <a:solidFill>
                  <a:schemeClr val="accent1">
                    <a:lumMod val="50000"/>
                  </a:schemeClr>
                </a:solidFill>
              </a:rPr>
              <a:t>Histórico – barrido y limpieza   barrido manual y áreas públicas (km) 2024</a:t>
            </a:r>
            <a:endParaRPr lang="es-CO" sz="1800" b="0" kern="0" dirty="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98702"/>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77864"/>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898612"/>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15193"/>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1204" y="1767079"/>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4" name="Picture 2">
            <a:extLst>
              <a:ext uri="{FF2B5EF4-FFF2-40B4-BE49-F238E27FC236}">
                <a16:creationId xmlns:a16="http://schemas.microsoft.com/office/drawing/2014/main" id="{FF054A10-6841-4C8D-8AF2-06E2AE0E7C9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82468" y="1736120"/>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E3AC2454-1F8B-402D-85C6-AB8F1D4B561A}"/>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82468" y="1141458"/>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919289FC-5924-AF04-184B-80226F3AF7F1}"/>
              </a:ext>
            </a:extLst>
          </p:cNvPr>
          <p:cNvGraphicFramePr>
            <a:graphicFrameLocks noGrp="1"/>
          </p:cNvGraphicFramePr>
          <p:nvPr>
            <p:extLst>
              <p:ext uri="{D42A27DB-BD31-4B8C-83A1-F6EECF244321}">
                <p14:modId xmlns:p14="http://schemas.microsoft.com/office/powerpoint/2010/main" val="1260599045"/>
              </p:ext>
            </p:extLst>
          </p:nvPr>
        </p:nvGraphicFramePr>
        <p:xfrm>
          <a:off x="398563" y="2630262"/>
          <a:ext cx="11172547" cy="1207958"/>
        </p:xfrm>
        <a:graphic>
          <a:graphicData uri="http://schemas.openxmlformats.org/drawingml/2006/table">
            <a:tbl>
              <a:tblPr/>
              <a:tblGrid>
                <a:gridCol w="724509">
                  <a:extLst>
                    <a:ext uri="{9D8B030D-6E8A-4147-A177-3AD203B41FA5}">
                      <a16:colId xmlns:a16="http://schemas.microsoft.com/office/drawing/2014/main" val="1286294722"/>
                    </a:ext>
                  </a:extLst>
                </a:gridCol>
                <a:gridCol w="941863">
                  <a:extLst>
                    <a:ext uri="{9D8B030D-6E8A-4147-A177-3AD203B41FA5}">
                      <a16:colId xmlns:a16="http://schemas.microsoft.com/office/drawing/2014/main" val="3339253420"/>
                    </a:ext>
                  </a:extLst>
                </a:gridCol>
                <a:gridCol w="277728">
                  <a:extLst>
                    <a:ext uri="{9D8B030D-6E8A-4147-A177-3AD203B41FA5}">
                      <a16:colId xmlns:a16="http://schemas.microsoft.com/office/drawing/2014/main" val="1997681994"/>
                    </a:ext>
                  </a:extLst>
                </a:gridCol>
                <a:gridCol w="736586">
                  <a:extLst>
                    <a:ext uri="{9D8B030D-6E8A-4147-A177-3AD203B41FA5}">
                      <a16:colId xmlns:a16="http://schemas.microsoft.com/office/drawing/2014/main" val="4008812754"/>
                    </a:ext>
                  </a:extLst>
                </a:gridCol>
                <a:gridCol w="869411">
                  <a:extLst>
                    <a:ext uri="{9D8B030D-6E8A-4147-A177-3AD203B41FA5}">
                      <a16:colId xmlns:a16="http://schemas.microsoft.com/office/drawing/2014/main" val="3925557702"/>
                    </a:ext>
                  </a:extLst>
                </a:gridCol>
                <a:gridCol w="277728">
                  <a:extLst>
                    <a:ext uri="{9D8B030D-6E8A-4147-A177-3AD203B41FA5}">
                      <a16:colId xmlns:a16="http://schemas.microsoft.com/office/drawing/2014/main" val="1807146830"/>
                    </a:ext>
                  </a:extLst>
                </a:gridCol>
                <a:gridCol w="736586">
                  <a:extLst>
                    <a:ext uri="{9D8B030D-6E8A-4147-A177-3AD203B41FA5}">
                      <a16:colId xmlns:a16="http://schemas.microsoft.com/office/drawing/2014/main" val="2841494751"/>
                    </a:ext>
                  </a:extLst>
                </a:gridCol>
                <a:gridCol w="905637">
                  <a:extLst>
                    <a:ext uri="{9D8B030D-6E8A-4147-A177-3AD203B41FA5}">
                      <a16:colId xmlns:a16="http://schemas.microsoft.com/office/drawing/2014/main" val="3518974048"/>
                    </a:ext>
                  </a:extLst>
                </a:gridCol>
                <a:gridCol w="277728">
                  <a:extLst>
                    <a:ext uri="{9D8B030D-6E8A-4147-A177-3AD203B41FA5}">
                      <a16:colId xmlns:a16="http://schemas.microsoft.com/office/drawing/2014/main" val="202792226"/>
                    </a:ext>
                  </a:extLst>
                </a:gridCol>
                <a:gridCol w="736586">
                  <a:extLst>
                    <a:ext uri="{9D8B030D-6E8A-4147-A177-3AD203B41FA5}">
                      <a16:colId xmlns:a16="http://schemas.microsoft.com/office/drawing/2014/main" val="1029085358"/>
                    </a:ext>
                  </a:extLst>
                </a:gridCol>
                <a:gridCol w="860356">
                  <a:extLst>
                    <a:ext uri="{9D8B030D-6E8A-4147-A177-3AD203B41FA5}">
                      <a16:colId xmlns:a16="http://schemas.microsoft.com/office/drawing/2014/main" val="201810299"/>
                    </a:ext>
                  </a:extLst>
                </a:gridCol>
                <a:gridCol w="277728">
                  <a:extLst>
                    <a:ext uri="{9D8B030D-6E8A-4147-A177-3AD203B41FA5}">
                      <a16:colId xmlns:a16="http://schemas.microsoft.com/office/drawing/2014/main" val="2786189993"/>
                    </a:ext>
                  </a:extLst>
                </a:gridCol>
                <a:gridCol w="736586">
                  <a:extLst>
                    <a:ext uri="{9D8B030D-6E8A-4147-A177-3AD203B41FA5}">
                      <a16:colId xmlns:a16="http://schemas.microsoft.com/office/drawing/2014/main" val="3369999566"/>
                    </a:ext>
                  </a:extLst>
                </a:gridCol>
                <a:gridCol w="917713">
                  <a:extLst>
                    <a:ext uri="{9D8B030D-6E8A-4147-A177-3AD203B41FA5}">
                      <a16:colId xmlns:a16="http://schemas.microsoft.com/office/drawing/2014/main" val="1006361956"/>
                    </a:ext>
                  </a:extLst>
                </a:gridCol>
                <a:gridCol w="277728">
                  <a:extLst>
                    <a:ext uri="{9D8B030D-6E8A-4147-A177-3AD203B41FA5}">
                      <a16:colId xmlns:a16="http://schemas.microsoft.com/office/drawing/2014/main" val="3474490627"/>
                    </a:ext>
                  </a:extLst>
                </a:gridCol>
                <a:gridCol w="736586">
                  <a:extLst>
                    <a:ext uri="{9D8B030D-6E8A-4147-A177-3AD203B41FA5}">
                      <a16:colId xmlns:a16="http://schemas.microsoft.com/office/drawing/2014/main" val="2502246027"/>
                    </a:ext>
                  </a:extLst>
                </a:gridCol>
                <a:gridCol w="881488">
                  <a:extLst>
                    <a:ext uri="{9D8B030D-6E8A-4147-A177-3AD203B41FA5}">
                      <a16:colId xmlns:a16="http://schemas.microsoft.com/office/drawing/2014/main" val="2756755403"/>
                    </a:ext>
                  </a:extLst>
                </a:gridCol>
              </a:tblGrid>
              <a:tr h="485552">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12943494"/>
                  </a:ext>
                </a:extLst>
              </a:tr>
              <a:tr h="236854">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185.597,16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181.312,07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95.517,51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71.614,50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79.336,46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613.377,70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611463136"/>
                  </a:ext>
                </a:extLst>
              </a:tr>
              <a:tr h="485552">
                <a:tc>
                  <a:txBody>
                    <a:bodyPr/>
                    <a:lstStyle/>
                    <a:p>
                      <a:pPr algn="ctr" rtl="0" fontAlgn="ctr"/>
                      <a:r>
                        <a:rPr lang="es-CO" sz="10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185.597,16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181.312,07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95.517,51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71.614,50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79.336,46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613.377,70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951816918"/>
                  </a:ext>
                </a:extLst>
              </a:tr>
            </a:tbl>
          </a:graphicData>
        </a:graphic>
      </p:graphicFrame>
    </p:spTree>
    <p:extLst>
      <p:ext uri="{BB962C8B-B14F-4D97-AF65-F5344CB8AC3E}">
        <p14:creationId xmlns:p14="http://schemas.microsoft.com/office/powerpoint/2010/main" val="136599054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57270D67-EA2E-4D40-9E39-5D9ECDB7D5F5}"/>
              </a:ext>
            </a:extLst>
          </p:cNvPr>
          <p:cNvCxnSpPr>
            <a:cxnSpLocks/>
          </p:cNvCxnSpPr>
          <p:nvPr/>
        </p:nvCxnSpPr>
        <p:spPr>
          <a:xfrm>
            <a:off x="52388" y="10350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968D95B8-287D-4004-B976-D06A1F7DA4FB}"/>
              </a:ext>
            </a:extLst>
          </p:cNvPr>
          <p:cNvSpPr txBox="1"/>
          <p:nvPr/>
        </p:nvSpPr>
        <p:spPr>
          <a:xfrm>
            <a:off x="1520825" y="142875"/>
            <a:ext cx="99822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septiembre 2023 a febrero 2024– Área Limpia</a:t>
            </a:r>
          </a:p>
        </p:txBody>
      </p:sp>
      <p:pic>
        <p:nvPicPr>
          <p:cNvPr id="41988" name="Imagen 24">
            <a:extLst>
              <a:ext uri="{FF2B5EF4-FFF2-40B4-BE49-F238E27FC236}">
                <a16:creationId xmlns:a16="http://schemas.microsoft.com/office/drawing/2014/main" id="{93DFCF9E-8AE4-4F8A-A78D-327A71BDDF6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989" name="Imagen 1">
            <a:extLst>
              <a:ext uri="{FF2B5EF4-FFF2-40B4-BE49-F238E27FC236}">
                <a16:creationId xmlns:a16="http://schemas.microsoft.com/office/drawing/2014/main" id="{C382803F-8022-4276-8930-9782691DAE7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161588" y="200025"/>
            <a:ext cx="1517650"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5BCDBA0A-C17C-4CE8-9B7F-C219EAA49051}"/>
              </a:ext>
            </a:extLst>
          </p:cNvPr>
          <p:cNvSpPr txBox="1"/>
          <p:nvPr/>
        </p:nvSpPr>
        <p:spPr>
          <a:xfrm>
            <a:off x="7828347" y="1159639"/>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0686017-BD5E-474B-8509-BFF4A18F2956}"/>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63F23D30-FAC0-423C-89F7-6D96AD0591AD}"/>
              </a:ext>
            </a:extLst>
          </p:cNvPr>
          <p:cNvGraphicFramePr>
            <a:graphicFrameLocks/>
          </p:cNvGraphicFramePr>
          <p:nvPr/>
        </p:nvGraphicFramePr>
        <p:xfrm>
          <a:off x="1918800" y="1511491"/>
          <a:ext cx="7511803" cy="498889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DF1B15A-A376-4C6A-B6BB-737A6ADD650F}"/>
              </a:ext>
            </a:extLst>
          </p:cNvPr>
          <p:cNvCxnSpPr>
            <a:cxnSpLocks/>
          </p:cNvCxnSpPr>
          <p:nvPr/>
        </p:nvCxnSpPr>
        <p:spPr>
          <a:xfrm>
            <a:off x="117475" y="1030288"/>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4036" name="Imagen 6">
            <a:extLst>
              <a:ext uri="{FF2B5EF4-FFF2-40B4-BE49-F238E27FC236}">
                <a16:creationId xmlns:a16="http://schemas.microsoft.com/office/drawing/2014/main" id="{43B91D8E-FB6E-45ED-A92A-2DC463E97FE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80700" y="179388"/>
            <a:ext cx="914400" cy="650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37" name="Imagen 8">
            <a:extLst>
              <a:ext uri="{FF2B5EF4-FFF2-40B4-BE49-F238E27FC236}">
                <a16:creationId xmlns:a16="http://schemas.microsoft.com/office/drawing/2014/main" id="{02AC6C57-EA6D-43FA-86E6-C88531FE28F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84150" y="206375"/>
            <a:ext cx="744538"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CuadroTexto 4">
            <a:extLst>
              <a:ext uri="{FF2B5EF4-FFF2-40B4-BE49-F238E27FC236}">
                <a16:creationId xmlns:a16="http://schemas.microsoft.com/office/drawing/2014/main" id="{103B611A-13C5-48E0-8CDB-B30FD90F47A8}"/>
              </a:ext>
            </a:extLst>
          </p:cNvPr>
          <p:cNvSpPr txBox="1">
            <a:spLocks noChangeArrowheads="1"/>
          </p:cNvSpPr>
          <p:nvPr/>
        </p:nvSpPr>
        <p:spPr bwMode="auto">
          <a:xfrm>
            <a:off x="-71967" y="651990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7" name="CuadroTexto 16">
            <a:extLst>
              <a:ext uri="{FF2B5EF4-FFF2-40B4-BE49-F238E27FC236}">
                <a16:creationId xmlns:a16="http://schemas.microsoft.com/office/drawing/2014/main" id="{48F8BAF0-C813-45EF-A0C3-3A82B4ABBC72}"/>
              </a:ext>
            </a:extLst>
          </p:cNvPr>
          <p:cNvSpPr txBox="1"/>
          <p:nvPr/>
        </p:nvSpPr>
        <p:spPr>
          <a:xfrm>
            <a:off x="928688" y="44450"/>
            <a:ext cx="9752012" cy="860425"/>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Localidad – Febrero 2024</a:t>
            </a:r>
            <a:endParaRPr lang="es-CO" sz="1600" b="0" kern="0" dirty="0">
              <a:solidFill>
                <a:schemeClr val="accent1">
                  <a:lumMod val="50000"/>
                </a:schemeClr>
              </a:solidFill>
            </a:endParaRPr>
          </a:p>
        </p:txBody>
      </p:sp>
      <p:sp>
        <p:nvSpPr>
          <p:cNvPr id="10" name="CuadroTexto 9">
            <a:extLst>
              <a:ext uri="{FF2B5EF4-FFF2-40B4-BE49-F238E27FC236}">
                <a16:creationId xmlns:a16="http://schemas.microsoft.com/office/drawing/2014/main" id="{C0B8EF34-414E-4EC1-8D80-D219AB1CE181}"/>
              </a:ext>
            </a:extLst>
          </p:cNvPr>
          <p:cNvSpPr txBox="1"/>
          <p:nvPr/>
        </p:nvSpPr>
        <p:spPr>
          <a:xfrm>
            <a:off x="1157282" y="6071687"/>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29-feb-2024 descargado del SIGAB el 6-mar-2024.</a:t>
            </a:r>
            <a:endParaRPr lang="es-CO" sz="1000" dirty="0">
              <a:solidFill>
                <a:schemeClr val="accent1">
                  <a:lumMod val="50000"/>
                </a:schemeClr>
              </a:solidFill>
              <a:cs typeface="Arial"/>
            </a:endParaRPr>
          </a:p>
        </p:txBody>
      </p:sp>
      <p:sp>
        <p:nvSpPr>
          <p:cNvPr id="4" name="CuadroTexto 14">
            <a:extLst>
              <a:ext uri="{FF2B5EF4-FFF2-40B4-BE49-F238E27FC236}">
                <a16:creationId xmlns:a16="http://schemas.microsoft.com/office/drawing/2014/main" id="{21C952C2-597C-85CC-A2E2-98AFEFF08117}"/>
              </a:ext>
            </a:extLst>
          </p:cNvPr>
          <p:cNvSpPr txBox="1"/>
          <p:nvPr/>
        </p:nvSpPr>
        <p:spPr>
          <a:xfrm>
            <a:off x="-71967" y="2951946"/>
            <a:ext cx="1596571" cy="95410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a:t>
            </a:r>
          </a:p>
          <a:p>
            <a:pPr lvl="1" algn="ct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$26.899 millones</a:t>
            </a:r>
            <a:endParaRPr lang="es-CO" sz="14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D24E9A06-BFC4-234C-7C04-53EFA9237C6E}"/>
              </a:ext>
            </a:extLst>
          </p:cNvPr>
          <p:cNvGraphicFramePr>
            <a:graphicFrameLocks/>
          </p:cNvGraphicFramePr>
          <p:nvPr/>
        </p:nvGraphicFramePr>
        <p:xfrm>
          <a:off x="2047461" y="1245401"/>
          <a:ext cx="8001000" cy="445781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 name="Gráfico 2">
            <a:extLst>
              <a:ext uri="{FF2B5EF4-FFF2-40B4-BE49-F238E27FC236}">
                <a16:creationId xmlns:a16="http://schemas.microsoft.com/office/drawing/2014/main" id="{9CF8EEAC-DC2F-4E48-93A2-8B2C4A1A50F1}"/>
              </a:ext>
            </a:extLst>
          </p:cNvPr>
          <p:cNvGraphicFramePr>
            <a:graphicFrameLocks noGrp="1"/>
          </p:cNvGraphicFramePr>
          <p:nvPr/>
        </p:nvGraphicFramePr>
        <p:xfrm>
          <a:off x="1768928" y="1245401"/>
          <a:ext cx="8797472" cy="4672925"/>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54B0EC6-A76D-458A-87F8-A0F4A1DC03E5}"/>
              </a:ext>
            </a:extLst>
          </p:cNvPr>
          <p:cNvCxnSpPr>
            <a:cxnSpLocks/>
          </p:cNvCxnSpPr>
          <p:nvPr/>
        </p:nvCxnSpPr>
        <p:spPr>
          <a:xfrm>
            <a:off x="118268" y="1027181"/>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6083" name="Imagen 24">
            <a:extLst>
              <a:ext uri="{FF2B5EF4-FFF2-40B4-BE49-F238E27FC236}">
                <a16:creationId xmlns:a16="http://schemas.microsoft.com/office/drawing/2014/main" id="{D8DB0ED5-9950-413B-B1B6-B526606E40B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98475" y="104775"/>
            <a:ext cx="933450" cy="799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4" name="Imagen 10">
            <a:extLst>
              <a:ext uri="{FF2B5EF4-FFF2-40B4-BE49-F238E27FC236}">
                <a16:creationId xmlns:a16="http://schemas.microsoft.com/office/drawing/2014/main" id="{7F137BE4-1429-493C-AC08-8F22711915AE}"/>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074275" y="158750"/>
            <a:ext cx="127635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uadroTexto 17">
            <a:extLst>
              <a:ext uri="{FF2B5EF4-FFF2-40B4-BE49-F238E27FC236}">
                <a16:creationId xmlns:a16="http://schemas.microsoft.com/office/drawing/2014/main" id="{0D6F7815-CE8A-475E-B1D5-D951F7F39A5C}"/>
              </a:ext>
            </a:extLst>
          </p:cNvPr>
          <p:cNvSpPr txBox="1"/>
          <p:nvPr/>
        </p:nvSpPr>
        <p:spPr>
          <a:xfrm>
            <a:off x="965200" y="127000"/>
            <a:ext cx="88265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Localidad – Febrero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A8316B93-31E7-46D1-9D18-951F76610E2C}"/>
              </a:ext>
            </a:extLst>
          </p:cNvPr>
          <p:cNvSpPr txBox="1">
            <a:spLocks noChangeArrowheads="1"/>
          </p:cNvSpPr>
          <p:nvPr/>
        </p:nvSpPr>
        <p:spPr bwMode="auto">
          <a:xfrm>
            <a:off x="-125413" y="64762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5" name="CuadroTexto 14">
            <a:extLst>
              <a:ext uri="{FF2B5EF4-FFF2-40B4-BE49-F238E27FC236}">
                <a16:creationId xmlns:a16="http://schemas.microsoft.com/office/drawing/2014/main" id="{6EFA2F1B-1973-5A57-3F50-EB2C1C0862F2}"/>
              </a:ext>
            </a:extLst>
          </p:cNvPr>
          <p:cNvSpPr txBox="1"/>
          <p:nvPr/>
        </p:nvSpPr>
        <p:spPr>
          <a:xfrm>
            <a:off x="-125413" y="3062288"/>
            <a:ext cx="1895476" cy="954107"/>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$42.525</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Millones</a:t>
            </a:r>
            <a:endParaRPr lang="es-CO" sz="1400" b="1" kern="0" dirty="0">
              <a:solidFill>
                <a:schemeClr val="accent1">
                  <a:lumMod val="50000"/>
                </a:schemeClr>
              </a:solidFill>
              <a:cs typeface="Arial" panose="020B0604020202020204" pitchFamily="34" charset="0"/>
            </a:endParaRPr>
          </a:p>
        </p:txBody>
      </p:sp>
      <p:sp>
        <p:nvSpPr>
          <p:cNvPr id="13" name="CuadroTexto 12">
            <a:extLst>
              <a:ext uri="{FF2B5EF4-FFF2-40B4-BE49-F238E27FC236}">
                <a16:creationId xmlns:a16="http://schemas.microsoft.com/office/drawing/2014/main" id="{B802D4DF-87FF-4644-BC0B-393C8DFE0BC6}"/>
              </a:ext>
            </a:extLst>
          </p:cNvPr>
          <p:cNvSpPr txBox="1"/>
          <p:nvPr/>
        </p:nvSpPr>
        <p:spPr>
          <a:xfrm>
            <a:off x="1212698" y="6007035"/>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29-feb-2024 descargado del SIGAB el 6-mar-2024.</a:t>
            </a:r>
            <a:endParaRPr lang="es-CO" sz="1000" dirty="0">
              <a:solidFill>
                <a:schemeClr val="accent1">
                  <a:lumMod val="50000"/>
                </a:schemeClr>
              </a:solidFill>
              <a:cs typeface="Arial"/>
            </a:endParaRPr>
          </a:p>
        </p:txBody>
      </p:sp>
      <p:graphicFrame>
        <p:nvGraphicFramePr>
          <p:cNvPr id="2" name="Gráfico 1">
            <a:extLst>
              <a:ext uri="{FF2B5EF4-FFF2-40B4-BE49-F238E27FC236}">
                <a16:creationId xmlns:a16="http://schemas.microsoft.com/office/drawing/2014/main" id="{8920818F-C968-4365-978D-56768D6947E9}"/>
              </a:ext>
            </a:extLst>
          </p:cNvPr>
          <p:cNvGraphicFramePr>
            <a:graphicFrameLocks/>
          </p:cNvGraphicFramePr>
          <p:nvPr/>
        </p:nvGraphicFramePr>
        <p:xfrm>
          <a:off x="1993900" y="1171713"/>
          <a:ext cx="8788400" cy="465910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B7A8E74-DE74-41A5-B2B8-0C8EFCFAA4F5}"/>
              </a:ext>
            </a:extLst>
          </p:cNvPr>
          <p:cNvCxnSpPr>
            <a:cxnSpLocks/>
          </p:cNvCxnSpPr>
          <p:nvPr/>
        </p:nvCxnSpPr>
        <p:spPr>
          <a:xfrm>
            <a:off x="88900" y="10184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8131" name="Imagen 24">
            <a:extLst>
              <a:ext uri="{FF2B5EF4-FFF2-40B4-BE49-F238E27FC236}">
                <a16:creationId xmlns:a16="http://schemas.microsoft.com/office/drawing/2014/main" id="{61E1D662-579A-4FEB-BD9E-C36B5C55BE0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22300" y="539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1660A0D-314F-41E8-9099-FEB1EDE19F68}"/>
              </a:ext>
            </a:extLst>
          </p:cNvPr>
          <p:cNvSpPr txBox="1"/>
          <p:nvPr/>
        </p:nvSpPr>
        <p:spPr>
          <a:xfrm>
            <a:off x="1509713" y="71438"/>
            <a:ext cx="73247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Febrero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0C870CC5-3D3D-4D7C-9446-3EF8D07706FE}"/>
              </a:ext>
            </a:extLst>
          </p:cNvPr>
          <p:cNvSpPr txBox="1">
            <a:spLocks noChangeArrowheads="1"/>
          </p:cNvSpPr>
          <p:nvPr/>
        </p:nvSpPr>
        <p:spPr bwMode="auto">
          <a:xfrm>
            <a:off x="0" y="650956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9" name="Grupo 18">
            <a:extLst>
              <a:ext uri="{FF2B5EF4-FFF2-40B4-BE49-F238E27FC236}">
                <a16:creationId xmlns:a16="http://schemas.microsoft.com/office/drawing/2014/main" id="{86A3229D-1C1B-46E1-970C-B4CDDB80D889}"/>
              </a:ext>
            </a:extLst>
          </p:cNvPr>
          <p:cNvGrpSpPr/>
          <p:nvPr/>
        </p:nvGrpSpPr>
        <p:grpSpPr>
          <a:xfrm>
            <a:off x="10761555" y="-7131"/>
            <a:ext cx="1077459" cy="989053"/>
            <a:chOff x="10562619" y="1423954"/>
            <a:chExt cx="1280250" cy="1299632"/>
          </a:xfrm>
        </p:grpSpPr>
        <p:pic>
          <p:nvPicPr>
            <p:cNvPr id="20" name="Picture 2">
              <a:extLst>
                <a:ext uri="{FF2B5EF4-FFF2-40B4-BE49-F238E27FC236}">
                  <a16:creationId xmlns:a16="http://schemas.microsoft.com/office/drawing/2014/main" id="{2BEB2BC4-12B3-41DB-9F58-A452615536CB}"/>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D808D288-D968-4539-A505-6F0CA4B426A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 name="CuadroTexto 12">
            <a:extLst>
              <a:ext uri="{FF2B5EF4-FFF2-40B4-BE49-F238E27FC236}">
                <a16:creationId xmlns:a16="http://schemas.microsoft.com/office/drawing/2014/main" id="{D302BD47-6298-4E9E-8CA1-610FFE0B4603}"/>
              </a:ext>
            </a:extLst>
          </p:cNvPr>
          <p:cNvSpPr txBox="1"/>
          <p:nvPr/>
        </p:nvSpPr>
        <p:spPr>
          <a:xfrm>
            <a:off x="890810" y="5794548"/>
            <a:ext cx="9925713" cy="553998"/>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29-feb-2024 descargado del SIGAB el 6-mar-2024.</a:t>
            </a:r>
            <a:endParaRPr lang="es-CO" sz="1000" dirty="0">
              <a:solidFill>
                <a:schemeClr val="accent1">
                  <a:lumMod val="50000"/>
                </a:schemeClr>
              </a:solidFill>
              <a:cs typeface="Arial"/>
            </a:endParaRPr>
          </a:p>
          <a:p>
            <a:pPr algn="ct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E31382B7-A83C-A18F-6786-0F92BF0E0DA7}"/>
              </a:ext>
            </a:extLst>
          </p:cNvPr>
          <p:cNvSpPr txBox="1"/>
          <p:nvPr/>
        </p:nvSpPr>
        <p:spPr>
          <a:xfrm>
            <a:off x="-96408" y="3093822"/>
            <a:ext cx="2705672"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$12.722 millones</a:t>
            </a:r>
            <a:endParaRPr lang="es-CO" sz="14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FC5B0D4F-0303-AEDE-8387-9B23CA5791E0}"/>
              </a:ext>
            </a:extLst>
          </p:cNvPr>
          <p:cNvGraphicFramePr>
            <a:graphicFrameLocks/>
          </p:cNvGraphicFramePr>
          <p:nvPr/>
        </p:nvGraphicFramePr>
        <p:xfrm>
          <a:off x="2374900" y="1179434"/>
          <a:ext cx="8051800" cy="4454096"/>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A3A424B-5526-421A-AC2C-37A13956CB32}"/>
              </a:ext>
            </a:extLst>
          </p:cNvPr>
          <p:cNvCxnSpPr>
            <a:cxnSpLocks/>
          </p:cNvCxnSpPr>
          <p:nvPr/>
        </p:nvCxnSpPr>
        <p:spPr>
          <a:xfrm>
            <a:off x="117475" y="109220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0179" name="Imagen 24">
            <a:extLst>
              <a:ext uri="{FF2B5EF4-FFF2-40B4-BE49-F238E27FC236}">
                <a16:creationId xmlns:a16="http://schemas.microsoft.com/office/drawing/2014/main" id="{63EF20BF-C742-49BC-AD9B-9140C666DE2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81" name="Imagen 14">
            <a:extLst>
              <a:ext uri="{FF2B5EF4-FFF2-40B4-BE49-F238E27FC236}">
                <a16:creationId xmlns:a16="http://schemas.microsoft.com/office/drawing/2014/main" id="{14F67C70-77BC-4736-978B-4910F7CC7A0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37700" y="193675"/>
            <a:ext cx="20097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AA193D1-89A0-4BA4-903D-92D0C00211AB}"/>
              </a:ext>
            </a:extLst>
          </p:cNvPr>
          <p:cNvSpPr txBox="1"/>
          <p:nvPr/>
        </p:nvSpPr>
        <p:spPr>
          <a:xfrm>
            <a:off x="1509713" y="71438"/>
            <a:ext cx="7324725"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Febrero 2024</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655C5A44-3E99-4483-82F4-2F1ADDB9FDCF}"/>
              </a:ext>
            </a:extLst>
          </p:cNvPr>
          <p:cNvSpPr txBox="1">
            <a:spLocks noChangeArrowheads="1"/>
          </p:cNvSpPr>
          <p:nvPr/>
        </p:nvSpPr>
        <p:spPr bwMode="auto">
          <a:xfrm>
            <a:off x="-43089" y="6493688"/>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0" name="CuadroTexto 9">
            <a:extLst>
              <a:ext uri="{FF2B5EF4-FFF2-40B4-BE49-F238E27FC236}">
                <a16:creationId xmlns:a16="http://schemas.microsoft.com/office/drawing/2014/main" id="{51FA13D1-3624-4FC9-941F-99AE9B9C7C80}"/>
              </a:ext>
            </a:extLst>
          </p:cNvPr>
          <p:cNvSpPr txBox="1"/>
          <p:nvPr/>
        </p:nvSpPr>
        <p:spPr>
          <a:xfrm>
            <a:off x="1509713" y="5913351"/>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29-feb-2024 descargado del SIGAB el 6-mar-2024.</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1D3AF5ED-7890-7752-60CC-E3237BBFF539}"/>
              </a:ext>
            </a:extLst>
          </p:cNvPr>
          <p:cNvSpPr txBox="1"/>
          <p:nvPr/>
        </p:nvSpPr>
        <p:spPr>
          <a:xfrm>
            <a:off x="-341968" y="3333499"/>
            <a:ext cx="2364424"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$23.033</a:t>
            </a:r>
          </a:p>
          <a:p>
            <a:pPr lvl="1" algn="ctr"/>
            <a:r>
              <a:rPr lang="es-CO" sz="1400" b="1" kern="0" dirty="0">
                <a:solidFill>
                  <a:schemeClr val="accent1">
                    <a:lumMod val="50000"/>
                  </a:schemeClr>
                </a:solidFill>
                <a:cs typeface="Arial" panose="020B0604020202020204" pitchFamily="34" charset="0"/>
              </a:rPr>
              <a:t>Millones</a:t>
            </a:r>
          </a:p>
        </p:txBody>
      </p:sp>
      <p:graphicFrame>
        <p:nvGraphicFramePr>
          <p:cNvPr id="2" name="Gráfico 1">
            <a:extLst>
              <a:ext uri="{FF2B5EF4-FFF2-40B4-BE49-F238E27FC236}">
                <a16:creationId xmlns:a16="http://schemas.microsoft.com/office/drawing/2014/main" id="{7985F79B-3B68-4D8A-8DA2-3F3D5B7351C0}"/>
              </a:ext>
            </a:extLst>
          </p:cNvPr>
          <p:cNvGraphicFramePr>
            <a:graphicFrameLocks noGrp="1"/>
          </p:cNvGraphicFramePr>
          <p:nvPr/>
        </p:nvGraphicFramePr>
        <p:xfrm>
          <a:off x="1917700" y="1314370"/>
          <a:ext cx="8505371" cy="445142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673B464-70C1-4561-829A-7DE120D02947}"/>
              </a:ext>
            </a:extLst>
          </p:cNvPr>
          <p:cNvCxnSpPr>
            <a:cxnSpLocks/>
          </p:cNvCxnSpPr>
          <p:nvPr/>
        </p:nvCxnSpPr>
        <p:spPr>
          <a:xfrm>
            <a:off x="117475" y="1163638"/>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2227" name="Imagen 24">
            <a:extLst>
              <a:ext uri="{FF2B5EF4-FFF2-40B4-BE49-F238E27FC236}">
                <a16:creationId xmlns:a16="http://schemas.microsoft.com/office/drawing/2014/main" id="{84DA99C7-8E7F-4BC2-A40E-DEF0C5DE476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29" name="Imagen 12">
            <a:extLst>
              <a:ext uri="{FF2B5EF4-FFF2-40B4-BE49-F238E27FC236}">
                <a16:creationId xmlns:a16="http://schemas.microsoft.com/office/drawing/2014/main" id="{22CC44B9-1B5A-4900-8A94-13ADEF6B811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36175" y="131763"/>
            <a:ext cx="1943100"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779A6F66-D603-456D-ACD0-33EFE706CEA3}"/>
              </a:ext>
            </a:extLst>
          </p:cNvPr>
          <p:cNvSpPr txBox="1"/>
          <p:nvPr/>
        </p:nvSpPr>
        <p:spPr>
          <a:xfrm>
            <a:off x="1355725" y="200025"/>
            <a:ext cx="85058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Febrero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426C6225-7285-4E35-A9DA-802AFE5582C2}"/>
              </a:ext>
            </a:extLst>
          </p:cNvPr>
          <p:cNvSpPr txBox="1">
            <a:spLocks noChangeArrowheads="1"/>
          </p:cNvSpPr>
          <p:nvPr/>
        </p:nvSpPr>
        <p:spPr bwMode="auto">
          <a:xfrm>
            <a:off x="0" y="651667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0" name="CuadroTexto 9">
            <a:extLst>
              <a:ext uri="{FF2B5EF4-FFF2-40B4-BE49-F238E27FC236}">
                <a16:creationId xmlns:a16="http://schemas.microsoft.com/office/drawing/2014/main" id="{AF3F921E-B8F2-4C94-97E4-29EA9865FCC8}"/>
              </a:ext>
            </a:extLst>
          </p:cNvPr>
          <p:cNvSpPr txBox="1"/>
          <p:nvPr/>
        </p:nvSpPr>
        <p:spPr>
          <a:xfrm>
            <a:off x="944764" y="5910185"/>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29-feb-2024 descargado del SIGAB el 6-mar-2024.</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3C7C8F14-60B2-73B2-BB4C-9A57264E07E0}"/>
              </a:ext>
            </a:extLst>
          </p:cNvPr>
          <p:cNvSpPr txBox="1"/>
          <p:nvPr/>
        </p:nvSpPr>
        <p:spPr>
          <a:xfrm>
            <a:off x="403225" y="3167063"/>
            <a:ext cx="1752600" cy="83099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CARTERA TOTAL</a:t>
            </a:r>
            <a:br>
              <a:rPr lang="es-CO" sz="1600" b="1" dirty="0">
                <a:solidFill>
                  <a:schemeClr val="accent1">
                    <a:lumMod val="50000"/>
                  </a:schemeClr>
                </a:solidFill>
                <a:cs typeface="Arial" panose="020B0604020202020204" pitchFamily="34" charset="0"/>
              </a:rPr>
            </a:br>
            <a:r>
              <a:rPr lang="es-CO" sz="1600" b="1" dirty="0">
                <a:solidFill>
                  <a:schemeClr val="accent1">
                    <a:lumMod val="50000"/>
                  </a:schemeClr>
                </a:solidFill>
                <a:cs typeface="Arial" panose="020B0604020202020204" pitchFamily="34" charset="0"/>
              </a:rPr>
              <a:t>$10.672</a:t>
            </a:r>
          </a:p>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millones</a:t>
            </a:r>
            <a:endParaRPr lang="es-CO" sz="16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F3EF1B8B-493A-F96E-2B58-DF7DFE56BE1D}"/>
              </a:ext>
            </a:extLst>
          </p:cNvPr>
          <p:cNvGraphicFramePr>
            <a:graphicFrameLocks/>
          </p:cNvGraphicFramePr>
          <p:nvPr/>
        </p:nvGraphicFramePr>
        <p:xfrm>
          <a:off x="2458528" y="1685541"/>
          <a:ext cx="6797615" cy="368871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B343693-3DF6-47A1-838F-F543E40E305F}"/>
              </a:ext>
            </a:extLst>
          </p:cNvPr>
          <p:cNvCxnSpPr>
            <a:cxnSpLocks/>
          </p:cNvCxnSpPr>
          <p:nvPr/>
        </p:nvCxnSpPr>
        <p:spPr>
          <a:xfrm>
            <a:off x="0" y="10874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4276" name="Imagen 8">
            <a:extLst>
              <a:ext uri="{FF2B5EF4-FFF2-40B4-BE49-F238E27FC236}">
                <a16:creationId xmlns:a16="http://schemas.microsoft.com/office/drawing/2014/main" id="{4F0777F6-A1AC-4956-8F6B-CC5DA497EB1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09263" y="292100"/>
            <a:ext cx="914400" cy="65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77" name="Imagen 11">
            <a:extLst>
              <a:ext uri="{FF2B5EF4-FFF2-40B4-BE49-F238E27FC236}">
                <a16:creationId xmlns:a16="http://schemas.microsoft.com/office/drawing/2014/main" id="{93FE89F7-FC23-4DF2-9DD1-2C11C6D235E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12713" y="244475"/>
            <a:ext cx="722312" cy="67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0305F3F9-7A07-4E51-A90E-98DAE3BEBA7F}"/>
              </a:ext>
            </a:extLst>
          </p:cNvPr>
          <p:cNvSpPr txBox="1"/>
          <p:nvPr/>
        </p:nvSpPr>
        <p:spPr>
          <a:xfrm>
            <a:off x="938213" y="84138"/>
            <a:ext cx="9813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Febrero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64B36084-B3A0-4D2F-B4C6-7E5FE8073C92}"/>
              </a:ext>
            </a:extLst>
          </p:cNvPr>
          <p:cNvSpPr txBox="1">
            <a:spLocks noChangeArrowheads="1"/>
          </p:cNvSpPr>
          <p:nvPr/>
        </p:nvSpPr>
        <p:spPr bwMode="auto">
          <a:xfrm>
            <a:off x="112713" y="6475025"/>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4" name="CuadroTexto 3">
            <a:extLst>
              <a:ext uri="{FF2B5EF4-FFF2-40B4-BE49-F238E27FC236}">
                <a16:creationId xmlns:a16="http://schemas.microsoft.com/office/drawing/2014/main" id="{BC3DAAA1-7B2F-6FEA-1D94-E3F68EEB8F7B}"/>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29-feb-2024 descargado del SIGAB el 6-mar-2024.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2476CFA4-5ADD-4317-135B-2749A060B584}"/>
              </a:ext>
            </a:extLst>
          </p:cNvPr>
          <p:cNvSpPr txBox="1"/>
          <p:nvPr/>
        </p:nvSpPr>
        <p:spPr>
          <a:xfrm>
            <a:off x="-180545" y="3173026"/>
            <a:ext cx="1468031" cy="95410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a:t>
            </a:r>
          </a:p>
          <a:p>
            <a:pPr lvl="1" algn="ct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$26.899 millones</a:t>
            </a:r>
            <a:endParaRPr lang="es-CO" sz="14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9B76736F-6335-462B-B647-1950108CA8B7}"/>
              </a:ext>
            </a:extLst>
          </p:cNvPr>
          <p:cNvGraphicFramePr>
            <a:graphicFrameLocks noGrp="1"/>
          </p:cNvGraphicFramePr>
          <p:nvPr/>
        </p:nvGraphicFramePr>
        <p:xfrm>
          <a:off x="1766454" y="1257302"/>
          <a:ext cx="8659091" cy="4446891"/>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F45B491-929C-4557-A18A-4CE598D263D3}"/>
              </a:ext>
            </a:extLst>
          </p:cNvPr>
          <p:cNvCxnSpPr>
            <a:cxnSpLocks/>
          </p:cNvCxnSpPr>
          <p:nvPr/>
        </p:nvCxnSpPr>
        <p:spPr>
          <a:xfrm>
            <a:off x="88900" y="11176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6323" name="Imagen 24">
            <a:extLst>
              <a:ext uri="{FF2B5EF4-FFF2-40B4-BE49-F238E27FC236}">
                <a16:creationId xmlns:a16="http://schemas.microsoft.com/office/drawing/2014/main" id="{AD67AF67-F7A3-4874-BB39-123F439ABF7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8125" y="14446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324" name="Imagen 10">
            <a:extLst>
              <a:ext uri="{FF2B5EF4-FFF2-40B4-BE49-F238E27FC236}">
                <a16:creationId xmlns:a16="http://schemas.microsoft.com/office/drawing/2014/main" id="{F06C6740-4A53-47DE-BDAE-7345AA152B4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263188" y="127000"/>
            <a:ext cx="1422400"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ACC2AE1-AAC1-43DA-8C94-B3645EF4A841}"/>
              </a:ext>
            </a:extLst>
          </p:cNvPr>
          <p:cNvSpPr txBox="1"/>
          <p:nvPr/>
        </p:nvSpPr>
        <p:spPr>
          <a:xfrm>
            <a:off x="1160463" y="71438"/>
            <a:ext cx="9813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Febrero 2024</a:t>
            </a:r>
            <a:endParaRPr lang="es-CO" sz="1600" b="0" kern="0" dirty="0">
              <a:solidFill>
                <a:schemeClr val="accent1">
                  <a:lumMod val="50000"/>
                </a:schemeClr>
              </a:solidFill>
            </a:endParaRPr>
          </a:p>
        </p:txBody>
      </p:sp>
      <p:sp>
        <p:nvSpPr>
          <p:cNvPr id="11" name="CuadroTexto 4">
            <a:extLst>
              <a:ext uri="{FF2B5EF4-FFF2-40B4-BE49-F238E27FC236}">
                <a16:creationId xmlns:a16="http://schemas.microsoft.com/office/drawing/2014/main" id="{B747D3FA-90B1-476C-B3C3-A07FA7C71CBE}"/>
              </a:ext>
            </a:extLst>
          </p:cNvPr>
          <p:cNvSpPr txBox="1">
            <a:spLocks noChangeArrowheads="1"/>
          </p:cNvSpPr>
          <p:nvPr/>
        </p:nvSpPr>
        <p:spPr bwMode="auto">
          <a:xfrm>
            <a:off x="-84818" y="650956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F3A617BD-B668-ECC7-29D1-85663FE2BEB2}"/>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29-feb-2024 descargado del SIGAB el 6-mar-2024.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92D2A4E3-FFA2-5842-20C3-00985B68D9D4}"/>
              </a:ext>
            </a:extLst>
          </p:cNvPr>
          <p:cNvSpPr txBox="1"/>
          <p:nvPr/>
        </p:nvSpPr>
        <p:spPr>
          <a:xfrm>
            <a:off x="-412750" y="3289300"/>
            <a:ext cx="1895475" cy="954107"/>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$42.525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62181E04-76CC-46CE-AA19-2F5A9CFA6EE9}"/>
              </a:ext>
            </a:extLst>
          </p:cNvPr>
          <p:cNvGraphicFramePr>
            <a:graphicFrameLocks noGrp="1"/>
          </p:cNvGraphicFramePr>
          <p:nvPr/>
        </p:nvGraphicFramePr>
        <p:xfrm>
          <a:off x="1759992" y="1301750"/>
          <a:ext cx="8672015" cy="436790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6EB07DF7-4268-48E4-BE7F-C501BBD892DF}"/>
              </a:ext>
            </a:extLst>
          </p:cNvPr>
          <p:cNvCxnSpPr>
            <a:cxnSpLocks/>
          </p:cNvCxnSpPr>
          <p:nvPr/>
        </p:nvCxnSpPr>
        <p:spPr>
          <a:xfrm>
            <a:off x="57150" y="10191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8371" name="Imagen 24">
            <a:extLst>
              <a:ext uri="{FF2B5EF4-FFF2-40B4-BE49-F238E27FC236}">
                <a16:creationId xmlns:a16="http://schemas.microsoft.com/office/drawing/2014/main" id="{AE10425C-8DB0-47C7-8F77-22FB56A200C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22263" y="122238"/>
            <a:ext cx="8191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uadroTexto 17">
            <a:extLst>
              <a:ext uri="{FF2B5EF4-FFF2-40B4-BE49-F238E27FC236}">
                <a16:creationId xmlns:a16="http://schemas.microsoft.com/office/drawing/2014/main" id="{0AC414DC-2AA2-4700-BEFC-676D6778DBAD}"/>
              </a:ext>
            </a:extLst>
          </p:cNvPr>
          <p:cNvSpPr txBox="1"/>
          <p:nvPr/>
        </p:nvSpPr>
        <p:spPr>
          <a:xfrm>
            <a:off x="1009651" y="69850"/>
            <a:ext cx="8901266"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Febrero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B279E762-E6D1-452B-828E-C93BB4373067}"/>
              </a:ext>
            </a:extLst>
          </p:cNvPr>
          <p:cNvSpPr txBox="1">
            <a:spLocks noChangeArrowheads="1"/>
          </p:cNvSpPr>
          <p:nvPr/>
        </p:nvSpPr>
        <p:spPr bwMode="auto">
          <a:xfrm>
            <a:off x="0" y="648871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5" name="Grupo 14">
            <a:extLst>
              <a:ext uri="{FF2B5EF4-FFF2-40B4-BE49-F238E27FC236}">
                <a16:creationId xmlns:a16="http://schemas.microsoft.com/office/drawing/2014/main" id="{C17C8F27-6509-49F6-A894-409F2B6AC83A}"/>
              </a:ext>
            </a:extLst>
          </p:cNvPr>
          <p:cNvGrpSpPr/>
          <p:nvPr/>
        </p:nvGrpSpPr>
        <p:grpSpPr>
          <a:xfrm>
            <a:off x="10761555" y="-7131"/>
            <a:ext cx="1077459" cy="989053"/>
            <a:chOff x="10562619" y="1423954"/>
            <a:chExt cx="1280250" cy="1299632"/>
          </a:xfrm>
        </p:grpSpPr>
        <p:pic>
          <p:nvPicPr>
            <p:cNvPr id="17" name="Picture 2">
              <a:extLst>
                <a:ext uri="{FF2B5EF4-FFF2-40B4-BE49-F238E27FC236}">
                  <a16:creationId xmlns:a16="http://schemas.microsoft.com/office/drawing/2014/main" id="{4D1C9D91-4E9B-4146-A753-1E805CE4816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DEC1FE41-3F33-4778-A3AF-8A24B61F3C5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1CC3F75C-682E-C796-8FB7-6A091E492C75}"/>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29-feb-2024 descargado del SIGAB el 6-mar-2024.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CC28EC13-8911-648B-8CCE-BE136703F210}"/>
              </a:ext>
            </a:extLst>
          </p:cNvPr>
          <p:cNvSpPr txBox="1"/>
          <p:nvPr/>
        </p:nvSpPr>
        <p:spPr>
          <a:xfrm>
            <a:off x="321476" y="3800519"/>
            <a:ext cx="2000958"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$12.722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4C241934-A01D-4862-B1EF-AD4648AE808E}"/>
              </a:ext>
            </a:extLst>
          </p:cNvPr>
          <p:cNvGraphicFramePr>
            <a:graphicFrameLocks noGrp="1"/>
          </p:cNvGraphicFramePr>
          <p:nvPr/>
        </p:nvGraphicFramePr>
        <p:xfrm>
          <a:off x="2146300" y="1154113"/>
          <a:ext cx="8285707" cy="4536389"/>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FA6992DC-54CA-46C0-BB38-91EF3A69AAD6}"/>
              </a:ext>
            </a:extLst>
          </p:cNvPr>
          <p:cNvCxnSpPr>
            <a:cxnSpLocks/>
          </p:cNvCxnSpPr>
          <p:nvPr/>
        </p:nvCxnSpPr>
        <p:spPr>
          <a:xfrm>
            <a:off x="117475" y="107315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0419" name="Imagen 24">
            <a:extLst>
              <a:ext uri="{FF2B5EF4-FFF2-40B4-BE49-F238E27FC236}">
                <a16:creationId xmlns:a16="http://schemas.microsoft.com/office/drawing/2014/main" id="{04F425CB-7468-4F57-9F8A-5C4615C689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0200" y="77788"/>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20" name="Imagen 7">
            <a:extLst>
              <a:ext uri="{FF2B5EF4-FFF2-40B4-BE49-F238E27FC236}">
                <a16:creationId xmlns:a16="http://schemas.microsoft.com/office/drawing/2014/main" id="{207C73BB-6CBB-4353-BD09-A2B565F6E15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882188" y="254000"/>
            <a:ext cx="1863725"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D3F2B9AD-D9C9-417D-8C4E-A6180AD338AD}"/>
              </a:ext>
            </a:extLst>
          </p:cNvPr>
          <p:cNvSpPr txBox="1"/>
          <p:nvPr/>
        </p:nvSpPr>
        <p:spPr>
          <a:xfrm>
            <a:off x="1189038" y="55563"/>
            <a:ext cx="110029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Febrero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80E3A896-3D20-470D-981B-AD37D75B572E}"/>
              </a:ext>
            </a:extLst>
          </p:cNvPr>
          <p:cNvSpPr txBox="1">
            <a:spLocks noChangeArrowheads="1"/>
          </p:cNvSpPr>
          <p:nvPr/>
        </p:nvSpPr>
        <p:spPr bwMode="auto">
          <a:xfrm>
            <a:off x="0" y="650321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A12360BC-EA81-27F6-BD1D-1BB398AA8541}"/>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29-feb-2024 descargado del SIGAB el 6-mar-2024.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B46488E6-4456-DBD6-F393-254B702C6578}"/>
              </a:ext>
            </a:extLst>
          </p:cNvPr>
          <p:cNvSpPr txBox="1"/>
          <p:nvPr/>
        </p:nvSpPr>
        <p:spPr>
          <a:xfrm>
            <a:off x="-341968" y="3333499"/>
            <a:ext cx="2364424"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$23.033</a:t>
            </a:r>
          </a:p>
          <a:p>
            <a:pPr lvl="1" algn="ctr"/>
            <a:r>
              <a:rPr lang="es-CO" sz="1400" b="1" kern="0" dirty="0">
                <a:solidFill>
                  <a:schemeClr val="accent1">
                    <a:lumMod val="50000"/>
                  </a:schemeClr>
                </a:solidFill>
                <a:cs typeface="Arial" panose="020B0604020202020204" pitchFamily="34" charset="0"/>
              </a:rPr>
              <a:t>Millones</a:t>
            </a:r>
          </a:p>
        </p:txBody>
      </p:sp>
      <p:graphicFrame>
        <p:nvGraphicFramePr>
          <p:cNvPr id="3" name="Gráfico 2">
            <a:extLst>
              <a:ext uri="{FF2B5EF4-FFF2-40B4-BE49-F238E27FC236}">
                <a16:creationId xmlns:a16="http://schemas.microsoft.com/office/drawing/2014/main" id="{06EEDCB9-3E63-477C-8462-17593C538C0A}"/>
              </a:ext>
            </a:extLst>
          </p:cNvPr>
          <p:cNvGraphicFramePr>
            <a:graphicFrameLocks noGrp="1"/>
          </p:cNvGraphicFramePr>
          <p:nvPr/>
        </p:nvGraphicFramePr>
        <p:xfrm>
          <a:off x="1841500" y="1333500"/>
          <a:ext cx="8590507" cy="434250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764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6555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1763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9929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2054587"/>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9" name="CuadroTexto 18">
            <a:extLst>
              <a:ext uri="{FF2B5EF4-FFF2-40B4-BE49-F238E27FC236}">
                <a16:creationId xmlns:a16="http://schemas.microsoft.com/office/drawing/2014/main" id="{CBD28401-EDF9-4925-AB6F-36F11676090E}"/>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800" b="0" dirty="0">
                <a:solidFill>
                  <a:schemeClr val="accent1">
                    <a:lumMod val="50000"/>
                  </a:schemeClr>
                </a:solidFill>
              </a:rPr>
              <a:t>histórico – barrido y limpieza barrido mecánico 2018 a 2023</a:t>
            </a:r>
            <a:endParaRPr lang="es-CO" sz="1800" b="0" kern="0" dirty="0">
              <a:solidFill>
                <a:schemeClr val="accent1">
                  <a:lumMod val="50000"/>
                </a:schemeClr>
              </a:solidFill>
            </a:endParaRPr>
          </a:p>
        </p:txBody>
      </p:sp>
      <p:sp>
        <p:nvSpPr>
          <p:cNvPr id="18" name="CuadroTexto 17">
            <a:extLst>
              <a:ext uri="{FF2B5EF4-FFF2-40B4-BE49-F238E27FC236}">
                <a16:creationId xmlns:a16="http://schemas.microsoft.com/office/drawing/2014/main" id="{0DC501D4-134E-4790-A923-6CCB2D1A6D53}"/>
              </a:ext>
            </a:extLst>
          </p:cNvPr>
          <p:cNvSpPr txBox="1"/>
          <p:nvPr/>
        </p:nvSpPr>
        <p:spPr>
          <a:xfrm>
            <a:off x="221659" y="6286045"/>
            <a:ext cx="6038024" cy="507831"/>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12 de febrero  2018 y el </a:t>
            </a:r>
            <a:r>
              <a:rPr lang="es-MX" sz="900" dirty="0">
                <a:solidFill>
                  <a:schemeClr val="accent1">
                    <a:lumMod val="50000"/>
                  </a:schemeClr>
                </a:solidFill>
              </a:rPr>
              <a:t>31 de diciembre de 2023</a:t>
            </a:r>
            <a:r>
              <a:rPr lang="es-CO" sz="900" dirty="0">
                <a:solidFill>
                  <a:schemeClr val="accent1">
                    <a:lumMod val="50000"/>
                  </a:schemeClr>
                </a:solidFill>
              </a:rPr>
              <a:t>.</a:t>
            </a:r>
          </a:p>
          <a:p>
            <a:r>
              <a:rPr lang="es-MX" sz="900" dirty="0">
                <a:solidFill>
                  <a:schemeClr val="accent1">
                    <a:lumMod val="50000"/>
                  </a:schemeClr>
                </a:solidFill>
              </a:rPr>
              <a:t>*Promedio de  kilómetros ejecutados de febrero 2018 a diciembre de 2023</a:t>
            </a:r>
            <a:endParaRPr lang="es-CO" sz="900" dirty="0">
              <a:solidFill>
                <a:schemeClr val="accent1">
                  <a:lumMod val="50000"/>
                </a:schemeClr>
              </a:solidFill>
            </a:endParaRPr>
          </a:p>
        </p:txBody>
      </p:sp>
      <p:pic>
        <p:nvPicPr>
          <p:cNvPr id="26" name="Picture 2">
            <a:extLst>
              <a:ext uri="{FF2B5EF4-FFF2-40B4-BE49-F238E27FC236}">
                <a16:creationId xmlns:a16="http://schemas.microsoft.com/office/drawing/2014/main" id="{6382F6D8-DA1F-4C16-8389-4637894787F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61964" y="195472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2">
            <a:extLst>
              <a:ext uri="{FF2B5EF4-FFF2-40B4-BE49-F238E27FC236}">
                <a16:creationId xmlns:a16="http://schemas.microsoft.com/office/drawing/2014/main" id="{72316FD6-561B-4BCD-AF22-0C4F475FB4B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61964" y="127434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B17D3A0F-9215-5E90-045B-1E353970EFAF}"/>
              </a:ext>
            </a:extLst>
          </p:cNvPr>
          <p:cNvGraphicFramePr>
            <a:graphicFrameLocks noGrp="1"/>
          </p:cNvGraphicFramePr>
          <p:nvPr>
            <p:extLst>
              <p:ext uri="{D42A27DB-BD31-4B8C-83A1-F6EECF244321}">
                <p14:modId xmlns:p14="http://schemas.microsoft.com/office/powerpoint/2010/main" val="381428342"/>
              </p:ext>
            </p:extLst>
          </p:nvPr>
        </p:nvGraphicFramePr>
        <p:xfrm>
          <a:off x="398564" y="2548711"/>
          <a:ext cx="11394878" cy="3534996"/>
        </p:xfrm>
        <a:graphic>
          <a:graphicData uri="http://schemas.openxmlformats.org/drawingml/2006/table">
            <a:tbl>
              <a:tblPr/>
              <a:tblGrid>
                <a:gridCol w="824036">
                  <a:extLst>
                    <a:ext uri="{9D8B030D-6E8A-4147-A177-3AD203B41FA5}">
                      <a16:colId xmlns:a16="http://schemas.microsoft.com/office/drawing/2014/main" val="1487945306"/>
                    </a:ext>
                  </a:extLst>
                </a:gridCol>
                <a:gridCol w="849787">
                  <a:extLst>
                    <a:ext uri="{9D8B030D-6E8A-4147-A177-3AD203B41FA5}">
                      <a16:colId xmlns:a16="http://schemas.microsoft.com/office/drawing/2014/main" val="3939281875"/>
                    </a:ext>
                  </a:extLst>
                </a:gridCol>
                <a:gridCol w="296139">
                  <a:extLst>
                    <a:ext uri="{9D8B030D-6E8A-4147-A177-3AD203B41FA5}">
                      <a16:colId xmlns:a16="http://schemas.microsoft.com/office/drawing/2014/main" val="1149951218"/>
                    </a:ext>
                  </a:extLst>
                </a:gridCol>
                <a:gridCol w="798285">
                  <a:extLst>
                    <a:ext uri="{9D8B030D-6E8A-4147-A177-3AD203B41FA5}">
                      <a16:colId xmlns:a16="http://schemas.microsoft.com/office/drawing/2014/main" val="3615332196"/>
                    </a:ext>
                  </a:extLst>
                </a:gridCol>
                <a:gridCol w="849787">
                  <a:extLst>
                    <a:ext uri="{9D8B030D-6E8A-4147-A177-3AD203B41FA5}">
                      <a16:colId xmlns:a16="http://schemas.microsoft.com/office/drawing/2014/main" val="542759801"/>
                    </a:ext>
                  </a:extLst>
                </a:gridCol>
                <a:gridCol w="296139">
                  <a:extLst>
                    <a:ext uri="{9D8B030D-6E8A-4147-A177-3AD203B41FA5}">
                      <a16:colId xmlns:a16="http://schemas.microsoft.com/office/drawing/2014/main" val="3492441716"/>
                    </a:ext>
                  </a:extLst>
                </a:gridCol>
                <a:gridCol w="798285">
                  <a:extLst>
                    <a:ext uri="{9D8B030D-6E8A-4147-A177-3AD203B41FA5}">
                      <a16:colId xmlns:a16="http://schemas.microsoft.com/office/drawing/2014/main" val="3976044411"/>
                    </a:ext>
                  </a:extLst>
                </a:gridCol>
                <a:gridCol w="849787">
                  <a:extLst>
                    <a:ext uri="{9D8B030D-6E8A-4147-A177-3AD203B41FA5}">
                      <a16:colId xmlns:a16="http://schemas.microsoft.com/office/drawing/2014/main" val="611435819"/>
                    </a:ext>
                  </a:extLst>
                </a:gridCol>
                <a:gridCol w="296139">
                  <a:extLst>
                    <a:ext uri="{9D8B030D-6E8A-4147-A177-3AD203B41FA5}">
                      <a16:colId xmlns:a16="http://schemas.microsoft.com/office/drawing/2014/main" val="248430019"/>
                    </a:ext>
                  </a:extLst>
                </a:gridCol>
                <a:gridCol w="798285">
                  <a:extLst>
                    <a:ext uri="{9D8B030D-6E8A-4147-A177-3AD203B41FA5}">
                      <a16:colId xmlns:a16="http://schemas.microsoft.com/office/drawing/2014/main" val="2632192300"/>
                    </a:ext>
                  </a:extLst>
                </a:gridCol>
                <a:gridCol w="849787">
                  <a:extLst>
                    <a:ext uri="{9D8B030D-6E8A-4147-A177-3AD203B41FA5}">
                      <a16:colId xmlns:a16="http://schemas.microsoft.com/office/drawing/2014/main" val="228296776"/>
                    </a:ext>
                  </a:extLst>
                </a:gridCol>
                <a:gridCol w="296139">
                  <a:extLst>
                    <a:ext uri="{9D8B030D-6E8A-4147-A177-3AD203B41FA5}">
                      <a16:colId xmlns:a16="http://schemas.microsoft.com/office/drawing/2014/main" val="2610744362"/>
                    </a:ext>
                  </a:extLst>
                </a:gridCol>
                <a:gridCol w="798285">
                  <a:extLst>
                    <a:ext uri="{9D8B030D-6E8A-4147-A177-3AD203B41FA5}">
                      <a16:colId xmlns:a16="http://schemas.microsoft.com/office/drawing/2014/main" val="1565395377"/>
                    </a:ext>
                  </a:extLst>
                </a:gridCol>
                <a:gridCol w="849787">
                  <a:extLst>
                    <a:ext uri="{9D8B030D-6E8A-4147-A177-3AD203B41FA5}">
                      <a16:colId xmlns:a16="http://schemas.microsoft.com/office/drawing/2014/main" val="3825207534"/>
                    </a:ext>
                  </a:extLst>
                </a:gridCol>
                <a:gridCol w="296139">
                  <a:extLst>
                    <a:ext uri="{9D8B030D-6E8A-4147-A177-3AD203B41FA5}">
                      <a16:colId xmlns:a16="http://schemas.microsoft.com/office/drawing/2014/main" val="1511439081"/>
                    </a:ext>
                  </a:extLst>
                </a:gridCol>
                <a:gridCol w="798285">
                  <a:extLst>
                    <a:ext uri="{9D8B030D-6E8A-4147-A177-3AD203B41FA5}">
                      <a16:colId xmlns:a16="http://schemas.microsoft.com/office/drawing/2014/main" val="2058785423"/>
                    </a:ext>
                  </a:extLst>
                </a:gridCol>
                <a:gridCol w="849787">
                  <a:extLst>
                    <a:ext uri="{9D8B030D-6E8A-4147-A177-3AD203B41FA5}">
                      <a16:colId xmlns:a16="http://schemas.microsoft.com/office/drawing/2014/main" val="607908046"/>
                    </a:ext>
                  </a:extLst>
                </a:gridCol>
              </a:tblGrid>
              <a:tr h="487959">
                <a:tc>
                  <a:txBody>
                    <a:bodyPr/>
                    <a:lstStyle/>
                    <a:p>
                      <a:pPr algn="ctr" rtl="0" fontAlgn="ctr"/>
                      <a:r>
                        <a:rPr lang="es-CO" sz="105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787575963"/>
                  </a:ext>
                </a:extLst>
              </a:tr>
              <a:tr h="216871">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050" b="0" i="0" u="none" strike="noStrike" dirty="0">
                          <a:solidFill>
                            <a:srgbClr val="002060"/>
                          </a:solidFill>
                          <a:effectLst/>
                          <a:latin typeface="Calibri" panose="020F0502020204030204" pitchFamily="34" charset="0"/>
                        </a:rPr>
                        <a:t>1.034,80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050" b="0" i="0" u="none" strike="noStrike">
                          <a:solidFill>
                            <a:srgbClr val="002060"/>
                          </a:solidFill>
                          <a:effectLst/>
                          <a:latin typeface="Calibri" panose="020F0502020204030204" pitchFamily="34" charset="0"/>
                        </a:rPr>
                        <a:t>133.325,70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050" b="0" i="0" u="none" strike="noStrike" dirty="0">
                          <a:solidFill>
                            <a:srgbClr val="002060"/>
                          </a:solidFill>
                          <a:effectLst/>
                          <a:latin typeface="Calibri" panose="020F0502020204030204" pitchFamily="34" charset="0"/>
                        </a:rPr>
                        <a:t>11.347,55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050" b="0" i="0" u="none" strike="noStrike">
                          <a:solidFill>
                            <a:srgbClr val="002060"/>
                          </a:solidFill>
                          <a:effectLst/>
                          <a:latin typeface="Calibri" panose="020F0502020204030204" pitchFamily="34" charset="0"/>
                        </a:rPr>
                        <a:t>44.079,70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050" b="0" i="0" u="none" strike="noStrike">
                          <a:solidFill>
                            <a:srgbClr val="002060"/>
                          </a:solidFill>
                          <a:effectLst/>
                          <a:latin typeface="Calibri" panose="020F0502020204030204" pitchFamily="34" charset="0"/>
                        </a:rPr>
                        <a:t>10.266,21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050" b="1" i="0" u="none" strike="noStrike">
                          <a:solidFill>
                            <a:srgbClr val="002060"/>
                          </a:solidFill>
                          <a:effectLst/>
                          <a:latin typeface="Calibri" panose="020F0502020204030204" pitchFamily="34" charset="0"/>
                        </a:rPr>
                        <a:t>200.053,96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638724807"/>
                  </a:ext>
                </a:extLst>
              </a:tr>
              <a:tr h="216871">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131.477,60</a:t>
                      </a:r>
                    </a:p>
                  </a:txBody>
                  <a:tcPr marL="0" marR="0" marT="0" marB="0" anchor="ctr">
                    <a:lnL>
                      <a:noFill/>
                    </a:lnL>
                    <a:lnR>
                      <a:noFill/>
                    </a:lnR>
                    <a:lnT>
                      <a:noFill/>
                    </a:lnT>
                    <a:lnB>
                      <a:noFill/>
                    </a:lnB>
                    <a:noFill/>
                  </a:tcPr>
                </a:tc>
                <a:tc>
                  <a:txBody>
                    <a:bodyPr/>
                    <a:lstStyle/>
                    <a:p>
                      <a:pPr algn="l"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196.744,19</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050" b="0" i="0" u="none" strike="noStrike" dirty="0">
                          <a:solidFill>
                            <a:srgbClr val="002060"/>
                          </a:solidFill>
                          <a:effectLst/>
                          <a:latin typeface="Calibri" panose="020F0502020204030204" pitchFamily="34" charset="0"/>
                        </a:rPr>
                        <a:t>46.936,62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46.292,78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16.630,26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050" b="1" i="0" u="none" strike="noStrike">
                          <a:solidFill>
                            <a:srgbClr val="002060"/>
                          </a:solidFill>
                          <a:effectLst/>
                          <a:latin typeface="Calibri" panose="020F0502020204030204" pitchFamily="34" charset="0"/>
                        </a:rPr>
                        <a:t>438.081,45</a:t>
                      </a:r>
                    </a:p>
                  </a:txBody>
                  <a:tcPr marL="0" marR="0" marT="0" marB="0" anchor="ctr">
                    <a:lnL>
                      <a:noFill/>
                    </a:lnL>
                    <a:lnR>
                      <a:noFill/>
                    </a:lnR>
                    <a:lnT>
                      <a:noFill/>
                    </a:lnT>
                    <a:lnB>
                      <a:noFill/>
                    </a:lnB>
                    <a:noFill/>
                  </a:tcPr>
                </a:tc>
                <a:extLst>
                  <a:ext uri="{0D108BD9-81ED-4DB2-BD59-A6C34878D82A}">
                    <a16:rowId xmlns:a16="http://schemas.microsoft.com/office/drawing/2014/main" val="765279262"/>
                  </a:ext>
                </a:extLst>
              </a:tr>
              <a:tr h="216871">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latin typeface="Calibri" panose="020F0502020204030204" pitchFamily="34" charset="0"/>
                        </a:rPr>
                        <a:t>163.523,62</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latin typeface="Calibri" panose="020F0502020204030204" pitchFamily="34" charset="0"/>
                        </a:rPr>
                        <a:t>184.469,73</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dirty="0">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latin typeface="Calibri" panose="020F0502020204030204" pitchFamily="34" charset="0"/>
                        </a:rPr>
                        <a:t>65.697,75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latin typeface="Calibri" panose="020F0502020204030204" pitchFamily="34" charset="0"/>
                        </a:rPr>
                        <a:t>39.979,63</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latin typeface="Calibri" panose="020F0502020204030204" pitchFamily="34" charset="0"/>
                        </a:rPr>
                        <a:t>27.622,82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050" b="1" i="0" u="none" strike="noStrike">
                          <a:solidFill>
                            <a:srgbClr val="002060"/>
                          </a:solidFill>
                          <a:effectLst/>
                          <a:latin typeface="Calibri" panose="020F0502020204030204" pitchFamily="34" charset="0"/>
                        </a:rPr>
                        <a:t>481.293,54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160955177"/>
                  </a:ext>
                </a:extLst>
              </a:tr>
              <a:tr h="216871">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145.087,78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185.111,69</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70.736,21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59.293,15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29.098,67</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050" b="1" i="0" u="none" strike="noStrike">
                          <a:solidFill>
                            <a:srgbClr val="002060"/>
                          </a:solidFill>
                          <a:effectLst/>
                          <a:latin typeface="Calibri" panose="020F0502020204030204" pitchFamily="34" charset="0"/>
                        </a:rPr>
                        <a:t>489.327,50</a:t>
                      </a:r>
                    </a:p>
                  </a:txBody>
                  <a:tcPr marL="0" marR="0" marT="0" marB="0" anchor="ctr">
                    <a:lnL>
                      <a:noFill/>
                    </a:lnL>
                    <a:lnR>
                      <a:noFill/>
                    </a:lnR>
                    <a:lnT>
                      <a:noFill/>
                    </a:lnT>
                    <a:lnB>
                      <a:noFill/>
                    </a:lnB>
                    <a:noFill/>
                  </a:tcPr>
                </a:tc>
                <a:extLst>
                  <a:ext uri="{0D108BD9-81ED-4DB2-BD59-A6C34878D82A}">
                    <a16:rowId xmlns:a16="http://schemas.microsoft.com/office/drawing/2014/main" val="1735866785"/>
                  </a:ext>
                </a:extLst>
              </a:tr>
              <a:tr h="216871">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latin typeface="Calibri" panose="020F0502020204030204" pitchFamily="34" charset="0"/>
                        </a:rPr>
                        <a:t>152.419,30</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latin typeface="Calibri" panose="020F0502020204030204" pitchFamily="34" charset="0"/>
                        </a:rPr>
                        <a:t>183.650,26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latin typeface="Calibri" panose="020F0502020204030204" pitchFamily="34" charset="0"/>
                        </a:rPr>
                        <a:t>73.802,45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latin typeface="Calibri" panose="020F0502020204030204" pitchFamily="34" charset="0"/>
                        </a:rPr>
                        <a:t>78.097,49</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latin typeface="Calibri" panose="020F0502020204030204" pitchFamily="34" charset="0"/>
                        </a:rPr>
                        <a:t>28.638,14</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050" b="1" i="0" u="none" strike="noStrike">
                          <a:solidFill>
                            <a:srgbClr val="002060"/>
                          </a:solidFill>
                          <a:effectLst/>
                          <a:latin typeface="Calibri" panose="020F0502020204030204" pitchFamily="34" charset="0"/>
                        </a:rPr>
                        <a:t>516.607,64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451198157"/>
                  </a:ext>
                </a:extLst>
              </a:tr>
              <a:tr h="216871">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163.282,28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185.318,21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75.263,19</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78.667,66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050" b="0" i="0" u="none" strike="noStrike" dirty="0">
                          <a:solidFill>
                            <a:srgbClr val="002060"/>
                          </a:solidFill>
                          <a:effectLst/>
                          <a:latin typeface="Calibri" panose="020F0502020204030204" pitchFamily="34" charset="0"/>
                        </a:rPr>
                        <a:t>28.836,83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050" b="1" i="0" u="none" strike="noStrike">
                          <a:solidFill>
                            <a:srgbClr val="002060"/>
                          </a:solidFill>
                          <a:effectLst/>
                          <a:latin typeface="Calibri" panose="020F0502020204030204" pitchFamily="34" charset="0"/>
                        </a:rPr>
                        <a:t>531.368,17</a:t>
                      </a:r>
                    </a:p>
                  </a:txBody>
                  <a:tcPr marL="0" marR="0" marT="0" marB="0" anchor="ctr">
                    <a:lnL>
                      <a:noFill/>
                    </a:lnL>
                    <a:lnR>
                      <a:noFill/>
                    </a:lnR>
                    <a:lnT>
                      <a:noFill/>
                    </a:lnT>
                    <a:lnB>
                      <a:noFill/>
                    </a:lnB>
                    <a:noFill/>
                  </a:tcPr>
                </a:tc>
                <a:extLst>
                  <a:ext uri="{0D108BD9-81ED-4DB2-BD59-A6C34878D82A}">
                    <a16:rowId xmlns:a16="http://schemas.microsoft.com/office/drawing/2014/main" val="1175032233"/>
                  </a:ext>
                </a:extLst>
              </a:tr>
              <a:tr h="216871">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latin typeface="Calibri" panose="020F0502020204030204" pitchFamily="34" charset="0"/>
                        </a:rPr>
                        <a:t>163.261,99</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latin typeface="Calibri" panose="020F0502020204030204" pitchFamily="34" charset="0"/>
                        </a:rPr>
                        <a:t>172.954,85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latin typeface="Calibri" panose="020F0502020204030204" pitchFamily="34" charset="0"/>
                        </a:rPr>
                        <a:t>76.346,46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latin typeface="Calibri" panose="020F0502020204030204" pitchFamily="34" charset="0"/>
                        </a:rPr>
                        <a:t>76.435,90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latin typeface="Calibri" panose="020F0502020204030204" pitchFamily="34" charset="0"/>
                        </a:rPr>
                        <a:t>32.520,63</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050" b="1" i="0" u="none" strike="noStrike">
                          <a:solidFill>
                            <a:srgbClr val="002060"/>
                          </a:solidFill>
                          <a:effectLst/>
                          <a:latin typeface="Calibri" panose="020F0502020204030204" pitchFamily="34" charset="0"/>
                        </a:rPr>
                        <a:t>521.519,83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49502462"/>
                  </a:ext>
                </a:extLst>
              </a:tr>
              <a:tr h="216871">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168.585,36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166.227,46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80.235,24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dirty="0">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76.172,42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37.200,92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050" b="1" i="0" u="none" strike="noStrike">
                          <a:solidFill>
                            <a:srgbClr val="002060"/>
                          </a:solidFill>
                          <a:effectLst/>
                          <a:latin typeface="Calibri" panose="020F0502020204030204" pitchFamily="34" charset="0"/>
                        </a:rPr>
                        <a:t>528.421,40</a:t>
                      </a:r>
                    </a:p>
                  </a:txBody>
                  <a:tcPr marL="0" marR="0" marT="0" marB="0" anchor="ctr">
                    <a:lnL>
                      <a:noFill/>
                    </a:lnL>
                    <a:lnR>
                      <a:noFill/>
                    </a:lnR>
                    <a:lnT>
                      <a:noFill/>
                    </a:lnT>
                    <a:lnB>
                      <a:noFill/>
                    </a:lnB>
                    <a:noFill/>
                  </a:tcPr>
                </a:tc>
                <a:extLst>
                  <a:ext uri="{0D108BD9-81ED-4DB2-BD59-A6C34878D82A}">
                    <a16:rowId xmlns:a16="http://schemas.microsoft.com/office/drawing/2014/main" val="3472645074"/>
                  </a:ext>
                </a:extLst>
              </a:tr>
              <a:tr h="216871">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latin typeface="Calibri" panose="020F0502020204030204" pitchFamily="34" charset="0"/>
                        </a:rPr>
                        <a:t>165.699,54</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latin typeface="Calibri" panose="020F0502020204030204" pitchFamily="34" charset="0"/>
                        </a:rPr>
                        <a:t>163.477,62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latin typeface="Calibri" panose="020F0502020204030204" pitchFamily="34" charset="0"/>
                        </a:rPr>
                        <a:t>76.228,12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latin typeface="Calibri" panose="020F0502020204030204" pitchFamily="34" charset="0"/>
                        </a:rPr>
                        <a:t>75.206,46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latin typeface="Calibri" panose="020F0502020204030204" pitchFamily="34" charset="0"/>
                        </a:rPr>
                        <a:t>39.621,94</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050" b="1" i="0" u="none" strike="noStrike" dirty="0">
                          <a:solidFill>
                            <a:srgbClr val="002060"/>
                          </a:solidFill>
                          <a:effectLst/>
                          <a:latin typeface="Calibri" panose="020F0502020204030204" pitchFamily="34" charset="0"/>
                        </a:rPr>
                        <a:t>520.233,68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676695648"/>
                  </a:ext>
                </a:extLst>
              </a:tr>
              <a:tr h="216871">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166.405,36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164.967,70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77.045,49</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76.172,43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40.446,12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050" b="1" i="0" u="none" strike="noStrike" dirty="0">
                          <a:solidFill>
                            <a:srgbClr val="002060"/>
                          </a:solidFill>
                          <a:effectLst/>
                          <a:latin typeface="Calibri" panose="020F0502020204030204" pitchFamily="34" charset="0"/>
                        </a:rPr>
                        <a:t>525.037,10</a:t>
                      </a:r>
                    </a:p>
                  </a:txBody>
                  <a:tcPr marL="0" marR="0" marT="0" marB="0" anchor="ctr">
                    <a:lnL>
                      <a:noFill/>
                    </a:lnL>
                    <a:lnR>
                      <a:noFill/>
                    </a:lnR>
                    <a:lnT>
                      <a:noFill/>
                    </a:lnT>
                    <a:lnB>
                      <a:noFill/>
                    </a:lnB>
                    <a:noFill/>
                  </a:tcPr>
                </a:tc>
                <a:extLst>
                  <a:ext uri="{0D108BD9-81ED-4DB2-BD59-A6C34878D82A}">
                    <a16:rowId xmlns:a16="http://schemas.microsoft.com/office/drawing/2014/main" val="1248174561"/>
                  </a:ext>
                </a:extLst>
              </a:tr>
              <a:tr h="216871">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latin typeface="Calibri" panose="020F0502020204030204" pitchFamily="34" charset="0"/>
                        </a:rPr>
                        <a:t>160.507,10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latin typeface="Calibri" panose="020F0502020204030204" pitchFamily="34" charset="0"/>
                        </a:rPr>
                        <a:t>162.411,00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latin typeface="Calibri" panose="020F0502020204030204" pitchFamily="34" charset="0"/>
                        </a:rPr>
                        <a:t>73.640,93</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latin typeface="Calibri" panose="020F0502020204030204" pitchFamily="34" charset="0"/>
                        </a:rPr>
                        <a:t>75.206,48</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latin typeface="Calibri" panose="020F0502020204030204" pitchFamily="34" charset="0"/>
                        </a:rPr>
                        <a:t>38.925,98</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050" b="1" i="0" u="none" strike="noStrike" dirty="0">
                          <a:solidFill>
                            <a:srgbClr val="002060"/>
                          </a:solidFill>
                          <a:effectLst/>
                          <a:latin typeface="Calibri" panose="020F0502020204030204" pitchFamily="34" charset="0"/>
                        </a:rPr>
                        <a:t>510.691,48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88436117"/>
                  </a:ext>
                </a:extLst>
              </a:tr>
              <a:tr h="216871">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162.558,03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164.896,53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70.545,28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62.801,95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43.723,50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050" b="1" i="0" u="none" strike="noStrike" dirty="0">
                          <a:solidFill>
                            <a:srgbClr val="002060"/>
                          </a:solidFill>
                          <a:effectLst/>
                          <a:latin typeface="Calibri" panose="020F0502020204030204" pitchFamily="34" charset="0"/>
                        </a:rPr>
                        <a:t>517.014,45</a:t>
                      </a:r>
                    </a:p>
                  </a:txBody>
                  <a:tcPr marL="0" marR="0" marT="0" marB="0" anchor="ctr">
                    <a:lnL>
                      <a:noFill/>
                    </a:lnL>
                    <a:lnR>
                      <a:noFill/>
                    </a:lnR>
                    <a:lnT>
                      <a:noFill/>
                    </a:lnT>
                    <a:lnB>
                      <a:noFill/>
                    </a:lnB>
                    <a:noFill/>
                  </a:tcPr>
                </a:tc>
                <a:extLst>
                  <a:ext uri="{0D108BD9-81ED-4DB2-BD59-A6C34878D82A}">
                    <a16:rowId xmlns:a16="http://schemas.microsoft.com/office/drawing/2014/main" val="3159633792"/>
                  </a:ext>
                </a:extLst>
              </a:tr>
              <a:tr h="444585">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050" b="1" i="0" u="none" strike="noStrike">
                          <a:solidFill>
                            <a:srgbClr val="203864"/>
                          </a:solidFill>
                          <a:effectLst/>
                          <a:latin typeface="Calibri" panose="020F0502020204030204" pitchFamily="34" charset="0"/>
                        </a:rPr>
                        <a:t>24.561,17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050" b="1" i="0" u="none" strike="noStrike">
                          <a:solidFill>
                            <a:srgbClr val="203864"/>
                          </a:solidFill>
                          <a:effectLst/>
                          <a:latin typeface="Calibri" panose="020F0502020204030204" pitchFamily="34" charset="0"/>
                        </a:rPr>
                        <a:t>29.064,15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050" b="1" i="0" u="none" strike="noStrike">
                          <a:solidFill>
                            <a:srgbClr val="203864"/>
                          </a:solidFill>
                          <a:effectLst/>
                          <a:latin typeface="Calibri" panose="020F0502020204030204" pitchFamily="34" charset="0"/>
                        </a:rPr>
                        <a:t>11.236,98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050" b="1" i="0" u="none" strike="noStrike">
                          <a:solidFill>
                            <a:srgbClr val="203864"/>
                          </a:solidFill>
                          <a:effectLst/>
                          <a:latin typeface="Calibri" panose="020F0502020204030204" pitchFamily="34" charset="0"/>
                        </a:rPr>
                        <a:t>11.262,94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050" b="1" i="0" u="none" strike="noStrike">
                          <a:solidFill>
                            <a:srgbClr val="203864"/>
                          </a:solidFill>
                          <a:effectLst/>
                          <a:latin typeface="Calibri" panose="020F0502020204030204" pitchFamily="34" charset="0"/>
                        </a:rPr>
                        <a:t>5.261,01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050" b="1" i="0" u="none" strike="noStrike" dirty="0">
                          <a:solidFill>
                            <a:srgbClr val="203864"/>
                          </a:solidFill>
                          <a:effectLst/>
                          <a:latin typeface="Calibri" panose="020F0502020204030204" pitchFamily="34" charset="0"/>
                        </a:rPr>
                        <a:t>81.403,52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4055123369"/>
                  </a:ext>
                </a:extLst>
              </a:tr>
            </a:tbl>
          </a:graphicData>
        </a:graphic>
      </p:graphicFrame>
    </p:spTree>
    <p:extLst>
      <p:ext uri="{BB962C8B-B14F-4D97-AF65-F5344CB8AC3E}">
        <p14:creationId xmlns:p14="http://schemas.microsoft.com/office/powerpoint/2010/main" val="550913855"/>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BE5842B-2040-48F0-A4C0-BE87D0CB3E6B}"/>
              </a:ext>
            </a:extLst>
          </p:cNvPr>
          <p:cNvCxnSpPr>
            <a:cxnSpLocks/>
          </p:cNvCxnSpPr>
          <p:nvPr/>
        </p:nvCxnSpPr>
        <p:spPr>
          <a:xfrm>
            <a:off x="88900" y="12700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2467" name="Imagen 24">
            <a:extLst>
              <a:ext uri="{FF2B5EF4-FFF2-40B4-BE49-F238E27FC236}">
                <a16:creationId xmlns:a16="http://schemas.microsoft.com/office/drawing/2014/main" id="{A2FEF5B1-9966-4636-857D-BDE59B6534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7013" y="1301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69" name="Imagen 14">
            <a:extLst>
              <a:ext uri="{FF2B5EF4-FFF2-40B4-BE49-F238E27FC236}">
                <a16:creationId xmlns:a16="http://schemas.microsoft.com/office/drawing/2014/main" id="{1697FC7E-9512-4A55-B98E-64FFAA57918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133013" y="311150"/>
            <a:ext cx="1690687" cy="54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55742E8-0AD0-4F95-B39F-939C1608B128}"/>
              </a:ext>
            </a:extLst>
          </p:cNvPr>
          <p:cNvSpPr txBox="1"/>
          <p:nvPr/>
        </p:nvSpPr>
        <p:spPr>
          <a:xfrm>
            <a:off x="1189038" y="292100"/>
            <a:ext cx="110029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Febrero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1344172D-6155-4C04-A1F3-48C32075E4C8}"/>
              </a:ext>
            </a:extLst>
          </p:cNvPr>
          <p:cNvSpPr txBox="1">
            <a:spLocks noChangeArrowheads="1"/>
          </p:cNvSpPr>
          <p:nvPr/>
        </p:nvSpPr>
        <p:spPr bwMode="auto">
          <a:xfrm>
            <a:off x="-113525" y="65016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373B0A54-AD7C-D752-9F43-992CA4A88385}"/>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29-feb-2024 descargado del SIGAB el 6-mar-2024.</a:t>
            </a:r>
            <a:endParaRPr lang="es-CO" sz="1000" dirty="0">
              <a:solidFill>
                <a:schemeClr val="accent1">
                  <a:lumMod val="50000"/>
                </a:schemeClr>
              </a:solidFill>
              <a:cs typeface="Arial"/>
            </a:endParaRPr>
          </a:p>
        </p:txBody>
      </p:sp>
      <p:sp>
        <p:nvSpPr>
          <p:cNvPr id="10" name="CuadroTexto 14">
            <a:extLst>
              <a:ext uri="{FF2B5EF4-FFF2-40B4-BE49-F238E27FC236}">
                <a16:creationId xmlns:a16="http://schemas.microsoft.com/office/drawing/2014/main" id="{413035D8-7722-4592-AAB0-A08B2DC20071}"/>
              </a:ext>
            </a:extLst>
          </p:cNvPr>
          <p:cNvSpPr txBox="1"/>
          <p:nvPr/>
        </p:nvSpPr>
        <p:spPr>
          <a:xfrm>
            <a:off x="403225" y="3167063"/>
            <a:ext cx="1752600" cy="83099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CARTERA TOTAL</a:t>
            </a:r>
            <a:br>
              <a:rPr lang="es-CO" sz="1600" b="1" dirty="0">
                <a:solidFill>
                  <a:schemeClr val="accent1">
                    <a:lumMod val="50000"/>
                  </a:schemeClr>
                </a:solidFill>
                <a:cs typeface="Arial" panose="020B0604020202020204" pitchFamily="34" charset="0"/>
              </a:rPr>
            </a:br>
            <a:r>
              <a:rPr lang="es-CO" sz="1600" b="1" dirty="0">
                <a:solidFill>
                  <a:schemeClr val="accent1">
                    <a:lumMod val="50000"/>
                  </a:schemeClr>
                </a:solidFill>
                <a:cs typeface="Arial" panose="020B0604020202020204" pitchFamily="34" charset="0"/>
              </a:rPr>
              <a:t>$ 10.672</a:t>
            </a:r>
          </a:p>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millones</a:t>
            </a:r>
            <a:endParaRPr lang="es-CO" sz="1600" b="1" kern="0" dirty="0">
              <a:solidFill>
                <a:schemeClr val="accent1">
                  <a:lumMod val="50000"/>
                </a:schemeClr>
              </a:solidFill>
              <a:cs typeface="Arial" panose="020B0604020202020204" pitchFamily="34" charset="0"/>
            </a:endParaRPr>
          </a:p>
        </p:txBody>
      </p:sp>
      <p:graphicFrame>
        <p:nvGraphicFramePr>
          <p:cNvPr id="5" name="Gráfico 4">
            <a:extLst>
              <a:ext uri="{FF2B5EF4-FFF2-40B4-BE49-F238E27FC236}">
                <a16:creationId xmlns:a16="http://schemas.microsoft.com/office/drawing/2014/main" id="{3D1E0931-2208-441E-87EC-F345AF378AE3}"/>
              </a:ext>
            </a:extLst>
          </p:cNvPr>
          <p:cNvGraphicFramePr>
            <a:graphicFrameLocks noGrp="1"/>
          </p:cNvGraphicFramePr>
          <p:nvPr/>
        </p:nvGraphicFramePr>
        <p:xfrm>
          <a:off x="2155824" y="1423749"/>
          <a:ext cx="8276851" cy="4253843"/>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16F11C02-C14A-4B10-9360-AE5A3CCB7E8C}"/>
              </a:ext>
            </a:extLst>
          </p:cNvPr>
          <p:cNvCxnSpPr>
            <a:cxnSpLocks/>
          </p:cNvCxnSpPr>
          <p:nvPr/>
        </p:nvCxnSpPr>
        <p:spPr>
          <a:xfrm>
            <a:off x="88900" y="11287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4516" name="Imagen 7">
            <a:extLst>
              <a:ext uri="{FF2B5EF4-FFF2-40B4-BE49-F238E27FC236}">
                <a16:creationId xmlns:a16="http://schemas.microsoft.com/office/drawing/2014/main" id="{FD132EFA-3097-472A-B78A-4370D98341C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874375" y="239713"/>
            <a:ext cx="9144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17" name="Imagen 9">
            <a:extLst>
              <a:ext uri="{FF2B5EF4-FFF2-40B4-BE49-F238E27FC236}">
                <a16:creationId xmlns:a16="http://schemas.microsoft.com/office/drawing/2014/main" id="{79200777-09A2-4F93-9FF0-D951557252A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90500" y="166688"/>
            <a:ext cx="862013" cy="801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CuadroTexto 4">
            <a:extLst>
              <a:ext uri="{FF2B5EF4-FFF2-40B4-BE49-F238E27FC236}">
                <a16:creationId xmlns:a16="http://schemas.microsoft.com/office/drawing/2014/main" id="{9353AE12-09A3-4648-938B-6D6E2F521C7F}"/>
              </a:ext>
            </a:extLst>
          </p:cNvPr>
          <p:cNvSpPr txBox="1">
            <a:spLocks noChangeArrowheads="1"/>
          </p:cNvSpPr>
          <p:nvPr/>
        </p:nvSpPr>
        <p:spPr bwMode="auto">
          <a:xfrm>
            <a:off x="0" y="6552812"/>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8614E144-DDCF-7BA0-47FC-371623E45605}"/>
              </a:ext>
            </a:extLst>
          </p:cNvPr>
          <p:cNvSpPr txBox="1"/>
          <p:nvPr/>
        </p:nvSpPr>
        <p:spPr>
          <a:xfrm>
            <a:off x="1132681" y="5918144"/>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29-feb-2024 descargado del SIGAB el 6-mar-2024.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9FDAA68A-0F5D-0367-2590-24EE5D8FDC30}"/>
              </a:ext>
            </a:extLst>
          </p:cNvPr>
          <p:cNvGraphicFramePr>
            <a:graphicFrameLocks noGrp="1"/>
          </p:cNvGraphicFramePr>
          <p:nvPr/>
        </p:nvGraphicFramePr>
        <p:xfrm>
          <a:off x="3533200" y="4854624"/>
          <a:ext cx="5606414" cy="1010753"/>
        </p:xfrm>
        <a:graphic>
          <a:graphicData uri="http://schemas.openxmlformats.org/drawingml/2006/table">
            <a:tbl>
              <a:tblPr firstRow="1" bandRow="1">
                <a:tableStyleId>{68D230F3-CF80-4859-8CE7-A43EE81993B5}</a:tableStyleId>
              </a:tblPr>
              <a:tblGrid>
                <a:gridCol w="1878643">
                  <a:extLst>
                    <a:ext uri="{9D8B030D-6E8A-4147-A177-3AD203B41FA5}">
                      <a16:colId xmlns:a16="http://schemas.microsoft.com/office/drawing/2014/main" val="986650631"/>
                    </a:ext>
                  </a:extLst>
                </a:gridCol>
                <a:gridCol w="1040941">
                  <a:extLst>
                    <a:ext uri="{9D8B030D-6E8A-4147-A177-3AD203B41FA5}">
                      <a16:colId xmlns:a16="http://schemas.microsoft.com/office/drawing/2014/main" val="2679122248"/>
                    </a:ext>
                  </a:extLst>
                </a:gridCol>
                <a:gridCol w="1270854">
                  <a:extLst>
                    <a:ext uri="{9D8B030D-6E8A-4147-A177-3AD203B41FA5}">
                      <a16:colId xmlns:a16="http://schemas.microsoft.com/office/drawing/2014/main" val="2845050887"/>
                    </a:ext>
                  </a:extLst>
                </a:gridCol>
                <a:gridCol w="1415976">
                  <a:extLst>
                    <a:ext uri="{9D8B030D-6E8A-4147-A177-3AD203B41FA5}">
                      <a16:colId xmlns:a16="http://schemas.microsoft.com/office/drawing/2014/main" val="442746323"/>
                    </a:ext>
                  </a:extLst>
                </a:gridCol>
              </a:tblGrid>
              <a:tr h="315045">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CONJUNTA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a:t>
                      </a:r>
                    </a:p>
                    <a:p>
                      <a:pPr algn="ctr" rtl="0" fontAlgn="ctr"/>
                      <a:r>
                        <a:rPr lang="es-CO" sz="1100" b="1" u="none" strike="noStrike" dirty="0">
                          <a:solidFill>
                            <a:schemeClr val="accent1">
                              <a:lumMod val="50000"/>
                            </a:schemeClr>
                          </a:solidFill>
                          <a:effectLst/>
                          <a:latin typeface="+mn-lt"/>
                          <a:cs typeface="Arial" panose="020B0604020202020204" pitchFamily="34" charset="0"/>
                        </a:rPr>
                        <a:t>DIRECTA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br>
                        <a:rPr lang="es-CO" sz="1100" b="1" u="none" strike="noStrike" dirty="0">
                          <a:solidFill>
                            <a:schemeClr val="accent1">
                              <a:lumMod val="50000"/>
                            </a:schemeClr>
                          </a:solidFill>
                          <a:effectLst/>
                          <a:latin typeface="+mn-lt"/>
                          <a:cs typeface="Arial" panose="020B0604020202020204" pitchFamily="34" charset="0"/>
                        </a:rPr>
                      </a:br>
                      <a:r>
                        <a:rPr lang="es-CO" sz="1100" b="1" u="none" strike="noStrike" dirty="0">
                          <a:solidFill>
                            <a:schemeClr val="accent1">
                              <a:lumMod val="50000"/>
                            </a:schemeClr>
                          </a:solidFill>
                          <a:effectLst/>
                          <a:latin typeface="+mn-lt"/>
                          <a:cs typeface="Arial" panose="020B0604020202020204" pitchFamily="34" charset="0"/>
                        </a:rPr>
                        <a:t> 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4194083131"/>
                  </a:ext>
                </a:extLst>
              </a:tr>
              <a:tr h="227507">
                <a:tc>
                  <a:txBody>
                    <a:bodyPr/>
                    <a:lstStyle/>
                    <a:p>
                      <a:pPr algn="l" fontAlgn="ctr"/>
                      <a:r>
                        <a:rPr lang="es-CO" sz="1000" u="none" strike="noStrike" dirty="0">
                          <a:solidFill>
                            <a:schemeClr val="accent1">
                              <a:lumMod val="50000"/>
                            </a:schemeClr>
                          </a:solidFill>
                          <a:effectLst/>
                          <a:latin typeface="+mn-lt"/>
                          <a:cs typeface="Arial" panose="020B0604020202020204" pitchFamily="34" charset="0"/>
                        </a:rPr>
                        <a:t>VENCIDA</a:t>
                      </a:r>
                      <a:endParaRPr lang="es-CO" sz="1000" b="0"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10.533</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3.723</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14.256</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225258270"/>
                  </a:ext>
                </a:extLst>
              </a:tr>
              <a:tr h="222426">
                <a:tc>
                  <a:txBody>
                    <a:bodyPr/>
                    <a:lstStyle/>
                    <a:p>
                      <a:pPr algn="l" fontAlgn="ctr"/>
                      <a:r>
                        <a:rPr lang="es-CO" sz="1000" b="0" i="0" u="none" strike="noStrike" dirty="0">
                          <a:solidFill>
                            <a:schemeClr val="accent1">
                              <a:lumMod val="50000"/>
                            </a:schemeClr>
                          </a:solidFill>
                          <a:effectLst/>
                          <a:latin typeface="+mn-lt"/>
                          <a:cs typeface="Arial" panose="020B0604020202020204" pitchFamily="34" charset="0"/>
                        </a:rPr>
                        <a:t>VIGENCIA</a:t>
                      </a: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11.648</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994</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12.643</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331612124"/>
                  </a:ext>
                </a:extLst>
              </a:tr>
              <a:tr h="216015">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22.182</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4.717</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26.899</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556247795"/>
                  </a:ext>
                </a:extLst>
              </a:tr>
            </a:tbl>
          </a:graphicData>
        </a:graphic>
      </p:graphicFrame>
      <p:sp>
        <p:nvSpPr>
          <p:cNvPr id="10" name="CuadroTexto 9">
            <a:extLst>
              <a:ext uri="{FF2B5EF4-FFF2-40B4-BE49-F238E27FC236}">
                <a16:creationId xmlns:a16="http://schemas.microsoft.com/office/drawing/2014/main" id="{9759F1C5-4E30-45A8-8361-79D8F4352493}"/>
              </a:ext>
            </a:extLst>
          </p:cNvPr>
          <p:cNvSpPr txBox="1"/>
          <p:nvPr/>
        </p:nvSpPr>
        <p:spPr>
          <a:xfrm>
            <a:off x="850900" y="177800"/>
            <a:ext cx="87296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Febrero 2024</a:t>
            </a:r>
            <a:endParaRPr lang="es-CO" sz="1600" b="0" kern="0" dirty="0">
              <a:solidFill>
                <a:schemeClr val="accent1">
                  <a:lumMod val="50000"/>
                </a:schemeClr>
              </a:solidFill>
            </a:endParaRPr>
          </a:p>
        </p:txBody>
      </p:sp>
      <p:graphicFrame>
        <p:nvGraphicFramePr>
          <p:cNvPr id="3" name="Gráfico 2">
            <a:extLst>
              <a:ext uri="{FF2B5EF4-FFF2-40B4-BE49-F238E27FC236}">
                <a16:creationId xmlns:a16="http://schemas.microsoft.com/office/drawing/2014/main" id="{2A6AC9C3-EC73-4A98-B223-63EE19B19C6B}"/>
              </a:ext>
            </a:extLst>
          </p:cNvPr>
          <p:cNvGraphicFramePr>
            <a:graphicFrameLocks noGrp="1"/>
          </p:cNvGraphicFramePr>
          <p:nvPr/>
        </p:nvGraphicFramePr>
        <p:xfrm>
          <a:off x="1767416" y="1289052"/>
          <a:ext cx="8657167" cy="3484902"/>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957737B-7F6E-4C32-95A6-A5F76C02D8EB}"/>
              </a:ext>
            </a:extLst>
          </p:cNvPr>
          <p:cNvCxnSpPr>
            <a:cxnSpLocks/>
          </p:cNvCxnSpPr>
          <p:nvPr/>
        </p:nvCxnSpPr>
        <p:spPr>
          <a:xfrm>
            <a:off x="88900" y="1125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6563" name="Imagen 24">
            <a:extLst>
              <a:ext uri="{FF2B5EF4-FFF2-40B4-BE49-F238E27FC236}">
                <a16:creationId xmlns:a16="http://schemas.microsoft.com/office/drawing/2014/main" id="{F16E371B-E56B-4C84-A184-C7450E77E04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6538" y="157163"/>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64" name="Imagen 10">
            <a:extLst>
              <a:ext uri="{FF2B5EF4-FFF2-40B4-BE49-F238E27FC236}">
                <a16:creationId xmlns:a16="http://schemas.microsoft.com/office/drawing/2014/main" id="{79069F19-ADE2-4A51-BC6B-1B814450029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412413" y="134938"/>
            <a:ext cx="1417637" cy="803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7D1AEED1-EE91-420F-B50C-554D22F44DFA}"/>
              </a:ext>
            </a:extLst>
          </p:cNvPr>
          <p:cNvSpPr txBox="1"/>
          <p:nvPr/>
        </p:nvSpPr>
        <p:spPr>
          <a:xfrm>
            <a:off x="850900" y="177800"/>
            <a:ext cx="87296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Febrero 2024</a:t>
            </a:r>
            <a:endParaRPr lang="es-CO" sz="1600" b="0" kern="0" dirty="0">
              <a:solidFill>
                <a:schemeClr val="accent1">
                  <a:lumMod val="50000"/>
                </a:schemeClr>
              </a:solidFill>
            </a:endParaRPr>
          </a:p>
        </p:txBody>
      </p:sp>
      <p:sp>
        <p:nvSpPr>
          <p:cNvPr id="16" name="CuadroTexto 4">
            <a:extLst>
              <a:ext uri="{FF2B5EF4-FFF2-40B4-BE49-F238E27FC236}">
                <a16:creationId xmlns:a16="http://schemas.microsoft.com/office/drawing/2014/main" id="{71328236-ED46-4CD0-8C5C-256E8382D963}"/>
              </a:ext>
            </a:extLst>
          </p:cNvPr>
          <p:cNvSpPr txBox="1">
            <a:spLocks noChangeArrowheads="1"/>
          </p:cNvSpPr>
          <p:nvPr/>
        </p:nvSpPr>
        <p:spPr bwMode="auto">
          <a:xfrm>
            <a:off x="0" y="654360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5BADDB94-5104-02A9-18D0-195F68F2BE9C}"/>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29-feb-2024 descargado del SIGAB el 6-mar-2024.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52C2EEDA-6F4A-15D5-300E-8127B544E793}"/>
              </a:ext>
            </a:extLst>
          </p:cNvPr>
          <p:cNvGraphicFramePr>
            <a:graphicFrameLocks noGrp="1"/>
          </p:cNvGraphicFramePr>
          <p:nvPr/>
        </p:nvGraphicFramePr>
        <p:xfrm>
          <a:off x="3764568" y="4738007"/>
          <a:ext cx="5404164" cy="906614"/>
        </p:xfrm>
        <a:graphic>
          <a:graphicData uri="http://schemas.openxmlformats.org/drawingml/2006/table">
            <a:tbl>
              <a:tblPr firstRow="1" bandRow="1">
                <a:tableStyleId>{68D230F3-CF80-4859-8CE7-A43EE81993B5}</a:tableStyleId>
              </a:tblPr>
              <a:tblGrid>
                <a:gridCol w="1782392">
                  <a:extLst>
                    <a:ext uri="{9D8B030D-6E8A-4147-A177-3AD203B41FA5}">
                      <a16:colId xmlns:a16="http://schemas.microsoft.com/office/drawing/2014/main" val="986650631"/>
                    </a:ext>
                  </a:extLst>
                </a:gridCol>
                <a:gridCol w="1000144">
                  <a:extLst>
                    <a:ext uri="{9D8B030D-6E8A-4147-A177-3AD203B41FA5}">
                      <a16:colId xmlns:a16="http://schemas.microsoft.com/office/drawing/2014/main" val="2679122248"/>
                    </a:ext>
                  </a:extLst>
                </a:gridCol>
                <a:gridCol w="1245915">
                  <a:extLst>
                    <a:ext uri="{9D8B030D-6E8A-4147-A177-3AD203B41FA5}">
                      <a16:colId xmlns:a16="http://schemas.microsoft.com/office/drawing/2014/main" val="2845050887"/>
                    </a:ext>
                  </a:extLst>
                </a:gridCol>
                <a:gridCol w="1375713">
                  <a:extLst>
                    <a:ext uri="{9D8B030D-6E8A-4147-A177-3AD203B41FA5}">
                      <a16:colId xmlns:a16="http://schemas.microsoft.com/office/drawing/2014/main" val="442746323"/>
                    </a:ext>
                  </a:extLst>
                </a:gridCol>
              </a:tblGrid>
              <a:tr h="322110">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CARTERA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FACT. CONJUNTA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FACT. </a:t>
                      </a:r>
                    </a:p>
                    <a:p>
                      <a:pPr algn="ctr" rtl="0" fontAlgn="ctr"/>
                      <a:r>
                        <a:rPr lang="es-CO" sz="1000" b="1" u="none" strike="noStrike" dirty="0">
                          <a:solidFill>
                            <a:schemeClr val="accent1">
                              <a:lumMod val="50000"/>
                            </a:schemeClr>
                          </a:solidFill>
                          <a:effectLst/>
                          <a:latin typeface="+mn-lt"/>
                          <a:cs typeface="Arial" panose="020B0604020202020204" pitchFamily="34" charset="0"/>
                        </a:rPr>
                        <a:t>DIRECTA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br>
                        <a:rPr lang="es-CO" sz="1000" b="1" u="none" strike="noStrike" dirty="0">
                          <a:solidFill>
                            <a:schemeClr val="accent1">
                              <a:lumMod val="50000"/>
                            </a:schemeClr>
                          </a:solidFill>
                          <a:effectLst/>
                          <a:latin typeface="+mn-lt"/>
                          <a:cs typeface="Arial" panose="020B0604020202020204" pitchFamily="34" charset="0"/>
                        </a:rPr>
                      </a:br>
                      <a:r>
                        <a:rPr lang="es-CO" sz="1000" b="1" u="none" strike="noStrike" dirty="0">
                          <a:solidFill>
                            <a:schemeClr val="accent1">
                              <a:lumMod val="50000"/>
                            </a:schemeClr>
                          </a:solidFill>
                          <a:effectLst/>
                          <a:latin typeface="+mn-lt"/>
                          <a:cs typeface="Arial" panose="020B0604020202020204" pitchFamily="34" charset="0"/>
                        </a:rPr>
                        <a:t> CARTERA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4194083131"/>
                  </a:ext>
                </a:extLst>
              </a:tr>
              <a:tr h="260654">
                <a:tc>
                  <a:txBody>
                    <a:bodyPr/>
                    <a:lstStyle/>
                    <a:p>
                      <a:pPr algn="l" fontAlgn="ctr"/>
                      <a:r>
                        <a:rPr lang="es-CO" sz="1000" u="none" strike="noStrike" dirty="0">
                          <a:solidFill>
                            <a:schemeClr val="accent1">
                              <a:lumMod val="50000"/>
                            </a:schemeClr>
                          </a:solidFill>
                          <a:effectLst/>
                          <a:latin typeface="+mn-lt"/>
                          <a:cs typeface="Arial" panose="020B0604020202020204" pitchFamily="34" charset="0"/>
                        </a:rPr>
                        <a:t>VENCIDA</a:t>
                      </a:r>
                      <a:endParaRPr lang="es-CO" sz="1000" b="0"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CO" sz="1000" u="none" strike="noStrike" kern="1200" dirty="0">
                          <a:solidFill>
                            <a:schemeClr val="accent1">
                              <a:lumMod val="50000"/>
                            </a:schemeClr>
                          </a:solidFill>
                          <a:effectLst/>
                          <a:latin typeface="+mn-lt"/>
                          <a:ea typeface="+mn-ea"/>
                          <a:cs typeface="Arial" panose="020B0604020202020204" pitchFamily="34" charset="0"/>
                        </a:rPr>
                        <a:t>                14.949 </a:t>
                      </a:r>
                    </a:p>
                  </a:txBody>
                  <a:tcPr marL="0" marR="0" marT="0" marB="0" anchor="ctr"/>
                </a:tc>
                <a:tc>
                  <a:txBody>
                    <a:bodyPr/>
                    <a:lstStyle/>
                    <a:p>
                      <a:pPr marL="0" algn="r" defTabSz="914400" rtl="0" eaLnBrk="1" fontAlgn="ctr" latinLnBrk="0" hangingPunct="1"/>
                      <a:r>
                        <a:rPr lang="es-CO" sz="1000" u="none" strike="noStrike" kern="1200" dirty="0">
                          <a:solidFill>
                            <a:schemeClr val="accent1">
                              <a:lumMod val="50000"/>
                            </a:schemeClr>
                          </a:solidFill>
                          <a:effectLst/>
                          <a:latin typeface="+mn-lt"/>
                          <a:ea typeface="+mn-ea"/>
                          <a:cs typeface="Arial" panose="020B0604020202020204" pitchFamily="34" charset="0"/>
                        </a:rPr>
                        <a:t>                10.303 </a:t>
                      </a:r>
                    </a:p>
                  </a:txBody>
                  <a:tcPr marL="0" marR="0" marT="0" marB="0" anchor="ctr"/>
                </a:tc>
                <a:tc>
                  <a:txBody>
                    <a:bodyPr/>
                    <a:lstStyle/>
                    <a:p>
                      <a:pPr marL="0" algn="r" defTabSz="914400" rtl="0" eaLnBrk="1" fontAlgn="ctr" latinLnBrk="0" hangingPunct="1"/>
                      <a:r>
                        <a:rPr lang="es-CO" sz="1000" u="none" strike="noStrike" kern="1200">
                          <a:solidFill>
                            <a:schemeClr val="accent1">
                              <a:lumMod val="50000"/>
                            </a:schemeClr>
                          </a:solidFill>
                          <a:effectLst/>
                          <a:latin typeface="+mn-lt"/>
                          <a:ea typeface="+mn-ea"/>
                          <a:cs typeface="Arial" panose="020B0604020202020204" pitchFamily="34" charset="0"/>
                        </a:rPr>
                        <a:t>                25.253 </a:t>
                      </a:r>
                    </a:p>
                  </a:txBody>
                  <a:tcPr marL="0" marR="0" marT="0" marB="0" anchor="ctr"/>
                </a:tc>
                <a:extLst>
                  <a:ext uri="{0D108BD9-81ED-4DB2-BD59-A6C34878D82A}">
                    <a16:rowId xmlns:a16="http://schemas.microsoft.com/office/drawing/2014/main" val="1225258270"/>
                  </a:ext>
                </a:extLst>
              </a:tr>
              <a:tr h="151267">
                <a:tc>
                  <a:txBody>
                    <a:bodyPr/>
                    <a:lstStyle/>
                    <a:p>
                      <a:pPr algn="l" fontAlgn="ctr"/>
                      <a:r>
                        <a:rPr lang="es-CO" sz="1000" b="0" i="0" u="none" strike="noStrike" dirty="0">
                          <a:solidFill>
                            <a:schemeClr val="accent1">
                              <a:lumMod val="50000"/>
                            </a:schemeClr>
                          </a:solidFill>
                          <a:effectLst/>
                          <a:latin typeface="+mn-lt"/>
                          <a:cs typeface="Arial" panose="020B0604020202020204" pitchFamily="34" charset="0"/>
                        </a:rPr>
                        <a:t>VIGENCIA</a:t>
                      </a:r>
                    </a:p>
                  </a:txBody>
                  <a:tcPr marL="9525" marR="9525" marT="9525" marB="0" anchor="ctr"/>
                </a:tc>
                <a:tc>
                  <a:txBody>
                    <a:bodyPr/>
                    <a:lstStyle/>
                    <a:p>
                      <a:pPr marL="0" algn="r" defTabSz="914400" rtl="0" eaLnBrk="1" fontAlgn="ctr" latinLnBrk="0" hangingPunct="1"/>
                      <a:r>
                        <a:rPr lang="es-CO" sz="1000" u="none" strike="noStrike" kern="1200" dirty="0">
                          <a:solidFill>
                            <a:schemeClr val="accent1">
                              <a:lumMod val="50000"/>
                            </a:schemeClr>
                          </a:solidFill>
                          <a:effectLst/>
                          <a:latin typeface="+mn-lt"/>
                          <a:ea typeface="+mn-ea"/>
                          <a:cs typeface="Arial" panose="020B0604020202020204" pitchFamily="34" charset="0"/>
                        </a:rPr>
                        <a:t>                16.283 </a:t>
                      </a:r>
                    </a:p>
                  </a:txBody>
                  <a:tcPr marL="0" marR="0" marT="0" marB="0" anchor="ctr"/>
                </a:tc>
                <a:tc>
                  <a:txBody>
                    <a:bodyPr/>
                    <a:lstStyle/>
                    <a:p>
                      <a:pPr marL="0" algn="r" defTabSz="914400" rtl="0" eaLnBrk="1" fontAlgn="ctr" latinLnBrk="0" hangingPunct="1"/>
                      <a:r>
                        <a:rPr lang="es-CO" sz="1000" u="none" strike="noStrike" kern="1200" dirty="0">
                          <a:solidFill>
                            <a:schemeClr val="accent1">
                              <a:lumMod val="50000"/>
                            </a:schemeClr>
                          </a:solidFill>
                          <a:effectLst/>
                          <a:latin typeface="+mn-lt"/>
                          <a:ea typeface="+mn-ea"/>
                          <a:cs typeface="Arial" panose="020B0604020202020204" pitchFamily="34" charset="0"/>
                        </a:rPr>
                        <a:t>                     990 </a:t>
                      </a:r>
                    </a:p>
                  </a:txBody>
                  <a:tcPr marL="0" marR="0" marT="0" marB="0" anchor="ctr"/>
                </a:tc>
                <a:tc>
                  <a:txBody>
                    <a:bodyPr/>
                    <a:lstStyle/>
                    <a:p>
                      <a:pPr marL="0" algn="r" defTabSz="914400" rtl="0" eaLnBrk="1" fontAlgn="ctr" latinLnBrk="0" hangingPunct="1"/>
                      <a:r>
                        <a:rPr lang="es-CO" sz="1000" u="none" strike="noStrike" kern="1200">
                          <a:solidFill>
                            <a:schemeClr val="accent1">
                              <a:lumMod val="50000"/>
                            </a:schemeClr>
                          </a:solidFill>
                          <a:effectLst/>
                          <a:latin typeface="+mn-lt"/>
                          <a:ea typeface="+mn-ea"/>
                          <a:cs typeface="Arial" panose="020B0604020202020204" pitchFamily="34" charset="0"/>
                        </a:rPr>
                        <a:t>                17.273 </a:t>
                      </a:r>
                    </a:p>
                  </a:txBody>
                  <a:tcPr marL="0" marR="0" marT="0" marB="0" anchor="ctr"/>
                </a:tc>
                <a:extLst>
                  <a:ext uri="{0D108BD9-81ED-4DB2-BD59-A6C34878D82A}">
                    <a16:rowId xmlns:a16="http://schemas.microsoft.com/office/drawing/2014/main" val="1331612124"/>
                  </a:ext>
                </a:extLst>
              </a:tr>
              <a:tr h="151267">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CO" sz="1000" b="1" u="none" strike="noStrike" kern="1200" dirty="0">
                          <a:solidFill>
                            <a:schemeClr val="accent1">
                              <a:lumMod val="50000"/>
                            </a:schemeClr>
                          </a:solidFill>
                          <a:effectLst/>
                          <a:latin typeface="+mn-lt"/>
                          <a:ea typeface="+mn-ea"/>
                          <a:cs typeface="Arial" panose="020B0604020202020204" pitchFamily="34" charset="0"/>
                        </a:rPr>
                        <a:t>                31.232 </a:t>
                      </a:r>
                    </a:p>
                  </a:txBody>
                  <a:tcPr marL="0" marR="0" marT="0" marB="0" anchor="ctr"/>
                </a:tc>
                <a:tc>
                  <a:txBody>
                    <a:bodyPr/>
                    <a:lstStyle/>
                    <a:p>
                      <a:pPr marL="0" algn="r" defTabSz="914400" rtl="0" eaLnBrk="1" fontAlgn="ctr" latinLnBrk="0" hangingPunct="1"/>
                      <a:r>
                        <a:rPr lang="es-CO" sz="1000" b="1" u="none" strike="noStrike" kern="1200" dirty="0">
                          <a:solidFill>
                            <a:schemeClr val="accent1">
                              <a:lumMod val="50000"/>
                            </a:schemeClr>
                          </a:solidFill>
                          <a:effectLst/>
                          <a:latin typeface="+mn-lt"/>
                          <a:ea typeface="+mn-ea"/>
                          <a:cs typeface="Arial" panose="020B0604020202020204" pitchFamily="34" charset="0"/>
                        </a:rPr>
                        <a:t>                11.294 </a:t>
                      </a:r>
                    </a:p>
                  </a:txBody>
                  <a:tcPr marL="0" marR="0" marT="0" marB="0" anchor="ctr"/>
                </a:tc>
                <a:tc>
                  <a:txBody>
                    <a:bodyPr/>
                    <a:lstStyle/>
                    <a:p>
                      <a:pPr marL="0" algn="r" defTabSz="914400" rtl="0" eaLnBrk="1" fontAlgn="ctr" latinLnBrk="0" hangingPunct="1"/>
                      <a:r>
                        <a:rPr lang="es-CO" sz="1000" b="1" u="none" strike="noStrike" kern="1200" dirty="0">
                          <a:solidFill>
                            <a:schemeClr val="accent1">
                              <a:lumMod val="50000"/>
                            </a:schemeClr>
                          </a:solidFill>
                          <a:effectLst/>
                          <a:latin typeface="+mn-lt"/>
                          <a:ea typeface="+mn-ea"/>
                          <a:cs typeface="Arial" panose="020B0604020202020204" pitchFamily="34" charset="0"/>
                        </a:rPr>
                        <a:t>                42.525 </a:t>
                      </a:r>
                    </a:p>
                  </a:txBody>
                  <a:tcPr marL="0" marR="0" marT="0" marB="0" anchor="ctr"/>
                </a:tc>
                <a:extLst>
                  <a:ext uri="{0D108BD9-81ED-4DB2-BD59-A6C34878D82A}">
                    <a16:rowId xmlns:a16="http://schemas.microsoft.com/office/drawing/2014/main" val="1556247795"/>
                  </a:ext>
                </a:extLst>
              </a:tr>
            </a:tbl>
          </a:graphicData>
        </a:graphic>
      </p:graphicFrame>
      <p:graphicFrame>
        <p:nvGraphicFramePr>
          <p:cNvPr id="3" name="Gráfico 2">
            <a:extLst>
              <a:ext uri="{FF2B5EF4-FFF2-40B4-BE49-F238E27FC236}">
                <a16:creationId xmlns:a16="http://schemas.microsoft.com/office/drawing/2014/main" id="{F941AF36-24AA-47CF-AA3B-43536C702F99}"/>
              </a:ext>
            </a:extLst>
          </p:cNvPr>
          <p:cNvGraphicFramePr>
            <a:graphicFrameLocks noGrp="1"/>
          </p:cNvGraphicFramePr>
          <p:nvPr/>
        </p:nvGraphicFramePr>
        <p:xfrm>
          <a:off x="1759992" y="1293528"/>
          <a:ext cx="8672015" cy="3358514"/>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F6EBA766-BE22-4A50-99E2-748E24C9AD62}"/>
              </a:ext>
            </a:extLst>
          </p:cNvPr>
          <p:cNvCxnSpPr>
            <a:cxnSpLocks/>
          </p:cNvCxnSpPr>
          <p:nvPr/>
        </p:nvCxnSpPr>
        <p:spPr>
          <a:xfrm>
            <a:off x="88900" y="10493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8611" name="Imagen 24">
            <a:extLst>
              <a:ext uri="{FF2B5EF4-FFF2-40B4-BE49-F238E27FC236}">
                <a16:creationId xmlns:a16="http://schemas.microsoft.com/office/drawing/2014/main" id="{D21896DB-8431-471E-A3E9-6A2623FE48E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38150" y="103188"/>
            <a:ext cx="84772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47292A56-875F-4D4A-897C-6AA740776EF6}"/>
              </a:ext>
            </a:extLst>
          </p:cNvPr>
          <p:cNvSpPr txBox="1"/>
          <p:nvPr/>
        </p:nvSpPr>
        <p:spPr>
          <a:xfrm>
            <a:off x="1285875" y="119063"/>
            <a:ext cx="879951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Febrero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E83BD834-822B-4D5B-91C3-7D007DC166F1}"/>
              </a:ext>
            </a:extLst>
          </p:cNvPr>
          <p:cNvSpPr txBox="1">
            <a:spLocks noChangeArrowheads="1"/>
          </p:cNvSpPr>
          <p:nvPr/>
        </p:nvSpPr>
        <p:spPr bwMode="auto">
          <a:xfrm>
            <a:off x="0" y="658100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9" name="Grupo 18">
            <a:extLst>
              <a:ext uri="{FF2B5EF4-FFF2-40B4-BE49-F238E27FC236}">
                <a16:creationId xmlns:a16="http://schemas.microsoft.com/office/drawing/2014/main" id="{59BC85CE-6CF1-4269-A3E6-2FA81CB84EC5}"/>
              </a:ext>
            </a:extLst>
          </p:cNvPr>
          <p:cNvGrpSpPr/>
          <p:nvPr/>
        </p:nvGrpSpPr>
        <p:grpSpPr>
          <a:xfrm>
            <a:off x="10776303" y="-51375"/>
            <a:ext cx="1077459" cy="989053"/>
            <a:chOff x="10562619" y="1423954"/>
            <a:chExt cx="1280250" cy="1299632"/>
          </a:xfrm>
        </p:grpSpPr>
        <p:pic>
          <p:nvPicPr>
            <p:cNvPr id="20" name="Picture 2">
              <a:extLst>
                <a:ext uri="{FF2B5EF4-FFF2-40B4-BE49-F238E27FC236}">
                  <a16:creationId xmlns:a16="http://schemas.microsoft.com/office/drawing/2014/main" id="{56DD270F-1322-4926-96DC-D24081BFC33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7B1C92BD-3F0A-474A-B9B1-61EFBE3879E8}"/>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2DF0948E-7F81-BFF6-2D6D-85AB859E0261}"/>
              </a:ext>
            </a:extLst>
          </p:cNvPr>
          <p:cNvSpPr txBox="1"/>
          <p:nvPr/>
        </p:nvSpPr>
        <p:spPr>
          <a:xfrm>
            <a:off x="904634" y="589044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29-feb-2024 descargado del SIGAB el 6-mar-2024.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9895FC5A-A643-FF31-CE2F-17ED81FEB754}"/>
              </a:ext>
            </a:extLst>
          </p:cNvPr>
          <p:cNvGraphicFramePr>
            <a:graphicFrameLocks noGrp="1"/>
          </p:cNvGraphicFramePr>
          <p:nvPr/>
        </p:nvGraphicFramePr>
        <p:xfrm>
          <a:off x="3516426" y="4933121"/>
          <a:ext cx="5301244" cy="847679"/>
        </p:xfrm>
        <a:graphic>
          <a:graphicData uri="http://schemas.openxmlformats.org/drawingml/2006/table">
            <a:tbl>
              <a:tblPr firstRow="1" bandRow="1">
                <a:tableStyleId>{68D230F3-CF80-4859-8CE7-A43EE81993B5}</a:tableStyleId>
              </a:tblPr>
              <a:tblGrid>
                <a:gridCol w="1325311">
                  <a:extLst>
                    <a:ext uri="{9D8B030D-6E8A-4147-A177-3AD203B41FA5}">
                      <a16:colId xmlns:a16="http://schemas.microsoft.com/office/drawing/2014/main" val="429948566"/>
                    </a:ext>
                  </a:extLst>
                </a:gridCol>
                <a:gridCol w="1256080">
                  <a:extLst>
                    <a:ext uri="{9D8B030D-6E8A-4147-A177-3AD203B41FA5}">
                      <a16:colId xmlns:a16="http://schemas.microsoft.com/office/drawing/2014/main" val="361932466"/>
                    </a:ext>
                  </a:extLst>
                </a:gridCol>
                <a:gridCol w="1394542">
                  <a:extLst>
                    <a:ext uri="{9D8B030D-6E8A-4147-A177-3AD203B41FA5}">
                      <a16:colId xmlns:a16="http://schemas.microsoft.com/office/drawing/2014/main" val="4134308282"/>
                    </a:ext>
                  </a:extLst>
                </a:gridCol>
                <a:gridCol w="1325311">
                  <a:extLst>
                    <a:ext uri="{9D8B030D-6E8A-4147-A177-3AD203B41FA5}">
                      <a16:colId xmlns:a16="http://schemas.microsoft.com/office/drawing/2014/main" val="4279298617"/>
                    </a:ext>
                  </a:extLst>
                </a:gridCol>
              </a:tblGrid>
              <a:tr h="331606">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CARTERA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FACT.</a:t>
                      </a:r>
                    </a:p>
                    <a:p>
                      <a:pPr algn="ctr" rtl="0" fontAlgn="ctr"/>
                      <a:r>
                        <a:rPr lang="es-CO" sz="1050" b="1" u="none" strike="noStrike" dirty="0">
                          <a:solidFill>
                            <a:schemeClr val="accent1">
                              <a:lumMod val="50000"/>
                            </a:schemeClr>
                          </a:solidFill>
                          <a:effectLst/>
                          <a:latin typeface="+mn-lt"/>
                          <a:cs typeface="Arial" panose="020B0604020202020204" pitchFamily="34" charset="0"/>
                        </a:rPr>
                        <a:t>CONJUNTA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FACT. </a:t>
                      </a:r>
                    </a:p>
                    <a:p>
                      <a:pPr algn="ctr" rtl="0" fontAlgn="ctr"/>
                      <a:r>
                        <a:rPr lang="es-CO" sz="1050" b="1" u="none" strike="noStrike" dirty="0">
                          <a:solidFill>
                            <a:schemeClr val="accent1">
                              <a:lumMod val="50000"/>
                            </a:schemeClr>
                          </a:solidFill>
                          <a:effectLst/>
                          <a:latin typeface="+mn-lt"/>
                          <a:cs typeface="Arial" panose="020B0604020202020204" pitchFamily="34" charset="0"/>
                        </a:rPr>
                        <a:t>DIRECTA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TOTAL</a:t>
                      </a:r>
                      <a:br>
                        <a:rPr lang="es-CO" sz="1050" b="1" u="none" strike="noStrike" dirty="0">
                          <a:solidFill>
                            <a:schemeClr val="accent1">
                              <a:lumMod val="50000"/>
                            </a:schemeClr>
                          </a:solidFill>
                          <a:effectLst/>
                          <a:latin typeface="+mn-lt"/>
                          <a:cs typeface="Arial" panose="020B0604020202020204" pitchFamily="34" charset="0"/>
                        </a:rPr>
                      </a:br>
                      <a:r>
                        <a:rPr lang="es-CO" sz="1050" b="1" u="none" strike="noStrike" dirty="0">
                          <a:solidFill>
                            <a:schemeClr val="accent1">
                              <a:lumMod val="50000"/>
                            </a:schemeClr>
                          </a:solidFill>
                          <a:effectLst/>
                          <a:latin typeface="+mn-lt"/>
                          <a:cs typeface="Arial" panose="020B0604020202020204" pitchFamily="34" charset="0"/>
                        </a:rPr>
                        <a:t> CARTERA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949483607"/>
                  </a:ext>
                </a:extLst>
              </a:tr>
              <a:tr h="82734">
                <a:tc>
                  <a:txBody>
                    <a:bodyPr/>
                    <a:lstStyle/>
                    <a:p>
                      <a:pPr algn="l">
                        <a:spcAft>
                          <a:spcPts val="0"/>
                        </a:spcAft>
                      </a:pPr>
                      <a:r>
                        <a:rPr lang="es-CO" sz="1050" b="0" dirty="0">
                          <a:solidFill>
                            <a:schemeClr val="accent1">
                              <a:lumMod val="50000"/>
                            </a:schemeClr>
                          </a:solidFill>
                          <a:effectLst/>
                          <a:latin typeface="+mn-lt"/>
                          <a:ea typeface="Times New Roman"/>
                          <a:cs typeface="Times New Roman"/>
                        </a:rPr>
                        <a:t>VENCIDA</a:t>
                      </a:r>
                    </a:p>
                  </a:txBody>
                  <a:tcPr marL="44450" marR="44450" marT="0" marB="0" anchor="ctr"/>
                </a:tc>
                <a:tc>
                  <a:txBody>
                    <a:bodyPr/>
                    <a:lstStyle/>
                    <a:p>
                      <a:pPr marL="0" algn="r" defTabSz="914400" rtl="0" eaLnBrk="1" fontAlgn="ctr" latinLnBrk="0" hangingPunct="1">
                        <a:spcAft>
                          <a:spcPts val="0"/>
                        </a:spcAft>
                      </a:pPr>
                      <a:r>
                        <a:rPr lang="es-CO" sz="1050" b="0" kern="1200" dirty="0">
                          <a:solidFill>
                            <a:schemeClr val="accent1">
                              <a:lumMod val="50000"/>
                            </a:schemeClr>
                          </a:solidFill>
                          <a:effectLst/>
                          <a:latin typeface="+mn-lt"/>
                          <a:cs typeface="Times New Roman"/>
                        </a:rPr>
                        <a:t>                      3.720 </a:t>
                      </a:r>
                    </a:p>
                  </a:txBody>
                  <a:tcPr marL="9525" marR="9525" marT="9525" marB="0" anchor="ctr"/>
                </a:tc>
                <a:tc>
                  <a:txBody>
                    <a:bodyPr/>
                    <a:lstStyle/>
                    <a:p>
                      <a:pPr marL="0" algn="r" defTabSz="914400" rtl="0" eaLnBrk="1" fontAlgn="ctr" latinLnBrk="0" hangingPunct="1">
                        <a:spcAft>
                          <a:spcPts val="0"/>
                        </a:spcAft>
                      </a:pPr>
                      <a:r>
                        <a:rPr lang="es-CO" sz="1050" b="0" kern="1200">
                          <a:solidFill>
                            <a:schemeClr val="accent1">
                              <a:lumMod val="50000"/>
                            </a:schemeClr>
                          </a:solidFill>
                          <a:effectLst/>
                          <a:latin typeface="+mn-lt"/>
                          <a:cs typeface="Times New Roman"/>
                        </a:rPr>
                        <a:t>                         942 </a:t>
                      </a:r>
                    </a:p>
                  </a:txBody>
                  <a:tcPr marL="9525" marR="9525" marT="9525" marB="0" anchor="ctr"/>
                </a:tc>
                <a:tc>
                  <a:txBody>
                    <a:bodyPr/>
                    <a:lstStyle/>
                    <a:p>
                      <a:pPr marL="0" algn="r" defTabSz="914400" rtl="0" eaLnBrk="1" fontAlgn="ctr" latinLnBrk="0" hangingPunct="1">
                        <a:spcAft>
                          <a:spcPts val="0"/>
                        </a:spcAft>
                      </a:pPr>
                      <a:r>
                        <a:rPr lang="es-CO" sz="1050" b="0" kern="1200">
                          <a:solidFill>
                            <a:schemeClr val="accent1">
                              <a:lumMod val="50000"/>
                            </a:schemeClr>
                          </a:solidFill>
                          <a:effectLst/>
                          <a:latin typeface="+mn-lt"/>
                          <a:cs typeface="Times New Roman"/>
                        </a:rPr>
                        <a:t>                    4.662 </a:t>
                      </a:r>
                    </a:p>
                  </a:txBody>
                  <a:tcPr marL="9525" marR="9525" marT="9525" marB="0" anchor="ctr"/>
                </a:tc>
                <a:extLst>
                  <a:ext uri="{0D108BD9-81ED-4DB2-BD59-A6C34878D82A}">
                    <a16:rowId xmlns:a16="http://schemas.microsoft.com/office/drawing/2014/main" val="1451361505"/>
                  </a:ext>
                </a:extLst>
              </a:tr>
              <a:tr h="161679">
                <a:tc>
                  <a:txBody>
                    <a:bodyPr/>
                    <a:lstStyle/>
                    <a:p>
                      <a:pPr algn="l">
                        <a:spcAft>
                          <a:spcPts val="0"/>
                        </a:spcAft>
                      </a:pPr>
                      <a:r>
                        <a:rPr lang="es-CO" sz="1050" b="0" dirty="0">
                          <a:solidFill>
                            <a:schemeClr val="accent1">
                              <a:lumMod val="50000"/>
                            </a:schemeClr>
                          </a:solidFill>
                          <a:effectLst/>
                          <a:latin typeface="+mn-lt"/>
                          <a:ea typeface="Times New Roman"/>
                          <a:cs typeface="Times New Roman"/>
                        </a:rPr>
                        <a:t>VIGENCIA</a:t>
                      </a:r>
                    </a:p>
                  </a:txBody>
                  <a:tcPr marL="44450" marR="44450" marT="0" marB="0" anchor="ctr"/>
                </a:tc>
                <a:tc>
                  <a:txBody>
                    <a:bodyPr/>
                    <a:lstStyle/>
                    <a:p>
                      <a:pPr marL="0" algn="r" defTabSz="914400" rtl="0" eaLnBrk="1" fontAlgn="ctr" latinLnBrk="0" hangingPunct="1">
                        <a:spcAft>
                          <a:spcPts val="0"/>
                        </a:spcAft>
                      </a:pPr>
                      <a:r>
                        <a:rPr lang="es-CO" sz="1050" b="0" kern="1200" dirty="0">
                          <a:solidFill>
                            <a:schemeClr val="accent1">
                              <a:lumMod val="50000"/>
                            </a:schemeClr>
                          </a:solidFill>
                          <a:effectLst/>
                          <a:latin typeface="+mn-lt"/>
                          <a:cs typeface="Times New Roman"/>
                        </a:rPr>
                        <a:t>                      6.895 </a:t>
                      </a:r>
                    </a:p>
                  </a:txBody>
                  <a:tcPr marL="9525" marR="9525" marT="9525" marB="0" anchor="ctr"/>
                </a:tc>
                <a:tc>
                  <a:txBody>
                    <a:bodyPr/>
                    <a:lstStyle/>
                    <a:p>
                      <a:pPr marL="0" algn="r" defTabSz="914400" rtl="0" eaLnBrk="1" fontAlgn="ctr" latinLnBrk="0" hangingPunct="1">
                        <a:spcAft>
                          <a:spcPts val="0"/>
                        </a:spcAft>
                      </a:pPr>
                      <a:r>
                        <a:rPr lang="es-CO" sz="1050" b="0" kern="1200" dirty="0">
                          <a:solidFill>
                            <a:schemeClr val="accent1">
                              <a:lumMod val="50000"/>
                            </a:schemeClr>
                          </a:solidFill>
                          <a:effectLst/>
                          <a:latin typeface="+mn-lt"/>
                          <a:cs typeface="Times New Roman"/>
                        </a:rPr>
                        <a:t>                      1.165 </a:t>
                      </a:r>
                    </a:p>
                  </a:txBody>
                  <a:tcPr marL="9525" marR="9525" marT="9525" marB="0" anchor="ctr"/>
                </a:tc>
                <a:tc>
                  <a:txBody>
                    <a:bodyPr/>
                    <a:lstStyle/>
                    <a:p>
                      <a:pPr marL="0" algn="r" defTabSz="914400" rtl="0" eaLnBrk="1" fontAlgn="ctr" latinLnBrk="0" hangingPunct="1">
                        <a:spcAft>
                          <a:spcPts val="0"/>
                        </a:spcAft>
                      </a:pPr>
                      <a:r>
                        <a:rPr lang="es-CO" sz="1050" b="0" kern="1200">
                          <a:solidFill>
                            <a:schemeClr val="accent1">
                              <a:lumMod val="50000"/>
                            </a:schemeClr>
                          </a:solidFill>
                          <a:effectLst/>
                          <a:latin typeface="+mn-lt"/>
                          <a:cs typeface="Times New Roman"/>
                        </a:rPr>
                        <a:t>                    8.059 </a:t>
                      </a:r>
                    </a:p>
                  </a:txBody>
                  <a:tcPr marL="9525" marR="9525" marT="9525" marB="0" anchor="ctr"/>
                </a:tc>
                <a:extLst>
                  <a:ext uri="{0D108BD9-81ED-4DB2-BD59-A6C34878D82A}">
                    <a16:rowId xmlns:a16="http://schemas.microsoft.com/office/drawing/2014/main" val="3676635808"/>
                  </a:ext>
                </a:extLst>
              </a:tr>
              <a:tr h="176983">
                <a:tc>
                  <a:txBody>
                    <a:bodyPr/>
                    <a:lstStyle/>
                    <a:p>
                      <a:pPr algn="ctr">
                        <a:spcAft>
                          <a:spcPts val="0"/>
                        </a:spcAft>
                      </a:pPr>
                      <a:r>
                        <a:rPr lang="es-CO" sz="1050" b="1" dirty="0">
                          <a:solidFill>
                            <a:schemeClr val="accent1">
                              <a:lumMod val="50000"/>
                            </a:schemeClr>
                          </a:solidFill>
                          <a:effectLst/>
                          <a:latin typeface="+mn-lt"/>
                          <a:ea typeface="Times New Roman"/>
                          <a:cs typeface="Times New Roman"/>
                        </a:rPr>
                        <a:t>TOTAL</a:t>
                      </a:r>
                    </a:p>
                  </a:txBody>
                  <a:tcPr marL="44450" marR="44450" marT="0" marB="0" anchor="ctr"/>
                </a:tc>
                <a:tc>
                  <a:txBody>
                    <a:bodyPr/>
                    <a:lstStyle/>
                    <a:p>
                      <a:pPr marL="0" algn="r" defTabSz="914400" rtl="0" eaLnBrk="1" fontAlgn="ctr" latinLnBrk="0" hangingPunct="1">
                        <a:spcAft>
                          <a:spcPts val="0"/>
                        </a:spcAft>
                      </a:pPr>
                      <a:r>
                        <a:rPr lang="es-CO" sz="1050" b="1" kern="1200" dirty="0">
                          <a:solidFill>
                            <a:schemeClr val="accent1">
                              <a:lumMod val="50000"/>
                            </a:schemeClr>
                          </a:solidFill>
                          <a:effectLst/>
                          <a:latin typeface="+mn-lt"/>
                          <a:cs typeface="Times New Roman"/>
                        </a:rPr>
                        <a:t>                    10.615 </a:t>
                      </a:r>
                    </a:p>
                  </a:txBody>
                  <a:tcPr marL="9525" marR="9525" marT="9525" marB="0" anchor="ctr"/>
                </a:tc>
                <a:tc>
                  <a:txBody>
                    <a:bodyPr/>
                    <a:lstStyle/>
                    <a:p>
                      <a:pPr marL="0" algn="r" defTabSz="914400" rtl="0" eaLnBrk="1" fontAlgn="ctr" latinLnBrk="0" hangingPunct="1">
                        <a:spcAft>
                          <a:spcPts val="0"/>
                        </a:spcAft>
                      </a:pPr>
                      <a:r>
                        <a:rPr lang="es-CO" sz="1050" b="1" kern="1200" dirty="0">
                          <a:solidFill>
                            <a:schemeClr val="accent1">
                              <a:lumMod val="50000"/>
                            </a:schemeClr>
                          </a:solidFill>
                          <a:effectLst/>
                          <a:latin typeface="+mn-lt"/>
                          <a:cs typeface="Times New Roman"/>
                        </a:rPr>
                        <a:t>                      2.107 </a:t>
                      </a:r>
                    </a:p>
                  </a:txBody>
                  <a:tcPr marL="9525" marR="9525" marT="9525" marB="0" anchor="ctr"/>
                </a:tc>
                <a:tc>
                  <a:txBody>
                    <a:bodyPr/>
                    <a:lstStyle/>
                    <a:p>
                      <a:pPr marL="0" algn="r" defTabSz="914400" rtl="0" eaLnBrk="1" fontAlgn="ctr" latinLnBrk="0" hangingPunct="1">
                        <a:spcAft>
                          <a:spcPts val="0"/>
                        </a:spcAft>
                      </a:pPr>
                      <a:r>
                        <a:rPr lang="es-CO" sz="1050" b="1" kern="1200" dirty="0">
                          <a:solidFill>
                            <a:schemeClr val="accent1">
                              <a:lumMod val="50000"/>
                            </a:schemeClr>
                          </a:solidFill>
                          <a:effectLst/>
                          <a:latin typeface="+mn-lt"/>
                          <a:cs typeface="Times New Roman"/>
                        </a:rPr>
                        <a:t>                  12.722 </a:t>
                      </a:r>
                    </a:p>
                  </a:txBody>
                  <a:tcPr marL="9525" marR="9525" marT="9525" marB="0" anchor="ctr"/>
                </a:tc>
                <a:extLst>
                  <a:ext uri="{0D108BD9-81ED-4DB2-BD59-A6C34878D82A}">
                    <a16:rowId xmlns:a16="http://schemas.microsoft.com/office/drawing/2014/main" val="3578237480"/>
                  </a:ext>
                </a:extLst>
              </a:tr>
            </a:tbl>
          </a:graphicData>
        </a:graphic>
      </p:graphicFrame>
      <p:graphicFrame>
        <p:nvGraphicFramePr>
          <p:cNvPr id="3" name="Gráfico 2">
            <a:extLst>
              <a:ext uri="{FF2B5EF4-FFF2-40B4-BE49-F238E27FC236}">
                <a16:creationId xmlns:a16="http://schemas.microsoft.com/office/drawing/2014/main" id="{5BB66678-C175-4C46-9E8F-6B8B634F77D3}"/>
              </a:ext>
            </a:extLst>
          </p:cNvPr>
          <p:cNvGraphicFramePr>
            <a:graphicFrameLocks noGrp="1"/>
          </p:cNvGraphicFramePr>
          <p:nvPr/>
        </p:nvGraphicFramePr>
        <p:xfrm>
          <a:off x="1759992" y="1185902"/>
          <a:ext cx="8672015" cy="3610656"/>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7CD6CDF-8828-4BD0-A73E-6A1FD915E98D}"/>
              </a:ext>
            </a:extLst>
          </p:cNvPr>
          <p:cNvCxnSpPr>
            <a:cxnSpLocks/>
          </p:cNvCxnSpPr>
          <p:nvPr/>
        </p:nvCxnSpPr>
        <p:spPr>
          <a:xfrm>
            <a:off x="88900" y="10922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0659" name="Imagen 24">
            <a:extLst>
              <a:ext uri="{FF2B5EF4-FFF2-40B4-BE49-F238E27FC236}">
                <a16:creationId xmlns:a16="http://schemas.microsoft.com/office/drawing/2014/main" id="{E6F6A539-0C04-4D03-90F9-846E5AD0273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11150" y="920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660" name="Imagen 8">
            <a:extLst>
              <a:ext uri="{FF2B5EF4-FFF2-40B4-BE49-F238E27FC236}">
                <a16:creationId xmlns:a16="http://schemas.microsoft.com/office/drawing/2014/main" id="{D6266C7B-CBEA-4B8B-B78A-6A7C2A916E6F}"/>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34588" y="238125"/>
            <a:ext cx="1846262" cy="52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7086E243-364F-4D5C-A8AD-C0E7ADA91DB9}"/>
              </a:ext>
            </a:extLst>
          </p:cNvPr>
          <p:cNvSpPr txBox="1"/>
          <p:nvPr/>
        </p:nvSpPr>
        <p:spPr>
          <a:xfrm>
            <a:off x="1285875" y="119063"/>
            <a:ext cx="85264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Febrero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72437993-4343-4B04-9C23-B0BFD012C632}"/>
              </a:ext>
            </a:extLst>
          </p:cNvPr>
          <p:cNvSpPr txBox="1">
            <a:spLocks noChangeArrowheads="1"/>
          </p:cNvSpPr>
          <p:nvPr/>
        </p:nvSpPr>
        <p:spPr bwMode="auto">
          <a:xfrm>
            <a:off x="0" y="6531095"/>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44D65CDF-53FC-19C0-0158-9F570BA1D5C1}"/>
              </a:ext>
            </a:extLst>
          </p:cNvPr>
          <p:cNvSpPr txBox="1"/>
          <p:nvPr/>
        </p:nvSpPr>
        <p:spPr>
          <a:xfrm>
            <a:off x="1217988" y="588298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29-feb-2024 descargado del SIGAB el 6-mar-2024.</a:t>
            </a:r>
            <a:endParaRPr lang="es-CO" sz="1000" dirty="0">
              <a:solidFill>
                <a:schemeClr val="accent1">
                  <a:lumMod val="50000"/>
                </a:schemeClr>
              </a:solidFill>
              <a:cs typeface="Arial"/>
            </a:endParaRPr>
          </a:p>
        </p:txBody>
      </p:sp>
      <p:graphicFrame>
        <p:nvGraphicFramePr>
          <p:cNvPr id="4" name="Tabla 3">
            <a:extLst>
              <a:ext uri="{FF2B5EF4-FFF2-40B4-BE49-F238E27FC236}">
                <a16:creationId xmlns:a16="http://schemas.microsoft.com/office/drawing/2014/main" id="{02B4EF69-F148-D5ED-46A2-B91D4875311E}"/>
              </a:ext>
            </a:extLst>
          </p:cNvPr>
          <p:cNvGraphicFramePr>
            <a:graphicFrameLocks noGrp="1"/>
          </p:cNvGraphicFramePr>
          <p:nvPr/>
        </p:nvGraphicFramePr>
        <p:xfrm>
          <a:off x="3826025" y="4908116"/>
          <a:ext cx="4724588" cy="838200"/>
        </p:xfrm>
        <a:graphic>
          <a:graphicData uri="http://schemas.openxmlformats.org/drawingml/2006/table">
            <a:tbl>
              <a:tblPr firstRow="1" bandRow="1">
                <a:tableStyleId>{68D230F3-CF80-4859-8CE7-A43EE81993B5}</a:tableStyleId>
              </a:tblPr>
              <a:tblGrid>
                <a:gridCol w="1181147">
                  <a:extLst>
                    <a:ext uri="{9D8B030D-6E8A-4147-A177-3AD203B41FA5}">
                      <a16:colId xmlns:a16="http://schemas.microsoft.com/office/drawing/2014/main" val="2424529654"/>
                    </a:ext>
                  </a:extLst>
                </a:gridCol>
                <a:gridCol w="1181147">
                  <a:extLst>
                    <a:ext uri="{9D8B030D-6E8A-4147-A177-3AD203B41FA5}">
                      <a16:colId xmlns:a16="http://schemas.microsoft.com/office/drawing/2014/main" val="3315557300"/>
                    </a:ext>
                  </a:extLst>
                </a:gridCol>
                <a:gridCol w="914966">
                  <a:extLst>
                    <a:ext uri="{9D8B030D-6E8A-4147-A177-3AD203B41FA5}">
                      <a16:colId xmlns:a16="http://schemas.microsoft.com/office/drawing/2014/main" val="4280032849"/>
                    </a:ext>
                  </a:extLst>
                </a:gridCol>
                <a:gridCol w="1447328">
                  <a:extLst>
                    <a:ext uri="{9D8B030D-6E8A-4147-A177-3AD203B41FA5}">
                      <a16:colId xmlns:a16="http://schemas.microsoft.com/office/drawing/2014/main" val="3611315560"/>
                    </a:ext>
                  </a:extLst>
                </a:gridCol>
              </a:tblGrid>
              <a:tr h="324284">
                <a:tc>
                  <a:txBody>
                    <a:bodyPr/>
                    <a:lstStyle/>
                    <a:p>
                      <a:pPr algn="ctr" rtl="0" fontAlgn="ctr"/>
                      <a:r>
                        <a:rPr lang="es-CO" sz="1050" b="1" u="none" strike="noStrike" dirty="0">
                          <a:solidFill>
                            <a:schemeClr val="accent1">
                              <a:lumMod val="50000"/>
                            </a:schemeClr>
                          </a:solidFill>
                          <a:effectLst/>
                          <a:latin typeface="Calibri"/>
                          <a:cs typeface="Calibri"/>
                        </a:rPr>
                        <a:t>CARTERA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FACT. </a:t>
                      </a:r>
                      <a:endParaRPr lang="es-CO" sz="1050" b="1" u="none" strike="noStrike" dirty="0">
                        <a:solidFill>
                          <a:schemeClr val="accent1">
                            <a:lumMod val="50000"/>
                          </a:schemeClr>
                        </a:solidFill>
                        <a:effectLst/>
                        <a:latin typeface="Calibri" panose="020F0502020204030204" pitchFamily="34" charset="0"/>
                        <a:cs typeface="Calibri" panose="020F0502020204030204" pitchFamily="34" charset="0"/>
                      </a:endParaRPr>
                    </a:p>
                    <a:p>
                      <a:pPr algn="ctr" rtl="0" fontAlgn="ctr"/>
                      <a:r>
                        <a:rPr lang="es-CO" sz="1050" b="1" u="none" strike="noStrike" dirty="0">
                          <a:solidFill>
                            <a:schemeClr val="accent1">
                              <a:lumMod val="50000"/>
                            </a:schemeClr>
                          </a:solidFill>
                          <a:effectLst/>
                          <a:latin typeface="Calibri"/>
                          <a:cs typeface="Calibri"/>
                        </a:rPr>
                        <a:t>CONJUNTA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FACT. </a:t>
                      </a:r>
                      <a:endParaRPr lang="es-CO" sz="1050" b="1" u="none" strike="noStrike" dirty="0">
                        <a:solidFill>
                          <a:schemeClr val="accent1">
                            <a:lumMod val="50000"/>
                          </a:schemeClr>
                        </a:solidFill>
                        <a:effectLst/>
                        <a:latin typeface="Calibri" panose="020F0502020204030204" pitchFamily="34" charset="0"/>
                        <a:cs typeface="Calibri" panose="020F0502020204030204" pitchFamily="34" charset="0"/>
                      </a:endParaRPr>
                    </a:p>
                    <a:p>
                      <a:pPr algn="ctr" rtl="0" fontAlgn="ctr"/>
                      <a:r>
                        <a:rPr lang="es-CO" sz="1050" b="1" u="none" strike="noStrike" dirty="0">
                          <a:solidFill>
                            <a:schemeClr val="accent1">
                              <a:lumMod val="50000"/>
                            </a:schemeClr>
                          </a:solidFill>
                          <a:effectLst/>
                          <a:latin typeface="Calibri"/>
                          <a:cs typeface="Calibri"/>
                        </a:rPr>
                        <a:t>DIRECTA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TOTAL</a:t>
                      </a:r>
                    </a:p>
                    <a:p>
                      <a:pPr algn="ctr" rtl="0" fontAlgn="ctr"/>
                      <a:r>
                        <a:rPr lang="es-CO" sz="1050" b="1" u="none" strike="noStrike" dirty="0">
                          <a:solidFill>
                            <a:schemeClr val="accent1">
                              <a:lumMod val="50000"/>
                            </a:schemeClr>
                          </a:solidFill>
                          <a:effectLst/>
                          <a:latin typeface="Calibri"/>
                          <a:cs typeface="Calibri"/>
                        </a:rPr>
                        <a:t> CARTERA</a:t>
                      </a:r>
                      <a:endParaRPr lang="es-CO" sz="1050" b="1" i="0" u="none" strike="noStrike" dirty="0">
                        <a:solidFill>
                          <a:schemeClr val="accent1">
                            <a:lumMod val="50000"/>
                          </a:schemeClr>
                        </a:solidFill>
                        <a:effectLst/>
                        <a:latin typeface="Calibri"/>
                        <a:cs typeface="Calibri"/>
                      </a:endParaRPr>
                    </a:p>
                  </a:txBody>
                  <a:tcPr marL="9525" marR="9525" marT="9525" marB="0" anchor="ctr"/>
                </a:tc>
                <a:extLst>
                  <a:ext uri="{0D108BD9-81ED-4DB2-BD59-A6C34878D82A}">
                    <a16:rowId xmlns:a16="http://schemas.microsoft.com/office/drawing/2014/main" val="1789796540"/>
                  </a:ext>
                </a:extLst>
              </a:tr>
              <a:tr h="122595">
                <a:tc>
                  <a:txBody>
                    <a:bodyPr/>
                    <a:lstStyle/>
                    <a:p>
                      <a:pPr algn="l" fontAlgn="ctr"/>
                      <a:r>
                        <a:rPr lang="es-CO" sz="1050" b="0" u="none" strike="noStrike" dirty="0">
                          <a:solidFill>
                            <a:schemeClr val="accent1">
                              <a:lumMod val="50000"/>
                            </a:schemeClr>
                          </a:solidFill>
                          <a:effectLst/>
                          <a:latin typeface="Calibri"/>
                          <a:cs typeface="Calibri"/>
                        </a:rPr>
                        <a:t>VENCIDA</a:t>
                      </a:r>
                      <a:endParaRPr lang="es-CO" sz="1050" b="0" i="0" u="none" strike="noStrike" dirty="0">
                        <a:solidFill>
                          <a:schemeClr val="accent1">
                            <a:lumMod val="50000"/>
                          </a:schemeClr>
                        </a:solidFill>
                        <a:effectLst/>
                        <a:latin typeface="Calibri"/>
                        <a:cs typeface="Calibri"/>
                      </a:endParaRPr>
                    </a:p>
                  </a:txBody>
                  <a:tcPr marL="9525" marR="9525" marT="9525" marB="0" anchor="ctr"/>
                </a:tc>
                <a:tc>
                  <a:txBody>
                    <a:bodyPr/>
                    <a:lstStyle/>
                    <a:p>
                      <a:pPr marL="0" algn="r" defTabSz="914400" rtl="0" eaLnBrk="1" fontAlgn="ctr" latinLnBrk="0" hangingPunct="1"/>
                      <a:r>
                        <a:rPr lang="es-CO" sz="1050" b="0" u="none" strike="noStrike" kern="1200" dirty="0">
                          <a:solidFill>
                            <a:schemeClr val="accent1">
                              <a:lumMod val="50000"/>
                            </a:schemeClr>
                          </a:solidFill>
                          <a:effectLst/>
                          <a:latin typeface="Calibri"/>
                          <a:ea typeface="+mn-ea"/>
                          <a:cs typeface="Calibri"/>
                        </a:rPr>
                        <a:t>                       8.106 </a:t>
                      </a:r>
                    </a:p>
                  </a:txBody>
                  <a:tcPr marL="9525" marR="9525" marT="9525" marB="0" anchor="ctr"/>
                </a:tc>
                <a:tc>
                  <a:txBody>
                    <a:bodyPr/>
                    <a:lstStyle/>
                    <a:p>
                      <a:pPr marL="0" algn="r" defTabSz="914400" rtl="0" eaLnBrk="1" fontAlgn="ctr" latinLnBrk="0" hangingPunct="1"/>
                      <a:r>
                        <a:rPr lang="es-CO" sz="1050" b="0" u="none" strike="noStrike" kern="1200">
                          <a:solidFill>
                            <a:schemeClr val="accent1">
                              <a:lumMod val="50000"/>
                            </a:schemeClr>
                          </a:solidFill>
                          <a:effectLst/>
                          <a:latin typeface="Calibri"/>
                          <a:ea typeface="+mn-ea"/>
                          <a:cs typeface="Calibri"/>
                        </a:rPr>
                        <a:t>                  6.153 </a:t>
                      </a:r>
                    </a:p>
                  </a:txBody>
                  <a:tcPr marL="9525" marR="9525" marT="9525" marB="0" anchor="ctr"/>
                </a:tc>
                <a:tc>
                  <a:txBody>
                    <a:bodyPr/>
                    <a:lstStyle/>
                    <a:p>
                      <a:pPr marL="0" algn="r" defTabSz="914400" rtl="0" eaLnBrk="1" fontAlgn="ctr" latinLnBrk="0" hangingPunct="1"/>
                      <a:r>
                        <a:rPr lang="es-CO" sz="1050" b="0" u="none" strike="noStrike" kern="1200">
                          <a:solidFill>
                            <a:schemeClr val="accent1">
                              <a:lumMod val="50000"/>
                            </a:schemeClr>
                          </a:solidFill>
                          <a:effectLst/>
                          <a:latin typeface="Calibri"/>
                          <a:ea typeface="+mn-ea"/>
                          <a:cs typeface="Calibri"/>
                        </a:rPr>
                        <a:t>                        14.259 </a:t>
                      </a:r>
                    </a:p>
                  </a:txBody>
                  <a:tcPr marL="9525" marR="9525" marT="9525" marB="0" anchor="ctr"/>
                </a:tc>
                <a:extLst>
                  <a:ext uri="{0D108BD9-81ED-4DB2-BD59-A6C34878D82A}">
                    <a16:rowId xmlns:a16="http://schemas.microsoft.com/office/drawing/2014/main" val="308264860"/>
                  </a:ext>
                </a:extLst>
              </a:tr>
              <a:tr h="87080">
                <a:tc>
                  <a:txBody>
                    <a:bodyPr/>
                    <a:lstStyle/>
                    <a:p>
                      <a:pPr algn="l" fontAlgn="ctr"/>
                      <a:r>
                        <a:rPr lang="es-CO" sz="1050" b="0" i="0" u="none" strike="noStrike" dirty="0">
                          <a:solidFill>
                            <a:schemeClr val="accent1">
                              <a:lumMod val="50000"/>
                            </a:schemeClr>
                          </a:solidFill>
                          <a:effectLst/>
                          <a:latin typeface="Calibri" panose="020F0502020204030204" pitchFamily="34" charset="0"/>
                          <a:cs typeface="Calibri" panose="020F0502020204030204" pitchFamily="34" charset="0"/>
                        </a:rPr>
                        <a:t>VIGENCIA</a:t>
                      </a:r>
                    </a:p>
                  </a:txBody>
                  <a:tcPr marL="9525" marR="9525" marT="9525" marB="0" anchor="ctr"/>
                </a:tc>
                <a:tc>
                  <a:txBody>
                    <a:bodyPr/>
                    <a:lstStyle/>
                    <a:p>
                      <a:pPr marL="0" algn="r" defTabSz="914400" rtl="0" eaLnBrk="1" fontAlgn="ctr" latinLnBrk="0" hangingPunct="1"/>
                      <a:r>
                        <a:rPr lang="es-CO" sz="1050" b="0" u="none" strike="noStrike" kern="1200" dirty="0">
                          <a:solidFill>
                            <a:schemeClr val="accent1">
                              <a:lumMod val="50000"/>
                            </a:schemeClr>
                          </a:solidFill>
                          <a:effectLst/>
                          <a:latin typeface="Calibri"/>
                          <a:ea typeface="+mn-ea"/>
                          <a:cs typeface="Calibri"/>
                        </a:rPr>
                        <a:t>                       8.338 </a:t>
                      </a:r>
                    </a:p>
                  </a:txBody>
                  <a:tcPr marL="9525" marR="9525" marT="9525" marB="0" anchor="ctr"/>
                </a:tc>
                <a:tc>
                  <a:txBody>
                    <a:bodyPr/>
                    <a:lstStyle/>
                    <a:p>
                      <a:pPr marL="0" algn="r" defTabSz="914400" rtl="0" eaLnBrk="1" fontAlgn="ctr" latinLnBrk="0" hangingPunct="1"/>
                      <a:r>
                        <a:rPr lang="es-CO" sz="1050" b="0" u="none" strike="noStrike" kern="1200" dirty="0">
                          <a:solidFill>
                            <a:schemeClr val="accent1">
                              <a:lumMod val="50000"/>
                            </a:schemeClr>
                          </a:solidFill>
                          <a:effectLst/>
                          <a:latin typeface="Calibri"/>
                          <a:ea typeface="+mn-ea"/>
                          <a:cs typeface="Calibri"/>
                        </a:rPr>
                        <a:t>                     436 </a:t>
                      </a:r>
                    </a:p>
                  </a:txBody>
                  <a:tcPr marL="9525" marR="9525" marT="9525" marB="0" anchor="ctr"/>
                </a:tc>
                <a:tc>
                  <a:txBody>
                    <a:bodyPr/>
                    <a:lstStyle/>
                    <a:p>
                      <a:pPr marL="0" algn="r" defTabSz="914400" rtl="0" eaLnBrk="1" fontAlgn="ctr" latinLnBrk="0" hangingPunct="1"/>
                      <a:r>
                        <a:rPr lang="es-CO" sz="1050" b="0" u="none" strike="noStrike" kern="1200" dirty="0">
                          <a:solidFill>
                            <a:schemeClr val="accent1">
                              <a:lumMod val="50000"/>
                            </a:schemeClr>
                          </a:solidFill>
                          <a:effectLst/>
                          <a:latin typeface="Calibri"/>
                          <a:ea typeface="+mn-ea"/>
                          <a:cs typeface="Calibri"/>
                        </a:rPr>
                        <a:t>                          8.774 </a:t>
                      </a:r>
                    </a:p>
                  </a:txBody>
                  <a:tcPr marL="9525" marR="9525" marT="9525" marB="0" anchor="ctr"/>
                </a:tc>
                <a:extLst>
                  <a:ext uri="{0D108BD9-81ED-4DB2-BD59-A6C34878D82A}">
                    <a16:rowId xmlns:a16="http://schemas.microsoft.com/office/drawing/2014/main" val="3830849350"/>
                  </a:ext>
                </a:extLst>
              </a:tr>
              <a:tr h="139351">
                <a:tc>
                  <a:txBody>
                    <a:bodyPr/>
                    <a:lstStyle/>
                    <a:p>
                      <a:pPr algn="ctr" rtl="0" fontAlgn="ctr"/>
                      <a:r>
                        <a:rPr lang="es-CO" sz="1050" b="1" u="none" strike="noStrike" dirty="0">
                          <a:solidFill>
                            <a:schemeClr val="accent1">
                              <a:lumMod val="50000"/>
                            </a:schemeClr>
                          </a:solidFill>
                          <a:effectLst/>
                          <a:latin typeface="Calibri"/>
                          <a:cs typeface="Calibri"/>
                        </a:rPr>
                        <a:t>TOTAL</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marL="0" algn="r" defTabSz="914400" rtl="0" eaLnBrk="1" fontAlgn="ctr" latinLnBrk="0" hangingPunct="1"/>
                      <a:r>
                        <a:rPr lang="es-CO" sz="1050" b="1" u="none" strike="noStrike" kern="1200" dirty="0">
                          <a:solidFill>
                            <a:schemeClr val="accent1">
                              <a:lumMod val="50000"/>
                            </a:schemeClr>
                          </a:solidFill>
                          <a:effectLst/>
                          <a:latin typeface="Calibri"/>
                          <a:ea typeface="+mn-ea"/>
                          <a:cs typeface="Calibri"/>
                        </a:rPr>
                        <a:t>                     16.444 </a:t>
                      </a:r>
                    </a:p>
                  </a:txBody>
                  <a:tcPr marL="9525" marR="9525" marT="9525" marB="0" anchor="ctr"/>
                </a:tc>
                <a:tc>
                  <a:txBody>
                    <a:bodyPr/>
                    <a:lstStyle/>
                    <a:p>
                      <a:pPr marL="0" algn="r" defTabSz="914400" rtl="0" eaLnBrk="1" fontAlgn="ctr" latinLnBrk="0" hangingPunct="1"/>
                      <a:r>
                        <a:rPr lang="es-CO" sz="1050" b="1" u="none" strike="noStrike" kern="1200" dirty="0">
                          <a:solidFill>
                            <a:schemeClr val="accent1">
                              <a:lumMod val="50000"/>
                            </a:schemeClr>
                          </a:solidFill>
                          <a:effectLst/>
                          <a:latin typeface="Calibri"/>
                          <a:ea typeface="+mn-ea"/>
                          <a:cs typeface="Calibri"/>
                        </a:rPr>
                        <a:t>                  6.588 </a:t>
                      </a:r>
                    </a:p>
                  </a:txBody>
                  <a:tcPr marL="9525" marR="9525" marT="9525" marB="0" anchor="ctr"/>
                </a:tc>
                <a:tc>
                  <a:txBody>
                    <a:bodyPr/>
                    <a:lstStyle/>
                    <a:p>
                      <a:pPr marL="0" algn="r" defTabSz="914400" rtl="0" eaLnBrk="1" fontAlgn="ctr" latinLnBrk="0" hangingPunct="1"/>
                      <a:r>
                        <a:rPr lang="es-CO" sz="1050" b="1" u="none" strike="noStrike" kern="1200" dirty="0">
                          <a:solidFill>
                            <a:schemeClr val="accent1">
                              <a:lumMod val="50000"/>
                            </a:schemeClr>
                          </a:solidFill>
                          <a:effectLst/>
                          <a:latin typeface="Calibri"/>
                          <a:ea typeface="+mn-ea"/>
                          <a:cs typeface="Calibri"/>
                        </a:rPr>
                        <a:t>                        23.033 </a:t>
                      </a:r>
                    </a:p>
                  </a:txBody>
                  <a:tcPr marL="9525" marR="9525" marT="9525" marB="0" anchor="ctr"/>
                </a:tc>
                <a:extLst>
                  <a:ext uri="{0D108BD9-81ED-4DB2-BD59-A6C34878D82A}">
                    <a16:rowId xmlns:a16="http://schemas.microsoft.com/office/drawing/2014/main" val="2344843175"/>
                  </a:ext>
                </a:extLst>
              </a:tr>
            </a:tbl>
          </a:graphicData>
        </a:graphic>
      </p:graphicFrame>
      <p:graphicFrame>
        <p:nvGraphicFramePr>
          <p:cNvPr id="3" name="Gráfico 2">
            <a:extLst>
              <a:ext uri="{FF2B5EF4-FFF2-40B4-BE49-F238E27FC236}">
                <a16:creationId xmlns:a16="http://schemas.microsoft.com/office/drawing/2014/main" id="{EF5CC481-E174-4521-B1A0-1CCE584F718B}"/>
              </a:ext>
            </a:extLst>
          </p:cNvPr>
          <p:cNvGraphicFramePr>
            <a:graphicFrameLocks noGrp="1"/>
          </p:cNvGraphicFramePr>
          <p:nvPr/>
        </p:nvGraphicFramePr>
        <p:xfrm>
          <a:off x="1758108" y="1228872"/>
          <a:ext cx="8675783" cy="358513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1700BAD4-D187-4017-AADD-2A2E4AB040D7}"/>
              </a:ext>
            </a:extLst>
          </p:cNvPr>
          <p:cNvCxnSpPr>
            <a:cxnSpLocks/>
          </p:cNvCxnSpPr>
          <p:nvPr/>
        </p:nvCxnSpPr>
        <p:spPr>
          <a:xfrm>
            <a:off x="88900" y="11366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2707" name="Imagen 24">
            <a:extLst>
              <a:ext uri="{FF2B5EF4-FFF2-40B4-BE49-F238E27FC236}">
                <a16:creationId xmlns:a16="http://schemas.microsoft.com/office/drawing/2014/main" id="{6A33502F-D84E-45BB-B0A9-BCDBF352CAB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1625" y="9842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709" name="Imagen 12">
            <a:extLst>
              <a:ext uri="{FF2B5EF4-FFF2-40B4-BE49-F238E27FC236}">
                <a16:creationId xmlns:a16="http://schemas.microsoft.com/office/drawing/2014/main" id="{8EC8F8FF-3237-444F-B7FD-5ADC7AD6C61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74275" y="214313"/>
            <a:ext cx="1816100" cy="61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EE7866BC-0C32-47ED-BC72-8FB95F5B2065}"/>
              </a:ext>
            </a:extLst>
          </p:cNvPr>
          <p:cNvSpPr txBox="1"/>
          <p:nvPr/>
        </p:nvSpPr>
        <p:spPr>
          <a:xfrm>
            <a:off x="1103313" y="66675"/>
            <a:ext cx="88693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Febrero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B1A090F6-F09E-4912-8928-AA7909686AA5}"/>
              </a:ext>
            </a:extLst>
          </p:cNvPr>
          <p:cNvSpPr txBox="1">
            <a:spLocks noChangeArrowheads="1"/>
          </p:cNvSpPr>
          <p:nvPr/>
        </p:nvSpPr>
        <p:spPr bwMode="auto">
          <a:xfrm>
            <a:off x="0" y="65143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2EA11DC2-4F5A-7B9E-2E73-EAFFF68D1321}"/>
              </a:ext>
            </a:extLst>
          </p:cNvPr>
          <p:cNvSpPr txBox="1"/>
          <p:nvPr/>
        </p:nvSpPr>
        <p:spPr>
          <a:xfrm>
            <a:off x="1132681" y="5877674"/>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29-feb-2024 descargado del SIGAB el 6-mar-2024.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845E6591-CB91-2265-8E9F-EF9130C0B4DC}"/>
              </a:ext>
            </a:extLst>
          </p:cNvPr>
          <p:cNvGraphicFramePr>
            <a:graphicFrameLocks noGrp="1"/>
          </p:cNvGraphicFramePr>
          <p:nvPr/>
        </p:nvGraphicFramePr>
        <p:xfrm>
          <a:off x="3675062" y="4836137"/>
          <a:ext cx="4841876" cy="927826"/>
        </p:xfrm>
        <a:graphic>
          <a:graphicData uri="http://schemas.openxmlformats.org/drawingml/2006/table">
            <a:tbl>
              <a:tblPr firstRow="1" bandRow="1">
                <a:tableStyleId>{68D230F3-CF80-4859-8CE7-A43EE81993B5}</a:tableStyleId>
              </a:tblPr>
              <a:tblGrid>
                <a:gridCol w="1210469">
                  <a:extLst>
                    <a:ext uri="{9D8B030D-6E8A-4147-A177-3AD203B41FA5}">
                      <a16:colId xmlns:a16="http://schemas.microsoft.com/office/drawing/2014/main" val="20000"/>
                    </a:ext>
                  </a:extLst>
                </a:gridCol>
                <a:gridCol w="1121203">
                  <a:extLst>
                    <a:ext uri="{9D8B030D-6E8A-4147-A177-3AD203B41FA5}">
                      <a16:colId xmlns:a16="http://schemas.microsoft.com/office/drawing/2014/main" val="20001"/>
                    </a:ext>
                  </a:extLst>
                </a:gridCol>
                <a:gridCol w="1299735">
                  <a:extLst>
                    <a:ext uri="{9D8B030D-6E8A-4147-A177-3AD203B41FA5}">
                      <a16:colId xmlns:a16="http://schemas.microsoft.com/office/drawing/2014/main" val="20002"/>
                    </a:ext>
                  </a:extLst>
                </a:gridCol>
                <a:gridCol w="1210469">
                  <a:extLst>
                    <a:ext uri="{9D8B030D-6E8A-4147-A177-3AD203B41FA5}">
                      <a16:colId xmlns:a16="http://schemas.microsoft.com/office/drawing/2014/main" val="20003"/>
                    </a:ext>
                  </a:extLst>
                </a:gridCol>
              </a:tblGrid>
              <a:tr h="375213">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CONJUNTA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a:t>
                      </a:r>
                    </a:p>
                    <a:p>
                      <a:pPr algn="ctr" rtl="0" fontAlgn="ctr"/>
                      <a:r>
                        <a:rPr lang="es-CO" sz="1100" b="1" u="none" strike="noStrike" dirty="0">
                          <a:solidFill>
                            <a:schemeClr val="accent1">
                              <a:lumMod val="50000"/>
                            </a:schemeClr>
                          </a:solidFill>
                          <a:effectLst/>
                          <a:latin typeface="+mn-lt"/>
                          <a:cs typeface="Arial" panose="020B0604020202020204" pitchFamily="34" charset="0"/>
                        </a:rPr>
                        <a:t>DIRECTA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br>
                        <a:rPr lang="es-CO" sz="1100" b="1" u="none" strike="noStrike" dirty="0">
                          <a:solidFill>
                            <a:schemeClr val="accent1">
                              <a:lumMod val="50000"/>
                            </a:schemeClr>
                          </a:solidFill>
                          <a:effectLst/>
                          <a:latin typeface="+mn-lt"/>
                          <a:cs typeface="Arial" panose="020B0604020202020204" pitchFamily="34" charset="0"/>
                        </a:rPr>
                      </a:br>
                      <a:r>
                        <a:rPr lang="es-CO" sz="1100" b="1" u="none" strike="noStrike" dirty="0">
                          <a:solidFill>
                            <a:schemeClr val="accent1">
                              <a:lumMod val="50000"/>
                            </a:schemeClr>
                          </a:solidFill>
                          <a:effectLst/>
                          <a:latin typeface="+mn-lt"/>
                          <a:cs typeface="Arial" panose="020B0604020202020204" pitchFamily="34" charset="0"/>
                        </a:rPr>
                        <a:t> 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extLst>
                  <a:ext uri="{0D108BD9-81ED-4DB2-BD59-A6C34878D82A}">
                    <a16:rowId xmlns:a16="http://schemas.microsoft.com/office/drawing/2014/main" val="10000"/>
                  </a:ext>
                </a:extLst>
              </a:tr>
              <a:tr h="183079">
                <a:tc>
                  <a:txBody>
                    <a:bodyPr/>
                    <a:lstStyle/>
                    <a:p>
                      <a:pPr algn="l" fontAlgn="ctr"/>
                      <a:r>
                        <a:rPr lang="es-CO" sz="1100" b="0" u="none" strike="noStrike" dirty="0">
                          <a:solidFill>
                            <a:schemeClr val="accent1">
                              <a:lumMod val="50000"/>
                            </a:schemeClr>
                          </a:solidFill>
                          <a:effectLst/>
                          <a:latin typeface="+mn-lt"/>
                          <a:cs typeface="Arial" panose="020B0604020202020204" pitchFamily="34" charset="0"/>
                        </a:rPr>
                        <a:t>VENCIDA</a:t>
                      </a:r>
                      <a:endParaRPr lang="es-CO" sz="1100" b="0"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marL="0" algn="r" defTabSz="914400" rtl="0" eaLnBrk="1" fontAlgn="ctr" latinLnBrk="0" hangingPunct="1"/>
                      <a:r>
                        <a:rPr lang="es-CO" sz="1100" b="0" u="none" strike="noStrike" kern="1200" dirty="0">
                          <a:solidFill>
                            <a:schemeClr val="accent1">
                              <a:lumMod val="50000"/>
                            </a:schemeClr>
                          </a:solidFill>
                          <a:effectLst/>
                          <a:latin typeface="+mn-lt"/>
                          <a:ea typeface="+mn-ea"/>
                          <a:cs typeface="Arial" panose="020B0604020202020204" pitchFamily="34" charset="0"/>
                        </a:rPr>
                        <a:t>                   2.975 </a:t>
                      </a:r>
                    </a:p>
                  </a:txBody>
                  <a:tcPr marL="9525" marR="9525" marT="9525" marB="0" anchor="ctr"/>
                </a:tc>
                <a:tc>
                  <a:txBody>
                    <a:bodyPr/>
                    <a:lstStyle/>
                    <a:p>
                      <a:pPr marL="0" algn="r" defTabSz="914400" rtl="0" eaLnBrk="1" fontAlgn="ctr" latinLnBrk="0" hangingPunct="1"/>
                      <a:r>
                        <a:rPr lang="es-CO" sz="1100" b="0" u="none" strike="noStrike" kern="1200">
                          <a:solidFill>
                            <a:schemeClr val="accent1">
                              <a:lumMod val="50000"/>
                            </a:schemeClr>
                          </a:solidFill>
                          <a:effectLst/>
                          <a:latin typeface="+mn-lt"/>
                          <a:ea typeface="+mn-ea"/>
                          <a:cs typeface="Arial" panose="020B0604020202020204" pitchFamily="34" charset="0"/>
                        </a:rPr>
                        <a:t>                   978 </a:t>
                      </a:r>
                    </a:p>
                  </a:txBody>
                  <a:tcPr marL="9525" marR="9525" marT="9525" marB="0" anchor="ctr"/>
                </a:tc>
                <a:tc>
                  <a:txBody>
                    <a:bodyPr/>
                    <a:lstStyle/>
                    <a:p>
                      <a:pPr marL="0" algn="r" defTabSz="914400" rtl="0" eaLnBrk="1" fontAlgn="ctr" latinLnBrk="0" hangingPunct="1"/>
                      <a:r>
                        <a:rPr lang="es-CO" sz="1100" b="0" u="none" strike="noStrike" kern="1200">
                          <a:solidFill>
                            <a:schemeClr val="accent1">
                              <a:lumMod val="50000"/>
                            </a:schemeClr>
                          </a:solidFill>
                          <a:effectLst/>
                          <a:latin typeface="+mn-lt"/>
                          <a:ea typeface="+mn-ea"/>
                          <a:cs typeface="Arial" panose="020B0604020202020204" pitchFamily="34" charset="0"/>
                        </a:rPr>
                        <a:t>                       3.953 </a:t>
                      </a:r>
                    </a:p>
                  </a:txBody>
                  <a:tcPr marL="9525" marR="9525" marT="9525" marB="0" anchor="ctr"/>
                </a:tc>
                <a:extLst>
                  <a:ext uri="{0D108BD9-81ED-4DB2-BD59-A6C34878D82A}">
                    <a16:rowId xmlns:a16="http://schemas.microsoft.com/office/drawing/2014/main" val="10001"/>
                  </a:ext>
                </a:extLst>
              </a:tr>
              <a:tr h="137401">
                <a:tc>
                  <a:txBody>
                    <a:bodyPr/>
                    <a:lstStyle/>
                    <a:p>
                      <a:pPr algn="l" fontAlgn="ctr"/>
                      <a:r>
                        <a:rPr lang="es-CO" sz="1100" b="0" i="0" u="none" strike="noStrike" dirty="0">
                          <a:solidFill>
                            <a:schemeClr val="accent1">
                              <a:lumMod val="50000"/>
                            </a:schemeClr>
                          </a:solidFill>
                          <a:effectLst/>
                          <a:latin typeface="+mn-lt"/>
                          <a:cs typeface="Arial" panose="020B0604020202020204" pitchFamily="34" charset="0"/>
                        </a:rPr>
                        <a:t>VIGENCIA</a:t>
                      </a:r>
                    </a:p>
                  </a:txBody>
                  <a:tcPr marL="9524" marR="9524" marT="9502" marB="0" anchor="ctr"/>
                </a:tc>
                <a:tc>
                  <a:txBody>
                    <a:bodyPr/>
                    <a:lstStyle/>
                    <a:p>
                      <a:pPr marL="0" algn="r" defTabSz="914400" rtl="0" eaLnBrk="1" fontAlgn="ctr" latinLnBrk="0" hangingPunct="1"/>
                      <a:r>
                        <a:rPr lang="es-CO" sz="1100" b="0" u="none" strike="noStrike" kern="1200" dirty="0">
                          <a:solidFill>
                            <a:schemeClr val="accent1">
                              <a:lumMod val="50000"/>
                            </a:schemeClr>
                          </a:solidFill>
                          <a:effectLst/>
                          <a:latin typeface="+mn-lt"/>
                          <a:ea typeface="+mn-ea"/>
                          <a:cs typeface="Arial" panose="020B0604020202020204" pitchFamily="34" charset="0"/>
                        </a:rPr>
                        <a:t>                   6.436 </a:t>
                      </a:r>
                    </a:p>
                  </a:txBody>
                  <a:tcPr marL="9525" marR="9525" marT="9525" marB="0" anchor="ctr"/>
                </a:tc>
                <a:tc>
                  <a:txBody>
                    <a:bodyPr/>
                    <a:lstStyle/>
                    <a:p>
                      <a:pPr marL="0" algn="r" defTabSz="914400" rtl="0" eaLnBrk="1" fontAlgn="ctr" latinLnBrk="0" hangingPunct="1"/>
                      <a:r>
                        <a:rPr lang="es-CO" sz="1100" b="0" u="none" strike="noStrike" kern="1200">
                          <a:solidFill>
                            <a:schemeClr val="accent1">
                              <a:lumMod val="50000"/>
                            </a:schemeClr>
                          </a:solidFill>
                          <a:effectLst/>
                          <a:latin typeface="+mn-lt"/>
                          <a:ea typeface="+mn-ea"/>
                          <a:cs typeface="Arial" panose="020B0604020202020204" pitchFamily="34" charset="0"/>
                        </a:rPr>
                        <a:t>                   284 </a:t>
                      </a:r>
                    </a:p>
                  </a:txBody>
                  <a:tcPr marL="9525" marR="9525" marT="9525" marB="0" anchor="ctr"/>
                </a:tc>
                <a:tc>
                  <a:txBody>
                    <a:bodyPr/>
                    <a:lstStyle/>
                    <a:p>
                      <a:pPr marL="0" algn="r" defTabSz="914400" rtl="0" eaLnBrk="1" fontAlgn="ctr" latinLnBrk="0" hangingPunct="1"/>
                      <a:r>
                        <a:rPr lang="es-CO" sz="1100" b="0" u="none" strike="noStrike" kern="1200">
                          <a:solidFill>
                            <a:schemeClr val="accent1">
                              <a:lumMod val="50000"/>
                            </a:schemeClr>
                          </a:solidFill>
                          <a:effectLst/>
                          <a:latin typeface="+mn-lt"/>
                          <a:ea typeface="+mn-ea"/>
                          <a:cs typeface="Arial" panose="020B0604020202020204" pitchFamily="34" charset="0"/>
                        </a:rPr>
                        <a:t>                       6.720 </a:t>
                      </a:r>
                    </a:p>
                  </a:txBody>
                  <a:tcPr marL="9525" marR="9525" marT="9525" marB="0" anchor="ctr"/>
                </a:tc>
                <a:extLst>
                  <a:ext uri="{0D108BD9-81ED-4DB2-BD59-A6C34878D82A}">
                    <a16:rowId xmlns:a16="http://schemas.microsoft.com/office/drawing/2014/main" val="10002"/>
                  </a:ext>
                </a:extLst>
              </a:tr>
              <a:tr h="192369">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marL="0" algn="r" defTabSz="914400" rtl="0" eaLnBrk="1" fontAlgn="ctr" latinLnBrk="0" hangingPunct="1"/>
                      <a:r>
                        <a:rPr lang="es-CO" sz="1100" b="1" u="none" strike="noStrike" kern="1200" dirty="0">
                          <a:solidFill>
                            <a:schemeClr val="accent1">
                              <a:lumMod val="50000"/>
                            </a:schemeClr>
                          </a:solidFill>
                          <a:effectLst/>
                          <a:latin typeface="+mn-lt"/>
                          <a:ea typeface="+mn-ea"/>
                          <a:cs typeface="Arial" panose="020B0604020202020204" pitchFamily="34" charset="0"/>
                        </a:rPr>
                        <a:t>                   9.410 </a:t>
                      </a:r>
                    </a:p>
                  </a:txBody>
                  <a:tcPr marL="9525" marR="9525" marT="9525" marB="0" anchor="ctr"/>
                </a:tc>
                <a:tc>
                  <a:txBody>
                    <a:bodyPr/>
                    <a:lstStyle/>
                    <a:p>
                      <a:pPr marL="0" algn="r" defTabSz="914400" rtl="0" eaLnBrk="1" fontAlgn="ctr" latinLnBrk="0" hangingPunct="1"/>
                      <a:r>
                        <a:rPr lang="es-CO" sz="1100" b="1" u="none" strike="noStrike" kern="1200" dirty="0">
                          <a:solidFill>
                            <a:schemeClr val="accent1">
                              <a:lumMod val="50000"/>
                            </a:schemeClr>
                          </a:solidFill>
                          <a:effectLst/>
                          <a:latin typeface="+mn-lt"/>
                          <a:ea typeface="+mn-ea"/>
                          <a:cs typeface="Arial" panose="020B0604020202020204" pitchFamily="34" charset="0"/>
                        </a:rPr>
                        <a:t>                1.262 </a:t>
                      </a:r>
                    </a:p>
                  </a:txBody>
                  <a:tcPr marL="9525" marR="9525" marT="9525" marB="0" anchor="ctr"/>
                </a:tc>
                <a:tc>
                  <a:txBody>
                    <a:bodyPr/>
                    <a:lstStyle/>
                    <a:p>
                      <a:pPr marL="0" algn="r" defTabSz="914400" rtl="0" eaLnBrk="1" fontAlgn="ctr" latinLnBrk="0" hangingPunct="1"/>
                      <a:r>
                        <a:rPr lang="es-CO" sz="1100" b="1" u="none" strike="noStrike" kern="1200" dirty="0">
                          <a:solidFill>
                            <a:schemeClr val="accent1">
                              <a:lumMod val="50000"/>
                            </a:schemeClr>
                          </a:solidFill>
                          <a:effectLst/>
                          <a:latin typeface="+mn-lt"/>
                          <a:ea typeface="+mn-ea"/>
                          <a:cs typeface="Arial" panose="020B0604020202020204" pitchFamily="34" charset="0"/>
                        </a:rPr>
                        <a:t>                     10.672 </a:t>
                      </a:r>
                    </a:p>
                  </a:txBody>
                  <a:tcPr marL="9525" marR="9525" marT="9525" marB="0" anchor="ctr"/>
                </a:tc>
                <a:extLst>
                  <a:ext uri="{0D108BD9-81ED-4DB2-BD59-A6C34878D82A}">
                    <a16:rowId xmlns:a16="http://schemas.microsoft.com/office/drawing/2014/main" val="10003"/>
                  </a:ext>
                </a:extLst>
              </a:tr>
            </a:tbl>
          </a:graphicData>
        </a:graphic>
      </p:graphicFrame>
      <p:graphicFrame>
        <p:nvGraphicFramePr>
          <p:cNvPr id="3" name="Gráfico 2">
            <a:extLst>
              <a:ext uri="{FF2B5EF4-FFF2-40B4-BE49-F238E27FC236}">
                <a16:creationId xmlns:a16="http://schemas.microsoft.com/office/drawing/2014/main" id="{3A795C91-B547-41A0-A661-7CE0A0097300}"/>
              </a:ext>
            </a:extLst>
          </p:cNvPr>
          <p:cNvGraphicFramePr>
            <a:graphicFrameLocks noGrp="1"/>
          </p:cNvGraphicFramePr>
          <p:nvPr/>
        </p:nvGraphicFramePr>
        <p:xfrm>
          <a:off x="1762125" y="1250362"/>
          <a:ext cx="8667750" cy="3472064"/>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26C11393-D516-4D22-A258-2C0C36B52A12}"/>
              </a:ext>
            </a:extLst>
          </p:cNvPr>
          <p:cNvCxnSpPr>
            <a:cxnSpLocks/>
          </p:cNvCxnSpPr>
          <p:nvPr/>
        </p:nvCxnSpPr>
        <p:spPr>
          <a:xfrm>
            <a:off x="53975" y="10398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4755" name="Imagen 10">
            <a:extLst>
              <a:ext uri="{FF2B5EF4-FFF2-40B4-BE49-F238E27FC236}">
                <a16:creationId xmlns:a16="http://schemas.microsoft.com/office/drawing/2014/main" id="{58B72A31-BA02-4950-AF6B-1B29F89F999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237788" y="277813"/>
            <a:ext cx="9144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756" name="Imagen 16">
            <a:extLst>
              <a:ext uri="{FF2B5EF4-FFF2-40B4-BE49-F238E27FC236}">
                <a16:creationId xmlns:a16="http://schemas.microsoft.com/office/drawing/2014/main" id="{BA608E3F-41AA-4809-8DC7-0059028734F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20650" y="209550"/>
            <a:ext cx="6985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DA7FBA1D-81AA-49B2-BDF7-1651426CE909}"/>
              </a:ext>
            </a:extLst>
          </p:cNvPr>
          <p:cNvSpPr txBox="1"/>
          <p:nvPr/>
        </p:nvSpPr>
        <p:spPr>
          <a:xfrm>
            <a:off x="1039813" y="143564"/>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Febrero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3D20ADD9-550B-439C-B3B3-2C68B3F0B238}"/>
              </a:ext>
            </a:extLst>
          </p:cNvPr>
          <p:cNvSpPr txBox="1">
            <a:spLocks noChangeArrowheads="1"/>
          </p:cNvSpPr>
          <p:nvPr/>
        </p:nvSpPr>
        <p:spPr bwMode="auto">
          <a:xfrm>
            <a:off x="0" y="650995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05229F6B-B2AE-2F26-3001-54962DA80925}"/>
              </a:ext>
            </a:extLst>
          </p:cNvPr>
          <p:cNvSpPr txBox="1"/>
          <p:nvPr/>
        </p:nvSpPr>
        <p:spPr>
          <a:xfrm>
            <a:off x="1132681" y="5955952"/>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29-feb-2024 descargado del SIGAB el 6-mar-2024.</a:t>
            </a:r>
            <a:endParaRPr lang="es-CO" sz="1000" dirty="0">
              <a:solidFill>
                <a:schemeClr val="accent1">
                  <a:lumMod val="50000"/>
                </a:schemeClr>
              </a:solidFill>
              <a:cs typeface="Arial"/>
            </a:endParaRPr>
          </a:p>
        </p:txBody>
      </p:sp>
      <p:sp>
        <p:nvSpPr>
          <p:cNvPr id="4" name="11 Rectángulo">
            <a:extLst>
              <a:ext uri="{FF2B5EF4-FFF2-40B4-BE49-F238E27FC236}">
                <a16:creationId xmlns:a16="http://schemas.microsoft.com/office/drawing/2014/main" id="{CBBBA949-6EA0-6627-30AE-DD4FCB0CEE34}"/>
              </a:ext>
            </a:extLst>
          </p:cNvPr>
          <p:cNvSpPr/>
          <p:nvPr/>
        </p:nvSpPr>
        <p:spPr>
          <a:xfrm>
            <a:off x="6998391" y="1435344"/>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$4.717 millones</a:t>
            </a:r>
            <a:endParaRPr lang="es-CO" sz="1400" b="1" kern="0" dirty="0">
              <a:solidFill>
                <a:schemeClr val="accent1">
                  <a:lumMod val="50000"/>
                </a:schemeClr>
              </a:solidFill>
              <a:cs typeface="Arial" panose="020B0604020202020204" pitchFamily="34" charset="0"/>
            </a:endParaRPr>
          </a:p>
        </p:txBody>
      </p:sp>
      <p:sp>
        <p:nvSpPr>
          <p:cNvPr id="9" name="12 Rectángulo">
            <a:extLst>
              <a:ext uri="{FF2B5EF4-FFF2-40B4-BE49-F238E27FC236}">
                <a16:creationId xmlns:a16="http://schemas.microsoft.com/office/drawing/2014/main" id="{7AD884BA-2BB1-4C60-A5E8-13B0E7EC19C2}"/>
              </a:ext>
            </a:extLst>
          </p:cNvPr>
          <p:cNvSpPr/>
          <p:nvPr/>
        </p:nvSpPr>
        <p:spPr>
          <a:xfrm>
            <a:off x="1270421" y="1407100"/>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$22.181 millones</a:t>
            </a:r>
            <a:endParaRPr lang="es-CO" sz="1400" b="1" kern="0" dirty="0">
              <a:solidFill>
                <a:schemeClr val="accent1">
                  <a:lumMod val="50000"/>
                </a:schemeClr>
              </a:solidFill>
              <a:cs typeface="Arial" panose="020B0604020202020204" pitchFamily="34" charset="0"/>
            </a:endParaRPr>
          </a:p>
        </p:txBody>
      </p:sp>
      <p:sp>
        <p:nvSpPr>
          <p:cNvPr id="10" name="CuadroTexto 14">
            <a:extLst>
              <a:ext uri="{FF2B5EF4-FFF2-40B4-BE49-F238E27FC236}">
                <a16:creationId xmlns:a16="http://schemas.microsoft.com/office/drawing/2014/main" id="{5C2BD797-2873-DC1E-2D1A-F773B7F99A54}"/>
              </a:ext>
            </a:extLst>
          </p:cNvPr>
          <p:cNvSpPr txBox="1"/>
          <p:nvPr/>
        </p:nvSpPr>
        <p:spPr>
          <a:xfrm>
            <a:off x="4003299" y="5604351"/>
            <a:ext cx="3889837"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$ 26.899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A183E8AE-CB61-4BC0-A9B9-7ADCAC3F813A}"/>
              </a:ext>
            </a:extLst>
          </p:cNvPr>
          <p:cNvGraphicFramePr>
            <a:graphicFrameLocks/>
          </p:cNvGraphicFramePr>
          <p:nvPr/>
        </p:nvGraphicFramePr>
        <p:xfrm>
          <a:off x="361678" y="1997331"/>
          <a:ext cx="5327922" cy="3486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Gráfico 4">
            <a:extLst>
              <a:ext uri="{FF2B5EF4-FFF2-40B4-BE49-F238E27FC236}">
                <a16:creationId xmlns:a16="http://schemas.microsoft.com/office/drawing/2014/main" id="{D366845C-C15A-40DB-B208-CD107BA3489E}"/>
              </a:ext>
            </a:extLst>
          </p:cNvPr>
          <p:cNvGraphicFramePr>
            <a:graphicFrameLocks/>
          </p:cNvGraphicFramePr>
          <p:nvPr/>
        </p:nvGraphicFramePr>
        <p:xfrm>
          <a:off x="5930080" y="2012894"/>
          <a:ext cx="5550720" cy="3481918"/>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A2B29876-7850-416E-9C2E-B5AE4E248B8F}"/>
              </a:ext>
            </a:extLst>
          </p:cNvPr>
          <p:cNvCxnSpPr>
            <a:cxnSpLocks/>
          </p:cNvCxnSpPr>
          <p:nvPr/>
        </p:nvCxnSpPr>
        <p:spPr>
          <a:xfrm>
            <a:off x="117475" y="11033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6803" name="Imagen 24">
            <a:extLst>
              <a:ext uri="{FF2B5EF4-FFF2-40B4-BE49-F238E27FC236}">
                <a16:creationId xmlns:a16="http://schemas.microsoft.com/office/drawing/2014/main" id="{61D6B0B8-6DAA-47D8-B59C-EF2C7C7A805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4788" y="120650"/>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6" name="Imagen 10">
            <a:extLst>
              <a:ext uri="{FF2B5EF4-FFF2-40B4-BE49-F238E27FC236}">
                <a16:creationId xmlns:a16="http://schemas.microsoft.com/office/drawing/2014/main" id="{C603DED2-20FE-43B7-BCE8-AA7BFE3C864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9783763" y="152400"/>
            <a:ext cx="1423987"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9DE04C0E-3A4E-4599-9DA5-E6D1AFA0F3C0}"/>
              </a:ext>
            </a:extLst>
          </p:cNvPr>
          <p:cNvSpPr txBox="1"/>
          <p:nvPr/>
        </p:nvSpPr>
        <p:spPr>
          <a:xfrm>
            <a:off x="820094" y="73988"/>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Febrero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6CA87BE0-5B12-4B14-8260-44022B882845}"/>
              </a:ext>
            </a:extLst>
          </p:cNvPr>
          <p:cNvSpPr txBox="1">
            <a:spLocks noChangeArrowheads="1"/>
          </p:cNvSpPr>
          <p:nvPr/>
        </p:nvSpPr>
        <p:spPr bwMode="auto">
          <a:xfrm>
            <a:off x="0" y="6522402"/>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5FF9F335-E85E-D435-4468-5E0B9269BC9D}"/>
              </a:ext>
            </a:extLst>
          </p:cNvPr>
          <p:cNvSpPr txBox="1"/>
          <p:nvPr/>
        </p:nvSpPr>
        <p:spPr>
          <a:xfrm>
            <a:off x="1138238" y="5898532"/>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29-feb-2024 descargado del SIGAB el 6-mar-2024.</a:t>
            </a:r>
            <a:endParaRPr lang="es-CO" sz="1000" dirty="0">
              <a:solidFill>
                <a:schemeClr val="accent1">
                  <a:lumMod val="50000"/>
                </a:schemeClr>
              </a:solidFill>
              <a:cs typeface="Arial"/>
            </a:endParaRPr>
          </a:p>
        </p:txBody>
      </p:sp>
      <p:sp>
        <p:nvSpPr>
          <p:cNvPr id="4" name="10 Rectángulo">
            <a:extLst>
              <a:ext uri="{FF2B5EF4-FFF2-40B4-BE49-F238E27FC236}">
                <a16:creationId xmlns:a16="http://schemas.microsoft.com/office/drawing/2014/main" id="{8DD904AE-3ADA-A647-A6D8-4DE32ED39289}"/>
              </a:ext>
            </a:extLst>
          </p:cNvPr>
          <p:cNvSpPr/>
          <p:nvPr/>
        </p:nvSpPr>
        <p:spPr>
          <a:xfrm>
            <a:off x="1379438" y="1431925"/>
            <a:ext cx="3297442" cy="523220"/>
          </a:xfrm>
          <a:prstGeom prst="rect">
            <a:avLst/>
          </a:prstGeom>
        </p:spPr>
        <p:txBody>
          <a:bodyPr wrap="none">
            <a:spAutoFit/>
          </a:bodyPr>
          <a:lstStyle/>
          <a:p>
            <a:pPr lvl="1" algn="ctr" eaLnBrk="1" fontAlgn="auto" hangingPunct="1">
              <a:spcBef>
                <a:spcPts val="0"/>
              </a:spcBef>
              <a:spcAft>
                <a:spcPts val="0"/>
              </a:spcAft>
              <a:defRPr/>
            </a:pPr>
            <a:r>
              <a:rPr lang="es-CO" sz="1400" b="1" dirty="0">
                <a:solidFill>
                  <a:schemeClr val="accent1">
                    <a:lumMod val="50000"/>
                  </a:schemeClr>
                </a:solidFill>
                <a:latin typeface="+mn-lt"/>
                <a:cs typeface="Arial" panose="020B0604020202020204" pitchFamily="34" charset="0"/>
              </a:rPr>
              <a:t>CARTERA FACTURACIÓN CONJUNTA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$31.232</a:t>
            </a:r>
            <a:endParaRPr lang="es-CO" sz="1400" b="1" kern="0" dirty="0">
              <a:solidFill>
                <a:schemeClr val="accent1">
                  <a:lumMod val="50000"/>
                </a:schemeClr>
              </a:solidFill>
              <a:latin typeface="+mn-lt"/>
              <a:cs typeface="Arial" panose="020B0604020202020204" pitchFamily="34" charset="0"/>
            </a:endParaRPr>
          </a:p>
        </p:txBody>
      </p:sp>
      <p:sp>
        <p:nvSpPr>
          <p:cNvPr id="6" name="12 Rectángulo">
            <a:extLst>
              <a:ext uri="{FF2B5EF4-FFF2-40B4-BE49-F238E27FC236}">
                <a16:creationId xmlns:a16="http://schemas.microsoft.com/office/drawing/2014/main" id="{30F22D76-143E-BD07-2EF7-CB922D0AD2F0}"/>
              </a:ext>
            </a:extLst>
          </p:cNvPr>
          <p:cNvSpPr/>
          <p:nvPr/>
        </p:nvSpPr>
        <p:spPr>
          <a:xfrm>
            <a:off x="6818164" y="1379704"/>
            <a:ext cx="3112712" cy="523220"/>
          </a:xfrm>
          <a:prstGeom prst="rect">
            <a:avLst/>
          </a:prstGeom>
        </p:spPr>
        <p:txBody>
          <a:bodyPr wrap="none">
            <a:spAutoFit/>
          </a:bodyPr>
          <a:lstStyle/>
          <a:p>
            <a:pPr lvl="1" algn="ctr" eaLnBrk="1" fontAlgn="auto" hangingPunct="1">
              <a:spcBef>
                <a:spcPts val="0"/>
              </a:spcBef>
              <a:spcAft>
                <a:spcPts val="0"/>
              </a:spcAft>
              <a:defRPr/>
            </a:pPr>
            <a:r>
              <a:rPr lang="es-CO" sz="1400" b="1" dirty="0">
                <a:solidFill>
                  <a:schemeClr val="accent1">
                    <a:lumMod val="50000"/>
                  </a:schemeClr>
                </a:solidFill>
                <a:latin typeface="+mn-lt"/>
                <a:cs typeface="Arial" panose="020B0604020202020204" pitchFamily="34" charset="0"/>
              </a:rPr>
              <a:t>CARTERA FACTURACIÓN DIRECTA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$ 11.293</a:t>
            </a:r>
            <a:endParaRPr lang="es-CO" sz="1400" b="1" kern="0" dirty="0">
              <a:solidFill>
                <a:schemeClr val="accent1">
                  <a:lumMod val="50000"/>
                </a:schemeClr>
              </a:solidFill>
              <a:latin typeface="+mn-lt"/>
              <a:cs typeface="Arial" panose="020B0604020202020204" pitchFamily="34" charset="0"/>
            </a:endParaRPr>
          </a:p>
        </p:txBody>
      </p:sp>
      <p:sp>
        <p:nvSpPr>
          <p:cNvPr id="8" name="CuadroTexto 14">
            <a:extLst>
              <a:ext uri="{FF2B5EF4-FFF2-40B4-BE49-F238E27FC236}">
                <a16:creationId xmlns:a16="http://schemas.microsoft.com/office/drawing/2014/main" id="{AEB665AF-38B6-95F9-0D15-1C88ECA28674}"/>
              </a:ext>
            </a:extLst>
          </p:cNvPr>
          <p:cNvSpPr txBox="1"/>
          <p:nvPr/>
        </p:nvSpPr>
        <p:spPr>
          <a:xfrm>
            <a:off x="3819525" y="5600699"/>
            <a:ext cx="3994150" cy="307975"/>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 TOTAL $ 42.525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DCF87B33-F64F-47BC-BF71-98BC162B0AAB}"/>
              </a:ext>
            </a:extLst>
          </p:cNvPr>
          <p:cNvGraphicFramePr>
            <a:graphicFrameLocks/>
          </p:cNvGraphicFramePr>
          <p:nvPr/>
        </p:nvGraphicFramePr>
        <p:xfrm>
          <a:off x="204788" y="1999592"/>
          <a:ext cx="5218112" cy="353123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Gráfico 4">
            <a:extLst>
              <a:ext uri="{FF2B5EF4-FFF2-40B4-BE49-F238E27FC236}">
                <a16:creationId xmlns:a16="http://schemas.microsoft.com/office/drawing/2014/main" id="{62514071-BF0E-49AD-BD54-2E209600A453}"/>
              </a:ext>
            </a:extLst>
          </p:cNvPr>
          <p:cNvGraphicFramePr>
            <a:graphicFrameLocks/>
          </p:cNvGraphicFramePr>
          <p:nvPr/>
        </p:nvGraphicFramePr>
        <p:xfrm>
          <a:off x="5651500" y="1998602"/>
          <a:ext cx="5556249" cy="3479694"/>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3306FDD-6961-4B24-88E2-A76E8FF10108}"/>
              </a:ext>
            </a:extLst>
          </p:cNvPr>
          <p:cNvCxnSpPr>
            <a:cxnSpLocks/>
          </p:cNvCxnSpPr>
          <p:nvPr/>
        </p:nvCxnSpPr>
        <p:spPr>
          <a:xfrm>
            <a:off x="88900" y="11128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8851" name="Imagen 24">
            <a:extLst>
              <a:ext uri="{FF2B5EF4-FFF2-40B4-BE49-F238E27FC236}">
                <a16:creationId xmlns:a16="http://schemas.microsoft.com/office/drawing/2014/main" id="{0956897D-EA9B-435A-8ED3-B5675DF930F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3525" y="1143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CuadroTexto 23">
            <a:extLst>
              <a:ext uri="{FF2B5EF4-FFF2-40B4-BE49-F238E27FC236}">
                <a16:creationId xmlns:a16="http://schemas.microsoft.com/office/drawing/2014/main" id="{1056687E-4172-4533-8D51-23F7880C9043}"/>
              </a:ext>
            </a:extLst>
          </p:cNvPr>
          <p:cNvSpPr txBox="1"/>
          <p:nvPr/>
        </p:nvSpPr>
        <p:spPr>
          <a:xfrm>
            <a:off x="1196976" y="193675"/>
            <a:ext cx="9010650"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Febrero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CDF626F7-4695-4F8D-B950-C2EBF20B7209}"/>
              </a:ext>
            </a:extLst>
          </p:cNvPr>
          <p:cNvSpPr txBox="1">
            <a:spLocks noChangeArrowheads="1"/>
          </p:cNvSpPr>
          <p:nvPr/>
        </p:nvSpPr>
        <p:spPr bwMode="auto">
          <a:xfrm>
            <a:off x="0" y="6520819"/>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7" name="Grupo 16">
            <a:extLst>
              <a:ext uri="{FF2B5EF4-FFF2-40B4-BE49-F238E27FC236}">
                <a16:creationId xmlns:a16="http://schemas.microsoft.com/office/drawing/2014/main" id="{307DD1BE-3578-4D5C-A7D1-3001EA02159B}"/>
              </a:ext>
            </a:extLst>
          </p:cNvPr>
          <p:cNvGrpSpPr/>
          <p:nvPr/>
        </p:nvGrpSpPr>
        <p:grpSpPr>
          <a:xfrm>
            <a:off x="10501547" y="54748"/>
            <a:ext cx="1077459" cy="989053"/>
            <a:chOff x="10562619" y="1423954"/>
            <a:chExt cx="1280250" cy="1299632"/>
          </a:xfrm>
        </p:grpSpPr>
        <p:pic>
          <p:nvPicPr>
            <p:cNvPr id="18" name="Picture 2">
              <a:extLst>
                <a:ext uri="{FF2B5EF4-FFF2-40B4-BE49-F238E27FC236}">
                  <a16:creationId xmlns:a16="http://schemas.microsoft.com/office/drawing/2014/main" id="{34B9E658-5A67-43E6-8FF5-12E31EC9B8B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DBEE3527-C954-4511-9E15-4BCBE17D59B2}"/>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56A041C0-B059-7B9E-461A-CA38DBF729A3}"/>
              </a:ext>
            </a:extLst>
          </p:cNvPr>
          <p:cNvSpPr txBox="1"/>
          <p:nvPr/>
        </p:nvSpPr>
        <p:spPr>
          <a:xfrm>
            <a:off x="1141123" y="5914645"/>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29-feb-2024 descargado del SIGAB el 6-mar-2024.</a:t>
            </a:r>
            <a:endParaRPr lang="es-CO" sz="1000" dirty="0">
              <a:solidFill>
                <a:schemeClr val="accent1">
                  <a:lumMod val="50000"/>
                </a:schemeClr>
              </a:solidFill>
              <a:cs typeface="Arial"/>
            </a:endParaRPr>
          </a:p>
        </p:txBody>
      </p:sp>
      <p:sp>
        <p:nvSpPr>
          <p:cNvPr id="4" name="15 Rectángulo">
            <a:extLst>
              <a:ext uri="{FF2B5EF4-FFF2-40B4-BE49-F238E27FC236}">
                <a16:creationId xmlns:a16="http://schemas.microsoft.com/office/drawing/2014/main" id="{1D6439D1-48A7-4482-2247-688F3EE5E34F}"/>
              </a:ext>
            </a:extLst>
          </p:cNvPr>
          <p:cNvSpPr/>
          <p:nvPr/>
        </p:nvSpPr>
        <p:spPr>
          <a:xfrm>
            <a:off x="1109872" y="1347862"/>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$10.615</a:t>
            </a:r>
            <a:endParaRPr lang="es-CO" sz="1400" b="1" kern="0" dirty="0">
              <a:solidFill>
                <a:schemeClr val="accent1">
                  <a:lumMod val="50000"/>
                </a:schemeClr>
              </a:solidFill>
              <a:cs typeface="Arial" panose="020B0604020202020204" pitchFamily="34" charset="0"/>
            </a:endParaRPr>
          </a:p>
        </p:txBody>
      </p:sp>
      <p:sp>
        <p:nvSpPr>
          <p:cNvPr id="6" name="16 Rectángulo">
            <a:extLst>
              <a:ext uri="{FF2B5EF4-FFF2-40B4-BE49-F238E27FC236}">
                <a16:creationId xmlns:a16="http://schemas.microsoft.com/office/drawing/2014/main" id="{324CA483-5FE3-5C66-C6B7-0747836DBE07}"/>
              </a:ext>
            </a:extLst>
          </p:cNvPr>
          <p:cNvSpPr/>
          <p:nvPr/>
        </p:nvSpPr>
        <p:spPr>
          <a:xfrm>
            <a:off x="7157047" y="1392962"/>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$2.107</a:t>
            </a:r>
            <a:endParaRPr lang="es-CO" sz="1400" b="1" kern="0" dirty="0">
              <a:solidFill>
                <a:schemeClr val="accent1">
                  <a:lumMod val="50000"/>
                </a:schemeClr>
              </a:solidFill>
              <a:cs typeface="Arial" panose="020B0604020202020204" pitchFamily="34" charset="0"/>
            </a:endParaRPr>
          </a:p>
        </p:txBody>
      </p:sp>
      <p:sp>
        <p:nvSpPr>
          <p:cNvPr id="8" name="CuadroTexto 14">
            <a:extLst>
              <a:ext uri="{FF2B5EF4-FFF2-40B4-BE49-F238E27FC236}">
                <a16:creationId xmlns:a16="http://schemas.microsoft.com/office/drawing/2014/main" id="{C73BCFE9-76F8-AD5C-A2AE-4D03A71151B4}"/>
              </a:ext>
            </a:extLst>
          </p:cNvPr>
          <p:cNvSpPr txBox="1"/>
          <p:nvPr/>
        </p:nvSpPr>
        <p:spPr>
          <a:xfrm>
            <a:off x="3611254" y="5533442"/>
            <a:ext cx="456835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$ 12.722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771085B0-296A-48FB-98CF-AEEFACA82AF2}"/>
              </a:ext>
            </a:extLst>
          </p:cNvPr>
          <p:cNvGraphicFramePr>
            <a:graphicFrameLocks/>
          </p:cNvGraphicFramePr>
          <p:nvPr/>
        </p:nvGraphicFramePr>
        <p:xfrm>
          <a:off x="139104" y="1846702"/>
          <a:ext cx="5321896" cy="348615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 name="Gráfico 4">
            <a:extLst>
              <a:ext uri="{FF2B5EF4-FFF2-40B4-BE49-F238E27FC236}">
                <a16:creationId xmlns:a16="http://schemas.microsoft.com/office/drawing/2014/main" id="{2F647D3D-1469-49C2-8204-C38D483BCEFB}"/>
              </a:ext>
            </a:extLst>
          </p:cNvPr>
          <p:cNvGraphicFramePr>
            <a:graphicFrameLocks/>
          </p:cNvGraphicFramePr>
          <p:nvPr/>
        </p:nvGraphicFramePr>
        <p:xfrm>
          <a:off x="5702300" y="1880039"/>
          <a:ext cx="6111494" cy="3419476"/>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87D1910-FCC6-4872-8C43-B94DE0052A14}"/>
              </a:ext>
            </a:extLst>
          </p:cNvPr>
          <p:cNvCxnSpPr>
            <a:cxnSpLocks/>
          </p:cNvCxnSpPr>
          <p:nvPr/>
        </p:nvCxnSpPr>
        <p:spPr>
          <a:xfrm>
            <a:off x="117475" y="109220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0899" name="Imagen 24">
            <a:extLst>
              <a:ext uri="{FF2B5EF4-FFF2-40B4-BE49-F238E27FC236}">
                <a16:creationId xmlns:a16="http://schemas.microsoft.com/office/drawing/2014/main" id="{B5C58B50-7C8A-4FF2-942F-FF50813AC64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9863" y="1397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900" name="Imagen 9">
            <a:extLst>
              <a:ext uri="{FF2B5EF4-FFF2-40B4-BE49-F238E27FC236}">
                <a16:creationId xmlns:a16="http://schemas.microsoft.com/office/drawing/2014/main" id="{2DCF16CF-8607-430B-B905-CB43FBE74DE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942513" y="258763"/>
            <a:ext cx="166052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B843F7C-B21A-42D9-A1E8-50DC1716CC35}"/>
              </a:ext>
            </a:extLst>
          </p:cNvPr>
          <p:cNvSpPr txBox="1"/>
          <p:nvPr/>
        </p:nvSpPr>
        <p:spPr>
          <a:xfrm>
            <a:off x="893763" y="69850"/>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Febrero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910B243D-703F-4FBA-B31C-91C653DBE4FB}"/>
              </a:ext>
            </a:extLst>
          </p:cNvPr>
          <p:cNvSpPr txBox="1">
            <a:spLocks noChangeArrowheads="1"/>
          </p:cNvSpPr>
          <p:nvPr/>
        </p:nvSpPr>
        <p:spPr bwMode="auto">
          <a:xfrm>
            <a:off x="-10272" y="651115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E8AA88A4-14D1-DE49-11D7-2D7326BAF109}"/>
              </a:ext>
            </a:extLst>
          </p:cNvPr>
          <p:cNvSpPr txBox="1"/>
          <p:nvPr/>
        </p:nvSpPr>
        <p:spPr>
          <a:xfrm>
            <a:off x="1132681" y="593622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29-feb-2024 descargado del SIGAB el 6-mar-2024.</a:t>
            </a:r>
            <a:endParaRPr lang="es-CO" sz="1000" dirty="0">
              <a:solidFill>
                <a:schemeClr val="accent1">
                  <a:lumMod val="50000"/>
                </a:schemeClr>
              </a:solidFill>
              <a:cs typeface="Arial"/>
            </a:endParaRPr>
          </a:p>
        </p:txBody>
      </p:sp>
      <p:sp>
        <p:nvSpPr>
          <p:cNvPr id="4" name="11 Rectángulo">
            <a:extLst>
              <a:ext uri="{FF2B5EF4-FFF2-40B4-BE49-F238E27FC236}">
                <a16:creationId xmlns:a16="http://schemas.microsoft.com/office/drawing/2014/main" id="{BA0BF8D7-7B67-2666-BB45-25CE9C105D4A}"/>
              </a:ext>
            </a:extLst>
          </p:cNvPr>
          <p:cNvSpPr/>
          <p:nvPr/>
        </p:nvSpPr>
        <p:spPr>
          <a:xfrm>
            <a:off x="1465982" y="1357704"/>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$ 16.444</a:t>
            </a:r>
            <a:endParaRPr lang="es-CO" sz="1400" b="1" kern="0" dirty="0">
              <a:solidFill>
                <a:schemeClr val="accent1">
                  <a:lumMod val="50000"/>
                </a:schemeClr>
              </a:solidFill>
              <a:cs typeface="Arial" panose="020B0604020202020204" pitchFamily="34" charset="0"/>
            </a:endParaRPr>
          </a:p>
        </p:txBody>
      </p:sp>
      <p:sp>
        <p:nvSpPr>
          <p:cNvPr id="6" name="12 Rectángulo">
            <a:extLst>
              <a:ext uri="{FF2B5EF4-FFF2-40B4-BE49-F238E27FC236}">
                <a16:creationId xmlns:a16="http://schemas.microsoft.com/office/drawing/2014/main" id="{DFB2A8B7-2602-56EE-630A-9513C310AFE3}"/>
              </a:ext>
            </a:extLst>
          </p:cNvPr>
          <p:cNvSpPr/>
          <p:nvPr/>
        </p:nvSpPr>
        <p:spPr>
          <a:xfrm>
            <a:off x="7189748" y="1372726"/>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$ 6.589</a:t>
            </a:r>
          </a:p>
        </p:txBody>
      </p:sp>
      <p:sp>
        <p:nvSpPr>
          <p:cNvPr id="7" name="CuadroTexto 14">
            <a:extLst>
              <a:ext uri="{FF2B5EF4-FFF2-40B4-BE49-F238E27FC236}">
                <a16:creationId xmlns:a16="http://schemas.microsoft.com/office/drawing/2014/main" id="{DFE6DE58-E898-18BE-80BA-2045F3698348}"/>
              </a:ext>
            </a:extLst>
          </p:cNvPr>
          <p:cNvSpPr txBox="1"/>
          <p:nvPr/>
        </p:nvSpPr>
        <p:spPr>
          <a:xfrm>
            <a:off x="4261690" y="5508042"/>
            <a:ext cx="352068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$ 23.033 </a:t>
            </a:r>
            <a:r>
              <a:rPr lang="es-CO" sz="1400" b="1" kern="0" dirty="0">
                <a:solidFill>
                  <a:schemeClr val="accent1">
                    <a:lumMod val="50000"/>
                  </a:schemeClr>
                </a:solidFill>
                <a:cs typeface="Arial" panose="020B0604020202020204" pitchFamily="34" charset="0"/>
              </a:rPr>
              <a:t>Millones</a:t>
            </a:r>
          </a:p>
        </p:txBody>
      </p:sp>
      <p:graphicFrame>
        <p:nvGraphicFramePr>
          <p:cNvPr id="3" name="Gráfico 2">
            <a:extLst>
              <a:ext uri="{FF2B5EF4-FFF2-40B4-BE49-F238E27FC236}">
                <a16:creationId xmlns:a16="http://schemas.microsoft.com/office/drawing/2014/main" id="{EBF34B2F-376D-4F99-AE6D-EAC24380CDAF}"/>
              </a:ext>
            </a:extLst>
          </p:cNvPr>
          <p:cNvGraphicFramePr>
            <a:graphicFrameLocks/>
          </p:cNvGraphicFramePr>
          <p:nvPr/>
        </p:nvGraphicFramePr>
        <p:xfrm>
          <a:off x="169788" y="1946144"/>
          <a:ext cx="6076950" cy="347662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Gráfico 4">
            <a:extLst>
              <a:ext uri="{FF2B5EF4-FFF2-40B4-BE49-F238E27FC236}">
                <a16:creationId xmlns:a16="http://schemas.microsoft.com/office/drawing/2014/main" id="{9D3D2F9F-73E5-4496-B33D-F3B1CB6E144C}"/>
              </a:ext>
            </a:extLst>
          </p:cNvPr>
          <p:cNvGraphicFramePr>
            <a:graphicFrameLocks/>
          </p:cNvGraphicFramePr>
          <p:nvPr/>
        </p:nvGraphicFramePr>
        <p:xfrm>
          <a:off x="125338" y="1956610"/>
          <a:ext cx="5970662" cy="3476625"/>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8" name="Gráfico 7">
            <a:extLst>
              <a:ext uri="{FF2B5EF4-FFF2-40B4-BE49-F238E27FC236}">
                <a16:creationId xmlns:a16="http://schemas.microsoft.com/office/drawing/2014/main" id="{13D67658-C864-4469-B2EF-C56E6F56AE84}"/>
              </a:ext>
            </a:extLst>
          </p:cNvPr>
          <p:cNvGraphicFramePr>
            <a:graphicFrameLocks/>
          </p:cNvGraphicFramePr>
          <p:nvPr/>
        </p:nvGraphicFramePr>
        <p:xfrm>
          <a:off x="6158595" y="1910500"/>
          <a:ext cx="5766705" cy="3486150"/>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097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888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96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262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987123" y="1812678"/>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9" name="CuadroTexto 18">
            <a:extLst>
              <a:ext uri="{FF2B5EF4-FFF2-40B4-BE49-F238E27FC236}">
                <a16:creationId xmlns:a16="http://schemas.microsoft.com/office/drawing/2014/main" id="{CBD28401-EDF9-4925-AB6F-36F11676090E}"/>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chemeClr val="accent1">
                    <a:lumMod val="50000"/>
                  </a:schemeClr>
                </a:solidFill>
              </a:rPr>
              <a:t>histórico – barrido y limpieza barrido mecánico (km) 2024</a:t>
            </a:r>
            <a:endParaRPr lang="es-CO" sz="1600" b="0" kern="0" dirty="0">
              <a:solidFill>
                <a:schemeClr val="accent1">
                  <a:lumMod val="50000"/>
                </a:schemeClr>
              </a:solidFill>
            </a:endParaRPr>
          </a:p>
        </p:txBody>
      </p:sp>
      <p:sp>
        <p:nvSpPr>
          <p:cNvPr id="18" name="CuadroTexto 17">
            <a:extLst>
              <a:ext uri="{FF2B5EF4-FFF2-40B4-BE49-F238E27FC236}">
                <a16:creationId xmlns:a16="http://schemas.microsoft.com/office/drawing/2014/main" id="{0DC501D4-134E-4790-A923-6CCB2D1A6D53}"/>
              </a:ext>
            </a:extLst>
          </p:cNvPr>
          <p:cNvSpPr txBox="1"/>
          <p:nvPr/>
        </p:nvSpPr>
        <p:spPr>
          <a:xfrm>
            <a:off x="146968" y="6383893"/>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 </a:t>
            </a:r>
          </a:p>
          <a:p>
            <a:r>
              <a:rPr lang="es-MX" sz="900" dirty="0">
                <a:solidFill>
                  <a:schemeClr val="accent1">
                    <a:lumMod val="50000"/>
                  </a:schemeClr>
                </a:solidFill>
              </a:rPr>
              <a:t>Periodo comprendido entre el 1 enero  y el 31 de enero de 2024.</a:t>
            </a:r>
            <a:endParaRPr lang="es-CO" sz="900" dirty="0">
              <a:solidFill>
                <a:schemeClr val="accent1">
                  <a:lumMod val="50000"/>
                </a:schemeClr>
              </a:solidFill>
            </a:endParaRPr>
          </a:p>
        </p:txBody>
      </p:sp>
      <p:pic>
        <p:nvPicPr>
          <p:cNvPr id="20" name="Picture 2">
            <a:extLst>
              <a:ext uri="{FF2B5EF4-FFF2-40B4-BE49-F238E27FC236}">
                <a16:creationId xmlns:a16="http://schemas.microsoft.com/office/drawing/2014/main" id="{147DD386-0094-4039-9A1F-5CE9F19BCB0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24219" y="173746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6BD89066-DC44-4079-AF0F-244AB4053B98}"/>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24219" y="105708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EBBAB104-E81A-6D3B-CA59-D6A56ADAC1C5}"/>
              </a:ext>
            </a:extLst>
          </p:cNvPr>
          <p:cNvGraphicFramePr>
            <a:graphicFrameLocks noGrp="1"/>
          </p:cNvGraphicFramePr>
          <p:nvPr>
            <p:extLst>
              <p:ext uri="{D42A27DB-BD31-4B8C-83A1-F6EECF244321}">
                <p14:modId xmlns:p14="http://schemas.microsoft.com/office/powerpoint/2010/main" val="1758181293"/>
              </p:ext>
            </p:extLst>
          </p:nvPr>
        </p:nvGraphicFramePr>
        <p:xfrm>
          <a:off x="398563" y="2601541"/>
          <a:ext cx="11303367" cy="1349567"/>
        </p:xfrm>
        <a:graphic>
          <a:graphicData uri="http://schemas.openxmlformats.org/drawingml/2006/table">
            <a:tbl>
              <a:tblPr/>
              <a:tblGrid>
                <a:gridCol w="817419">
                  <a:extLst>
                    <a:ext uri="{9D8B030D-6E8A-4147-A177-3AD203B41FA5}">
                      <a16:colId xmlns:a16="http://schemas.microsoft.com/office/drawing/2014/main" val="4156777528"/>
                    </a:ext>
                  </a:extLst>
                </a:gridCol>
                <a:gridCol w="842963">
                  <a:extLst>
                    <a:ext uri="{9D8B030D-6E8A-4147-A177-3AD203B41FA5}">
                      <a16:colId xmlns:a16="http://schemas.microsoft.com/office/drawing/2014/main" val="3287235385"/>
                    </a:ext>
                  </a:extLst>
                </a:gridCol>
                <a:gridCol w="293760">
                  <a:extLst>
                    <a:ext uri="{9D8B030D-6E8A-4147-A177-3AD203B41FA5}">
                      <a16:colId xmlns:a16="http://schemas.microsoft.com/office/drawing/2014/main" val="2994976575"/>
                    </a:ext>
                  </a:extLst>
                </a:gridCol>
                <a:gridCol w="791874">
                  <a:extLst>
                    <a:ext uri="{9D8B030D-6E8A-4147-A177-3AD203B41FA5}">
                      <a16:colId xmlns:a16="http://schemas.microsoft.com/office/drawing/2014/main" val="2789827710"/>
                    </a:ext>
                  </a:extLst>
                </a:gridCol>
                <a:gridCol w="842963">
                  <a:extLst>
                    <a:ext uri="{9D8B030D-6E8A-4147-A177-3AD203B41FA5}">
                      <a16:colId xmlns:a16="http://schemas.microsoft.com/office/drawing/2014/main" val="878867592"/>
                    </a:ext>
                  </a:extLst>
                </a:gridCol>
                <a:gridCol w="293760">
                  <a:extLst>
                    <a:ext uri="{9D8B030D-6E8A-4147-A177-3AD203B41FA5}">
                      <a16:colId xmlns:a16="http://schemas.microsoft.com/office/drawing/2014/main" val="4188883431"/>
                    </a:ext>
                  </a:extLst>
                </a:gridCol>
                <a:gridCol w="791874">
                  <a:extLst>
                    <a:ext uri="{9D8B030D-6E8A-4147-A177-3AD203B41FA5}">
                      <a16:colId xmlns:a16="http://schemas.microsoft.com/office/drawing/2014/main" val="117118558"/>
                    </a:ext>
                  </a:extLst>
                </a:gridCol>
                <a:gridCol w="842963">
                  <a:extLst>
                    <a:ext uri="{9D8B030D-6E8A-4147-A177-3AD203B41FA5}">
                      <a16:colId xmlns:a16="http://schemas.microsoft.com/office/drawing/2014/main" val="705063070"/>
                    </a:ext>
                  </a:extLst>
                </a:gridCol>
                <a:gridCol w="293760">
                  <a:extLst>
                    <a:ext uri="{9D8B030D-6E8A-4147-A177-3AD203B41FA5}">
                      <a16:colId xmlns:a16="http://schemas.microsoft.com/office/drawing/2014/main" val="3261901267"/>
                    </a:ext>
                  </a:extLst>
                </a:gridCol>
                <a:gridCol w="791874">
                  <a:extLst>
                    <a:ext uri="{9D8B030D-6E8A-4147-A177-3AD203B41FA5}">
                      <a16:colId xmlns:a16="http://schemas.microsoft.com/office/drawing/2014/main" val="3438664619"/>
                    </a:ext>
                  </a:extLst>
                </a:gridCol>
                <a:gridCol w="842963">
                  <a:extLst>
                    <a:ext uri="{9D8B030D-6E8A-4147-A177-3AD203B41FA5}">
                      <a16:colId xmlns:a16="http://schemas.microsoft.com/office/drawing/2014/main" val="4264590038"/>
                    </a:ext>
                  </a:extLst>
                </a:gridCol>
                <a:gridCol w="293760">
                  <a:extLst>
                    <a:ext uri="{9D8B030D-6E8A-4147-A177-3AD203B41FA5}">
                      <a16:colId xmlns:a16="http://schemas.microsoft.com/office/drawing/2014/main" val="780557212"/>
                    </a:ext>
                  </a:extLst>
                </a:gridCol>
                <a:gridCol w="791874">
                  <a:extLst>
                    <a:ext uri="{9D8B030D-6E8A-4147-A177-3AD203B41FA5}">
                      <a16:colId xmlns:a16="http://schemas.microsoft.com/office/drawing/2014/main" val="357901610"/>
                    </a:ext>
                  </a:extLst>
                </a:gridCol>
                <a:gridCol w="842963">
                  <a:extLst>
                    <a:ext uri="{9D8B030D-6E8A-4147-A177-3AD203B41FA5}">
                      <a16:colId xmlns:a16="http://schemas.microsoft.com/office/drawing/2014/main" val="2728829646"/>
                    </a:ext>
                  </a:extLst>
                </a:gridCol>
                <a:gridCol w="293760">
                  <a:extLst>
                    <a:ext uri="{9D8B030D-6E8A-4147-A177-3AD203B41FA5}">
                      <a16:colId xmlns:a16="http://schemas.microsoft.com/office/drawing/2014/main" val="2538652656"/>
                    </a:ext>
                  </a:extLst>
                </a:gridCol>
                <a:gridCol w="791874">
                  <a:extLst>
                    <a:ext uri="{9D8B030D-6E8A-4147-A177-3AD203B41FA5}">
                      <a16:colId xmlns:a16="http://schemas.microsoft.com/office/drawing/2014/main" val="2707125662"/>
                    </a:ext>
                  </a:extLst>
                </a:gridCol>
                <a:gridCol w="842963">
                  <a:extLst>
                    <a:ext uri="{9D8B030D-6E8A-4147-A177-3AD203B41FA5}">
                      <a16:colId xmlns:a16="http://schemas.microsoft.com/office/drawing/2014/main" val="3296466262"/>
                    </a:ext>
                  </a:extLst>
                </a:gridCol>
              </a:tblGrid>
              <a:tr h="542473">
                <a:tc>
                  <a:txBody>
                    <a:bodyPr/>
                    <a:lstStyle/>
                    <a:p>
                      <a:pPr algn="ctr" rtl="0" fontAlgn="ctr"/>
                      <a:r>
                        <a:rPr lang="es-CO" sz="105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dirty="0">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20965312"/>
                  </a:ext>
                </a:extLst>
              </a:tr>
              <a:tr h="264621">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26.897,87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27.593,50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dirty="0">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11.398,53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dirty="0">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12.364,26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8.258,30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86.512,46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807392729"/>
                  </a:ext>
                </a:extLst>
              </a:tr>
              <a:tr h="542473">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26.897,87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27.593,50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11.398,53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12.364,26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dirty="0">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latin typeface="Calibri" panose="020F0502020204030204" pitchFamily="34" charset="0"/>
                        </a:rPr>
                        <a:t>8.258,30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dirty="0">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latin typeface="Calibri" panose="020F0502020204030204" pitchFamily="34" charset="0"/>
                        </a:rPr>
                        <a:t>86.512,46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521606467"/>
                  </a:ext>
                </a:extLst>
              </a:tr>
            </a:tbl>
          </a:graphicData>
        </a:graphic>
      </p:graphicFrame>
    </p:spTree>
    <p:extLst>
      <p:ext uri="{BB962C8B-B14F-4D97-AF65-F5344CB8AC3E}">
        <p14:creationId xmlns:p14="http://schemas.microsoft.com/office/powerpoint/2010/main" val="332931690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BF02C10-7CC1-405A-B439-2B4BE7F06FB8}"/>
              </a:ext>
            </a:extLst>
          </p:cNvPr>
          <p:cNvCxnSpPr>
            <a:cxnSpLocks/>
          </p:cNvCxnSpPr>
          <p:nvPr/>
        </p:nvCxnSpPr>
        <p:spPr>
          <a:xfrm>
            <a:off x="55563" y="1227138"/>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2947" name="Imagen 24">
            <a:extLst>
              <a:ext uri="{FF2B5EF4-FFF2-40B4-BE49-F238E27FC236}">
                <a16:creationId xmlns:a16="http://schemas.microsoft.com/office/drawing/2014/main" id="{7D23EA52-55C3-4C42-85B4-E467F058F68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2725" y="1254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50" name="Imagen 18">
            <a:extLst>
              <a:ext uri="{FF2B5EF4-FFF2-40B4-BE49-F238E27FC236}">
                <a16:creationId xmlns:a16="http://schemas.microsoft.com/office/drawing/2014/main" id="{BB9C6C50-43DB-472E-844B-29815B4A0FF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699625" y="247650"/>
            <a:ext cx="1992313"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CuadroTexto 20">
            <a:extLst>
              <a:ext uri="{FF2B5EF4-FFF2-40B4-BE49-F238E27FC236}">
                <a16:creationId xmlns:a16="http://schemas.microsoft.com/office/drawing/2014/main" id="{5AFEFD99-311D-4CAA-A4E8-7BDFF4564BBF}"/>
              </a:ext>
            </a:extLst>
          </p:cNvPr>
          <p:cNvSpPr txBox="1"/>
          <p:nvPr/>
        </p:nvSpPr>
        <p:spPr>
          <a:xfrm>
            <a:off x="939800" y="280988"/>
            <a:ext cx="8670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Febrero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3A84E985-385F-4F6D-B4BE-A29E975A497E}"/>
              </a:ext>
            </a:extLst>
          </p:cNvPr>
          <p:cNvSpPr txBox="1">
            <a:spLocks noChangeArrowheads="1"/>
          </p:cNvSpPr>
          <p:nvPr/>
        </p:nvSpPr>
        <p:spPr bwMode="auto">
          <a:xfrm>
            <a:off x="-34924" y="655854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A8C6BD1A-028E-5AA5-951A-B287E185D0EE}"/>
              </a:ext>
            </a:extLst>
          </p:cNvPr>
          <p:cNvSpPr txBox="1"/>
          <p:nvPr/>
        </p:nvSpPr>
        <p:spPr>
          <a:xfrm>
            <a:off x="1132681" y="5985708"/>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29-feb-2024 descargado del SIGAB el 6-mar-2024.</a:t>
            </a:r>
            <a:endParaRPr lang="es-CO" sz="1000" dirty="0">
              <a:solidFill>
                <a:schemeClr val="accent1">
                  <a:lumMod val="50000"/>
                </a:schemeClr>
              </a:solidFill>
              <a:cs typeface="Arial"/>
            </a:endParaRPr>
          </a:p>
        </p:txBody>
      </p:sp>
      <p:graphicFrame>
        <p:nvGraphicFramePr>
          <p:cNvPr id="4" name="Gráfico 3">
            <a:extLst>
              <a:ext uri="{FF2B5EF4-FFF2-40B4-BE49-F238E27FC236}">
                <a16:creationId xmlns:a16="http://schemas.microsoft.com/office/drawing/2014/main" id="{73E38CC0-C733-4736-5C5D-90BC7D52151B}"/>
              </a:ext>
            </a:extLst>
          </p:cNvPr>
          <p:cNvGraphicFramePr>
            <a:graphicFrameLocks/>
          </p:cNvGraphicFramePr>
          <p:nvPr/>
        </p:nvGraphicFramePr>
        <p:xfrm>
          <a:off x="562418" y="1374729"/>
          <a:ext cx="10496900" cy="459540"/>
        </p:xfrm>
        <a:graphic>
          <a:graphicData uri="http://schemas.openxmlformats.org/drawingml/2006/chart">
            <c:chart xmlns:c="http://schemas.openxmlformats.org/drawingml/2006/chart" xmlns:r="http://schemas.openxmlformats.org/officeDocument/2006/relationships" r:id="rId5"/>
          </a:graphicData>
        </a:graphic>
      </p:graphicFrame>
      <p:sp>
        <p:nvSpPr>
          <p:cNvPr id="6" name="CuadroTexto 14">
            <a:extLst>
              <a:ext uri="{FF2B5EF4-FFF2-40B4-BE49-F238E27FC236}">
                <a16:creationId xmlns:a16="http://schemas.microsoft.com/office/drawing/2014/main" id="{0ADB4DF1-4AFA-6126-D12B-A7A5487BAE4B}"/>
              </a:ext>
            </a:extLst>
          </p:cNvPr>
          <p:cNvSpPr txBox="1"/>
          <p:nvPr/>
        </p:nvSpPr>
        <p:spPr>
          <a:xfrm>
            <a:off x="4237038" y="5586520"/>
            <a:ext cx="3451225" cy="307975"/>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 TOTAL $ 10.672 millones</a:t>
            </a:r>
            <a:endParaRPr lang="es-CO" sz="1400" b="1" kern="0" dirty="0">
              <a:solidFill>
                <a:schemeClr val="accent1">
                  <a:lumMod val="50000"/>
                </a:schemeClr>
              </a:solidFill>
              <a:cs typeface="Arial" panose="020B0604020202020204" pitchFamily="34" charset="0"/>
            </a:endParaRPr>
          </a:p>
        </p:txBody>
      </p:sp>
      <p:graphicFrame>
        <p:nvGraphicFramePr>
          <p:cNvPr id="7" name="Gráfico 6">
            <a:extLst>
              <a:ext uri="{FF2B5EF4-FFF2-40B4-BE49-F238E27FC236}">
                <a16:creationId xmlns:a16="http://schemas.microsoft.com/office/drawing/2014/main" id="{EFAC455A-FE42-49B4-8D29-07B98DBE1429}"/>
              </a:ext>
            </a:extLst>
          </p:cNvPr>
          <p:cNvGraphicFramePr>
            <a:graphicFrameLocks/>
          </p:cNvGraphicFramePr>
          <p:nvPr/>
        </p:nvGraphicFramePr>
        <p:xfrm>
          <a:off x="212725" y="1901953"/>
          <a:ext cx="5566075" cy="3476625"/>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8" name="Gráfico 7">
            <a:extLst>
              <a:ext uri="{FF2B5EF4-FFF2-40B4-BE49-F238E27FC236}">
                <a16:creationId xmlns:a16="http://schemas.microsoft.com/office/drawing/2014/main" id="{EFAC455A-FE42-49B4-8D29-07B98DBE1429}"/>
              </a:ext>
            </a:extLst>
          </p:cNvPr>
          <p:cNvGraphicFramePr>
            <a:graphicFrameLocks/>
          </p:cNvGraphicFramePr>
          <p:nvPr/>
        </p:nvGraphicFramePr>
        <p:xfrm>
          <a:off x="6095999" y="1900540"/>
          <a:ext cx="5883276" cy="3476625"/>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3189A3E2-2FF1-4642-B87A-4E59D84F6620}"/>
              </a:ext>
            </a:extLst>
          </p:cNvPr>
          <p:cNvCxnSpPr>
            <a:cxnSpLocks/>
          </p:cNvCxnSpPr>
          <p:nvPr/>
        </p:nvCxnSpPr>
        <p:spPr>
          <a:xfrm>
            <a:off x="6350" y="12398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4995" name="Imagen 6">
            <a:extLst>
              <a:ext uri="{FF2B5EF4-FFF2-40B4-BE49-F238E27FC236}">
                <a16:creationId xmlns:a16="http://schemas.microsoft.com/office/drawing/2014/main" id="{826FC947-7155-4D0C-A1ED-1B153641621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709275" y="254000"/>
            <a:ext cx="110807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6" name="Imagen 7">
            <a:extLst>
              <a:ext uri="{FF2B5EF4-FFF2-40B4-BE49-F238E27FC236}">
                <a16:creationId xmlns:a16="http://schemas.microsoft.com/office/drawing/2014/main" id="{8BA96951-8B90-4562-A7F2-C74DEF0D1D1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20650" y="209550"/>
            <a:ext cx="6985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uadroTexto 11">
            <a:extLst>
              <a:ext uri="{FF2B5EF4-FFF2-40B4-BE49-F238E27FC236}">
                <a16:creationId xmlns:a16="http://schemas.microsoft.com/office/drawing/2014/main" id="{B537C7A6-AFBF-46B9-ABCE-A0AD7D163687}"/>
              </a:ext>
            </a:extLst>
          </p:cNvPr>
          <p:cNvSpPr txBox="1"/>
          <p:nvPr/>
        </p:nvSpPr>
        <p:spPr>
          <a:xfrm>
            <a:off x="596900" y="209550"/>
            <a:ext cx="10112375"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Septiembre de 2023 a Febrero 2024</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7ACC8C21-5914-44EC-814F-642D049996FC}"/>
              </a:ext>
            </a:extLst>
          </p:cNvPr>
          <p:cNvSpPr txBox="1">
            <a:spLocks noChangeArrowheads="1"/>
          </p:cNvSpPr>
          <p:nvPr/>
        </p:nvSpPr>
        <p:spPr bwMode="auto">
          <a:xfrm>
            <a:off x="-115484" y="6550744"/>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913593C8-19B6-1444-E956-05895F28250F}"/>
              </a:ext>
            </a:extLst>
          </p:cNvPr>
          <p:cNvSpPr txBox="1"/>
          <p:nvPr/>
        </p:nvSpPr>
        <p:spPr>
          <a:xfrm>
            <a:off x="1086500" y="593720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29-feb-2024 descargado del SIGAB el 6-mar-2024.</a:t>
            </a:r>
            <a:endParaRPr lang="es-CO" sz="1000" dirty="0">
              <a:solidFill>
                <a:schemeClr val="accent1">
                  <a:lumMod val="50000"/>
                </a:schemeClr>
              </a:solidFill>
              <a:cs typeface="Arial"/>
            </a:endParaRPr>
          </a:p>
        </p:txBody>
      </p:sp>
      <p:graphicFrame>
        <p:nvGraphicFramePr>
          <p:cNvPr id="3" name="Gráfico 2">
            <a:extLst>
              <a:ext uri="{FF2B5EF4-FFF2-40B4-BE49-F238E27FC236}">
                <a16:creationId xmlns:a16="http://schemas.microsoft.com/office/drawing/2014/main" id="{410586AD-2590-4C63-870D-A532699C5A27}"/>
              </a:ext>
            </a:extLst>
          </p:cNvPr>
          <p:cNvGraphicFramePr>
            <a:graphicFrameLocks noGrp="1"/>
          </p:cNvGraphicFramePr>
          <p:nvPr/>
        </p:nvGraphicFramePr>
        <p:xfrm>
          <a:off x="1536700" y="1377091"/>
          <a:ext cx="9172575" cy="440140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ACFA53AD-63F9-42BD-A67B-2D8DEB0177FE}"/>
              </a:ext>
            </a:extLst>
          </p:cNvPr>
          <p:cNvCxnSpPr>
            <a:cxnSpLocks/>
          </p:cNvCxnSpPr>
          <p:nvPr/>
        </p:nvCxnSpPr>
        <p:spPr>
          <a:xfrm>
            <a:off x="41275"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7043" name="Imagen 24">
            <a:extLst>
              <a:ext uri="{FF2B5EF4-FFF2-40B4-BE49-F238E27FC236}">
                <a16:creationId xmlns:a16="http://schemas.microsoft.com/office/drawing/2014/main" id="{57D2BA00-A730-4ECE-9224-7F7A7AE7B24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8125" y="66675"/>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044" name="Imagen 10">
            <a:extLst>
              <a:ext uri="{FF2B5EF4-FFF2-40B4-BE49-F238E27FC236}">
                <a16:creationId xmlns:a16="http://schemas.microsoft.com/office/drawing/2014/main" id="{511E5E98-187C-4125-BD84-D88450CD199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246164" y="123846"/>
            <a:ext cx="1276350" cy="722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4C9883AA-58B4-4D83-BB41-6129E757686F}"/>
              </a:ext>
            </a:extLst>
          </p:cNvPr>
          <p:cNvSpPr txBox="1"/>
          <p:nvPr/>
        </p:nvSpPr>
        <p:spPr>
          <a:xfrm>
            <a:off x="1042988" y="53975"/>
            <a:ext cx="9196387" cy="1354217"/>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Septiembre de 2023 a Febrero 2024</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1" name="CuadroTexto 4">
            <a:extLst>
              <a:ext uri="{FF2B5EF4-FFF2-40B4-BE49-F238E27FC236}">
                <a16:creationId xmlns:a16="http://schemas.microsoft.com/office/drawing/2014/main" id="{268868C1-DB22-4119-88C6-69AF43A240D0}"/>
              </a:ext>
            </a:extLst>
          </p:cNvPr>
          <p:cNvSpPr txBox="1">
            <a:spLocks noChangeArrowheads="1"/>
          </p:cNvSpPr>
          <p:nvPr/>
        </p:nvSpPr>
        <p:spPr bwMode="auto">
          <a:xfrm>
            <a:off x="-156001" y="654754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406CE8AF-B7E7-CE76-9B1D-D6E300639146}"/>
              </a:ext>
            </a:extLst>
          </p:cNvPr>
          <p:cNvSpPr txBox="1"/>
          <p:nvPr/>
        </p:nvSpPr>
        <p:spPr>
          <a:xfrm>
            <a:off x="1042988" y="578878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29-feb-2024 descargado del SIGAB el 6-mar-2024.</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754A4F1C-5DEB-41C6-A00C-32BAD68E3055}"/>
              </a:ext>
            </a:extLst>
          </p:cNvPr>
          <p:cNvGraphicFramePr>
            <a:graphicFrameLocks/>
          </p:cNvGraphicFramePr>
          <p:nvPr/>
        </p:nvGraphicFramePr>
        <p:xfrm>
          <a:off x="1803400" y="1255693"/>
          <a:ext cx="8331200" cy="4421207"/>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2063648-509E-4F3C-95FE-4EAC8E5E0223}"/>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9091" name="Imagen 24">
            <a:extLst>
              <a:ext uri="{FF2B5EF4-FFF2-40B4-BE49-F238E27FC236}">
                <a16:creationId xmlns:a16="http://schemas.microsoft.com/office/drawing/2014/main" id="{A150A67A-B1AF-46B2-9414-63C67843C1C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8763" y="120650"/>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12CC35BE-D7EE-472B-869B-B31D50AEB153}"/>
              </a:ext>
            </a:extLst>
          </p:cNvPr>
          <p:cNvSpPr txBox="1"/>
          <p:nvPr/>
        </p:nvSpPr>
        <p:spPr>
          <a:xfrm>
            <a:off x="1192213" y="0"/>
            <a:ext cx="9234897" cy="1107996"/>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Septiembre de 2023 a Febrero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5706896A-BBE7-4095-AC79-9A7A1E9AD7FB}"/>
              </a:ext>
            </a:extLst>
          </p:cNvPr>
          <p:cNvSpPr txBox="1">
            <a:spLocks noChangeArrowheads="1"/>
          </p:cNvSpPr>
          <p:nvPr/>
        </p:nvSpPr>
        <p:spPr bwMode="auto">
          <a:xfrm>
            <a:off x="-135421" y="651990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3" name="Grupo 12">
            <a:extLst>
              <a:ext uri="{FF2B5EF4-FFF2-40B4-BE49-F238E27FC236}">
                <a16:creationId xmlns:a16="http://schemas.microsoft.com/office/drawing/2014/main" id="{1A37F20F-F1B7-458F-9A98-741CF75CFD18}"/>
              </a:ext>
            </a:extLst>
          </p:cNvPr>
          <p:cNvGrpSpPr/>
          <p:nvPr/>
        </p:nvGrpSpPr>
        <p:grpSpPr>
          <a:xfrm>
            <a:off x="10501547" y="54748"/>
            <a:ext cx="1077459" cy="989053"/>
            <a:chOff x="10562619" y="1423954"/>
            <a:chExt cx="1280250" cy="1299632"/>
          </a:xfrm>
        </p:grpSpPr>
        <p:pic>
          <p:nvPicPr>
            <p:cNvPr id="17" name="Picture 2">
              <a:extLst>
                <a:ext uri="{FF2B5EF4-FFF2-40B4-BE49-F238E27FC236}">
                  <a16:creationId xmlns:a16="http://schemas.microsoft.com/office/drawing/2014/main" id="{4F1BC9F3-1420-4B05-B79E-B63014ED8EA5}"/>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22B82AB2-F06A-4CA5-9292-FE89B1EC1ABD}"/>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4690AD1C-6070-5FA3-BF52-DE209668AAA2}"/>
              </a:ext>
            </a:extLst>
          </p:cNvPr>
          <p:cNvSpPr txBox="1"/>
          <p:nvPr/>
        </p:nvSpPr>
        <p:spPr>
          <a:xfrm>
            <a:off x="1141123" y="578431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29-feb-2024 descargado del SIGAB el 6-mar-2024.</a:t>
            </a:r>
            <a:endParaRPr lang="es-CO" sz="1000" dirty="0">
              <a:solidFill>
                <a:schemeClr val="accent1">
                  <a:lumMod val="50000"/>
                </a:schemeClr>
              </a:solidFill>
              <a:cs typeface="Arial"/>
            </a:endParaRPr>
          </a:p>
        </p:txBody>
      </p:sp>
      <p:graphicFrame>
        <p:nvGraphicFramePr>
          <p:cNvPr id="4" name="4 Gráfico">
            <a:extLst>
              <a:ext uri="{FF2B5EF4-FFF2-40B4-BE49-F238E27FC236}">
                <a16:creationId xmlns:a16="http://schemas.microsoft.com/office/drawing/2014/main" id="{00000000-0008-0000-0200-000005000000}"/>
              </a:ext>
            </a:extLst>
          </p:cNvPr>
          <p:cNvGraphicFramePr>
            <a:graphicFrameLocks/>
          </p:cNvGraphicFramePr>
          <p:nvPr/>
        </p:nvGraphicFramePr>
        <p:xfrm>
          <a:off x="1600201" y="1223962"/>
          <a:ext cx="8956314" cy="4560355"/>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F618F06-B5D9-4F1D-8983-46F5905E7D09}"/>
              </a:ext>
            </a:extLst>
          </p:cNvPr>
          <p:cNvCxnSpPr>
            <a:cxnSpLocks/>
          </p:cNvCxnSpPr>
          <p:nvPr/>
        </p:nvCxnSpPr>
        <p:spPr>
          <a:xfrm>
            <a:off x="66675" y="11398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1139" name="Imagen 24">
            <a:extLst>
              <a:ext uri="{FF2B5EF4-FFF2-40B4-BE49-F238E27FC236}">
                <a16:creationId xmlns:a16="http://schemas.microsoft.com/office/drawing/2014/main" id="{F9E5119E-D279-4B42-A8B2-A7BF562D26D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2413" y="14605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0" name="Imagen 9">
            <a:extLst>
              <a:ext uri="{FF2B5EF4-FFF2-40B4-BE49-F238E27FC236}">
                <a16:creationId xmlns:a16="http://schemas.microsoft.com/office/drawing/2014/main" id="{396B5215-B4DC-4524-89F4-5BE3E21AECB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17063" y="276225"/>
            <a:ext cx="1873250"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6302B17B-7B51-4770-88E9-508BDE4C7BA2}"/>
              </a:ext>
            </a:extLst>
          </p:cNvPr>
          <p:cNvSpPr txBox="1"/>
          <p:nvPr/>
        </p:nvSpPr>
        <p:spPr>
          <a:xfrm>
            <a:off x="1192213" y="111125"/>
            <a:ext cx="8324850"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Septiembre de 2023 a Febrero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0" name="CuadroTexto 4">
            <a:extLst>
              <a:ext uri="{FF2B5EF4-FFF2-40B4-BE49-F238E27FC236}">
                <a16:creationId xmlns:a16="http://schemas.microsoft.com/office/drawing/2014/main" id="{DC7F997F-129F-4794-A37B-398F9D3C16F8}"/>
              </a:ext>
            </a:extLst>
          </p:cNvPr>
          <p:cNvSpPr txBox="1">
            <a:spLocks noChangeArrowheads="1"/>
          </p:cNvSpPr>
          <p:nvPr/>
        </p:nvSpPr>
        <p:spPr bwMode="auto">
          <a:xfrm>
            <a:off x="0" y="657077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0AB5892F-1E7D-40BA-E5D2-D161E53B7640}"/>
              </a:ext>
            </a:extLst>
          </p:cNvPr>
          <p:cNvSpPr txBox="1"/>
          <p:nvPr/>
        </p:nvSpPr>
        <p:spPr>
          <a:xfrm>
            <a:off x="959608" y="558131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29-feb-2024 descargado del SIGAB el 6-mar-2024.</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10521EFD-D361-4D38-AB51-A41747F68366}"/>
              </a:ext>
            </a:extLst>
          </p:cNvPr>
          <p:cNvGraphicFramePr>
            <a:graphicFrameLocks/>
          </p:cNvGraphicFramePr>
          <p:nvPr/>
        </p:nvGraphicFramePr>
        <p:xfrm>
          <a:off x="1714500" y="1342945"/>
          <a:ext cx="8166100" cy="4159071"/>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2923980-0B98-4A27-9B06-78FD95FEE1A5}"/>
              </a:ext>
            </a:extLst>
          </p:cNvPr>
          <p:cNvCxnSpPr>
            <a:cxnSpLocks/>
          </p:cNvCxnSpPr>
          <p:nvPr/>
        </p:nvCxnSpPr>
        <p:spPr>
          <a:xfrm>
            <a:off x="88900" y="11588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3187" name="Imagen 24">
            <a:extLst>
              <a:ext uri="{FF2B5EF4-FFF2-40B4-BE49-F238E27FC236}">
                <a16:creationId xmlns:a16="http://schemas.microsoft.com/office/drawing/2014/main" id="{3FAE5767-722B-4DA7-9FEC-592BDE220E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5113" y="147638"/>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189" name="Imagen 12">
            <a:extLst>
              <a:ext uri="{FF2B5EF4-FFF2-40B4-BE49-F238E27FC236}">
                <a16:creationId xmlns:a16="http://schemas.microsoft.com/office/drawing/2014/main" id="{F93C28E1-5F6F-4FBF-A260-F98B698F627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67863" y="184150"/>
            <a:ext cx="1860550"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DAFC47D2-2D00-48CC-96E4-72EABAA42C5F}"/>
              </a:ext>
            </a:extLst>
          </p:cNvPr>
          <p:cNvSpPr txBox="1"/>
          <p:nvPr/>
        </p:nvSpPr>
        <p:spPr>
          <a:xfrm>
            <a:off x="1192213" y="101981"/>
            <a:ext cx="8180387" cy="1107996"/>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Septiembre de 2023 a Febrero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0" name="CuadroTexto 4">
            <a:extLst>
              <a:ext uri="{FF2B5EF4-FFF2-40B4-BE49-F238E27FC236}">
                <a16:creationId xmlns:a16="http://schemas.microsoft.com/office/drawing/2014/main" id="{5F24299D-ED2C-4969-AF35-9867EF37C2D9}"/>
              </a:ext>
            </a:extLst>
          </p:cNvPr>
          <p:cNvSpPr txBox="1">
            <a:spLocks noChangeArrowheads="1"/>
          </p:cNvSpPr>
          <p:nvPr/>
        </p:nvSpPr>
        <p:spPr bwMode="auto">
          <a:xfrm>
            <a:off x="0" y="646987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CE34F4CE-128E-775C-7599-9FDF7259E9B7}"/>
              </a:ext>
            </a:extLst>
          </p:cNvPr>
          <p:cNvSpPr txBox="1"/>
          <p:nvPr/>
        </p:nvSpPr>
        <p:spPr>
          <a:xfrm>
            <a:off x="833438" y="573014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29-feb-2024 descargado del SIGAB el 6-mar-2024.</a:t>
            </a:r>
            <a:endParaRPr lang="es-CO" sz="1000" dirty="0">
              <a:solidFill>
                <a:schemeClr val="accent1">
                  <a:lumMod val="50000"/>
                </a:schemeClr>
              </a:solidFill>
              <a:cs typeface="Arial"/>
            </a:endParaRPr>
          </a:p>
        </p:txBody>
      </p:sp>
      <p:graphicFrame>
        <p:nvGraphicFramePr>
          <p:cNvPr id="5" name="4 Gráfico">
            <a:extLst>
              <a:ext uri="{FF2B5EF4-FFF2-40B4-BE49-F238E27FC236}">
                <a16:creationId xmlns:a16="http://schemas.microsoft.com/office/drawing/2014/main" id="{00000000-0008-0000-0200-000003000000}"/>
              </a:ext>
            </a:extLst>
          </p:cNvPr>
          <p:cNvGraphicFramePr>
            <a:graphicFrameLocks/>
          </p:cNvGraphicFramePr>
          <p:nvPr/>
        </p:nvGraphicFramePr>
        <p:xfrm>
          <a:off x="1906438" y="1352852"/>
          <a:ext cx="7664404" cy="4191550"/>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1">
            <a:extLst>
              <a:ext uri="{FF2B5EF4-FFF2-40B4-BE49-F238E27FC236}">
                <a16:creationId xmlns:a16="http://schemas.microsoft.com/office/drawing/2014/main" id="{075076DA-2E41-42A8-B9E3-2578D9DB75B0}"/>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561181" y="345313"/>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CuadroTexto 4">
            <a:extLst>
              <a:ext uri="{FF2B5EF4-FFF2-40B4-BE49-F238E27FC236}">
                <a16:creationId xmlns:a16="http://schemas.microsoft.com/office/drawing/2014/main" id="{7855C401-56F4-43A9-B6AE-7EE08F40749D}"/>
              </a:ext>
            </a:extLst>
          </p:cNvPr>
          <p:cNvSpPr txBox="1"/>
          <p:nvPr/>
        </p:nvSpPr>
        <p:spPr>
          <a:xfrm>
            <a:off x="1643856" y="359601"/>
            <a:ext cx="9880600"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 de febrero 2018 a febrero 2024</a:t>
            </a:r>
            <a:endParaRPr lang="es-CO" sz="1600" kern="0" dirty="0">
              <a:solidFill>
                <a:schemeClr val="accent1">
                  <a:lumMod val="50000"/>
                </a:schemeClr>
              </a:solidFill>
            </a:endParaRPr>
          </a:p>
        </p:txBody>
      </p:sp>
      <p:cxnSp>
        <p:nvCxnSpPr>
          <p:cNvPr id="6" name="Conector recto 5">
            <a:extLst>
              <a:ext uri="{FF2B5EF4-FFF2-40B4-BE49-F238E27FC236}">
                <a16:creationId xmlns:a16="http://schemas.microsoft.com/office/drawing/2014/main" id="{F834BEED-58FF-4246-9F2B-A7DA0FEBA7E9}"/>
              </a:ext>
            </a:extLst>
          </p:cNvPr>
          <p:cNvCxnSpPr>
            <a:cxnSpLocks/>
          </p:cNvCxnSpPr>
          <p:nvPr/>
        </p:nvCxnSpPr>
        <p:spPr>
          <a:xfrm>
            <a:off x="118268" y="13676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7">
            <a:extLst>
              <a:ext uri="{FF2B5EF4-FFF2-40B4-BE49-F238E27FC236}">
                <a16:creationId xmlns:a16="http://schemas.microsoft.com/office/drawing/2014/main" id="{A2F14636-0927-4B26-87D3-EB77F129A3D0}"/>
              </a:ext>
            </a:extLst>
          </p:cNvPr>
          <p:cNvSpPr txBox="1"/>
          <p:nvPr/>
        </p:nvSpPr>
        <p:spPr>
          <a:xfrm>
            <a:off x="6457610" y="5915819"/>
            <a:ext cx="4886325" cy="615950"/>
          </a:xfrm>
          <a:prstGeom prst="rect">
            <a:avLst/>
          </a:prstGeom>
          <a:noFill/>
        </p:spPr>
        <p:txBody>
          <a:bodyPr>
            <a:spAutoFit/>
          </a:bodyPr>
          <a:lstStyle/>
          <a:p>
            <a:pPr algn="ctr" eaLnBrk="1" fontAlgn="t" hangingPunct="1">
              <a:spcBef>
                <a:spcPts val="0"/>
              </a:spcBef>
              <a:spcAft>
                <a:spcPts val="0"/>
              </a:spcAft>
              <a:defRPr/>
            </a:pPr>
            <a:r>
              <a:rPr lang="es-CO" sz="1600" b="1" dirty="0">
                <a:solidFill>
                  <a:schemeClr val="accent1">
                    <a:lumMod val="50000"/>
                  </a:schemeClr>
                </a:solidFill>
                <a:latin typeface="Candara" panose="020E0502030303020204" pitchFamily="34" charset="0"/>
              </a:rPr>
              <a:t>Total PQR de febrero_18 a febrero_24</a:t>
            </a:r>
            <a:endParaRPr lang="es-CO" sz="1600" dirty="0">
              <a:solidFill>
                <a:schemeClr val="accent1">
                  <a:lumMod val="50000"/>
                </a:schemeClr>
              </a:solidFill>
              <a:latin typeface="Candara" panose="020E0502030303020204" pitchFamily="34" charset="0"/>
            </a:endParaRPr>
          </a:p>
          <a:p>
            <a:pPr algn="ctr" eaLnBrk="1" fontAlgn="t" hangingPunct="1">
              <a:spcBef>
                <a:spcPts val="0"/>
              </a:spcBef>
              <a:spcAft>
                <a:spcPts val="0"/>
              </a:spcAft>
              <a:defRPr/>
            </a:pPr>
            <a:r>
              <a:rPr lang="es-CO" b="1" dirty="0">
                <a:solidFill>
                  <a:schemeClr val="accent1">
                    <a:lumMod val="50000"/>
                  </a:schemeClr>
                </a:solidFill>
                <a:latin typeface="Candara" panose="020E0502030303020204" pitchFamily="34" charset="0"/>
              </a:rPr>
              <a:t>1.454.256</a:t>
            </a:r>
          </a:p>
        </p:txBody>
      </p:sp>
      <p:sp>
        <p:nvSpPr>
          <p:cNvPr id="9" name="CuadroTexto 4">
            <a:extLst>
              <a:ext uri="{FF2B5EF4-FFF2-40B4-BE49-F238E27FC236}">
                <a16:creationId xmlns:a16="http://schemas.microsoft.com/office/drawing/2014/main" id="{C01F8C6E-4056-4606-90B2-BC93E10CD41D}"/>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1302D306-2667-4ADC-B9A6-987EDAA90EAE}"/>
              </a:ext>
            </a:extLst>
          </p:cNvPr>
          <p:cNvGraphicFramePr>
            <a:graphicFrameLocks/>
          </p:cNvGraphicFramePr>
          <p:nvPr/>
        </p:nvGraphicFramePr>
        <p:xfrm>
          <a:off x="1328039" y="1636729"/>
          <a:ext cx="10196417" cy="427909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321616641"/>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5">
            <a:extLst>
              <a:ext uri="{FF2B5EF4-FFF2-40B4-BE49-F238E27FC236}">
                <a16:creationId xmlns:a16="http://schemas.microsoft.com/office/drawing/2014/main" id="{4D0C0F16-B8DA-40F0-93E8-4A4BD0B348F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31460" y="1503236"/>
            <a:ext cx="1279525" cy="100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6">
            <a:extLst>
              <a:ext uri="{FF2B5EF4-FFF2-40B4-BE49-F238E27FC236}">
                <a16:creationId xmlns:a16="http://schemas.microsoft.com/office/drawing/2014/main" id="{70A81D72-8B3D-42AC-91B6-107AFA2A3E6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l="12659" t="17307" r="12910" b="19214"/>
          <a:stretch>
            <a:fillRect/>
          </a:stretch>
        </p:blipFill>
        <p:spPr bwMode="auto">
          <a:xfrm>
            <a:off x="2507873" y="1662431"/>
            <a:ext cx="1546225"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8">
            <a:extLst>
              <a:ext uri="{FF2B5EF4-FFF2-40B4-BE49-F238E27FC236}">
                <a16:creationId xmlns:a16="http://schemas.microsoft.com/office/drawing/2014/main" id="{4370D924-CA30-4B2E-A1F3-E8A217BFEDD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256051" y="2022474"/>
            <a:ext cx="1636713"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9">
            <a:extLst>
              <a:ext uri="{FF2B5EF4-FFF2-40B4-BE49-F238E27FC236}">
                <a16:creationId xmlns:a16="http://schemas.microsoft.com/office/drawing/2014/main" id="{FFFD8ACA-6ACD-4677-A69E-3F573449E641}"/>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8293699" y="1853691"/>
            <a:ext cx="13589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9A3CA45F-704F-4FE5-A3EA-EA96B6AE0FF7}"/>
              </a:ext>
            </a:extLst>
          </p:cNvPr>
          <p:cNvSpPr txBox="1"/>
          <p:nvPr/>
        </p:nvSpPr>
        <p:spPr>
          <a:xfrm>
            <a:off x="10170321" y="1902303"/>
            <a:ext cx="1547812"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sp>
        <p:nvSpPr>
          <p:cNvPr id="11" name="CuadroTexto 10">
            <a:extLst>
              <a:ext uri="{FF2B5EF4-FFF2-40B4-BE49-F238E27FC236}">
                <a16:creationId xmlns:a16="http://schemas.microsoft.com/office/drawing/2014/main" id="{53F55569-99F4-4796-9B83-22DEB5A1FE8E}"/>
              </a:ext>
            </a:extLst>
          </p:cNvPr>
          <p:cNvSpPr txBox="1"/>
          <p:nvPr/>
        </p:nvSpPr>
        <p:spPr>
          <a:xfrm>
            <a:off x="1712118" y="391228"/>
            <a:ext cx="8709025"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PQR-solicitudes de escombros domiciliarios Febrero 2018 a Febrero 2024</a:t>
            </a:r>
          </a:p>
        </p:txBody>
      </p:sp>
      <p:cxnSp>
        <p:nvCxnSpPr>
          <p:cNvPr id="12" name="Conector recto 11">
            <a:extLst>
              <a:ext uri="{FF2B5EF4-FFF2-40B4-BE49-F238E27FC236}">
                <a16:creationId xmlns:a16="http://schemas.microsoft.com/office/drawing/2014/main" id="{0BBAD00D-EED5-42F6-96E5-781E83D6F3E8}"/>
              </a:ext>
            </a:extLst>
          </p:cNvPr>
          <p:cNvCxnSpPr>
            <a:cxnSpLocks/>
          </p:cNvCxnSpPr>
          <p:nvPr/>
        </p:nvCxnSpPr>
        <p:spPr>
          <a:xfrm>
            <a:off x="88900" y="12840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1">
            <a:extLst>
              <a:ext uri="{FF2B5EF4-FFF2-40B4-BE49-F238E27FC236}">
                <a16:creationId xmlns:a16="http://schemas.microsoft.com/office/drawing/2014/main" id="{4C01677D-0F19-468F-95D5-F3A64BF29CB1}"/>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95821" y="184023"/>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FE0795EF-EBA3-45FC-9DE6-757512421C13}"/>
              </a:ext>
            </a:extLst>
          </p:cNvPr>
          <p:cNvSpPr txBox="1"/>
          <p:nvPr/>
        </p:nvSpPr>
        <p:spPr>
          <a:xfrm>
            <a:off x="8349952" y="6035885"/>
            <a:ext cx="3568699" cy="600164"/>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a:p>
            <a:r>
              <a:rPr lang="es-ES" sz="1100" cap="small" dirty="0">
                <a:solidFill>
                  <a:schemeClr val="accent1">
                    <a:lumMod val="50000"/>
                  </a:schemeClr>
                </a:solidFill>
                <a:latin typeface="Candara" panose="020E0502030303020204" pitchFamily="34" charset="0"/>
              </a:rPr>
              <a:t>          </a:t>
            </a:r>
          </a:p>
        </p:txBody>
      </p:sp>
      <p:sp>
        <p:nvSpPr>
          <p:cNvPr id="14" name="CuadroTexto 4">
            <a:extLst>
              <a:ext uri="{FF2B5EF4-FFF2-40B4-BE49-F238E27FC236}">
                <a16:creationId xmlns:a16="http://schemas.microsoft.com/office/drawing/2014/main" id="{AE2CC0DF-392E-40B7-B628-1AF7A7C4880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pSp>
        <p:nvGrpSpPr>
          <p:cNvPr id="16" name="Grupo 15">
            <a:extLst>
              <a:ext uri="{FF2B5EF4-FFF2-40B4-BE49-F238E27FC236}">
                <a16:creationId xmlns:a16="http://schemas.microsoft.com/office/drawing/2014/main" id="{566B6812-B398-0851-7575-01F7878AA784}"/>
              </a:ext>
            </a:extLst>
          </p:cNvPr>
          <p:cNvGrpSpPr/>
          <p:nvPr/>
        </p:nvGrpSpPr>
        <p:grpSpPr>
          <a:xfrm>
            <a:off x="4381002" y="1570315"/>
            <a:ext cx="1077459" cy="989053"/>
            <a:chOff x="10562619" y="1423954"/>
            <a:chExt cx="1280250" cy="1299632"/>
          </a:xfrm>
        </p:grpSpPr>
        <p:pic>
          <p:nvPicPr>
            <p:cNvPr id="17" name="Picture 2">
              <a:extLst>
                <a:ext uri="{FF2B5EF4-FFF2-40B4-BE49-F238E27FC236}">
                  <a16:creationId xmlns:a16="http://schemas.microsoft.com/office/drawing/2014/main" id="{55EB3950-3DF9-C58D-80DD-DB9FC92A26D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9F735F22-0617-9658-8CE3-FA8DA85A4C9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C0299656-9148-5E26-F718-33374A383D22}"/>
              </a:ext>
            </a:extLst>
          </p:cNvPr>
          <p:cNvGraphicFramePr>
            <a:graphicFrameLocks noGrp="1"/>
          </p:cNvGraphicFramePr>
          <p:nvPr/>
        </p:nvGraphicFramePr>
        <p:xfrm>
          <a:off x="423081" y="2659836"/>
          <a:ext cx="11295051" cy="3174523"/>
        </p:xfrm>
        <a:graphic>
          <a:graphicData uri="http://schemas.openxmlformats.org/drawingml/2006/table">
            <a:tbl>
              <a:tblPr/>
              <a:tblGrid>
                <a:gridCol w="809923">
                  <a:extLst>
                    <a:ext uri="{9D8B030D-6E8A-4147-A177-3AD203B41FA5}">
                      <a16:colId xmlns:a16="http://schemas.microsoft.com/office/drawing/2014/main" val="1764572742"/>
                    </a:ext>
                  </a:extLst>
                </a:gridCol>
                <a:gridCol w="809923">
                  <a:extLst>
                    <a:ext uri="{9D8B030D-6E8A-4147-A177-3AD203B41FA5}">
                      <a16:colId xmlns:a16="http://schemas.microsoft.com/office/drawing/2014/main" val="18678291"/>
                    </a:ext>
                  </a:extLst>
                </a:gridCol>
                <a:gridCol w="283473">
                  <a:extLst>
                    <a:ext uri="{9D8B030D-6E8A-4147-A177-3AD203B41FA5}">
                      <a16:colId xmlns:a16="http://schemas.microsoft.com/office/drawing/2014/main" val="1784996244"/>
                    </a:ext>
                  </a:extLst>
                </a:gridCol>
                <a:gridCol w="809923">
                  <a:extLst>
                    <a:ext uri="{9D8B030D-6E8A-4147-A177-3AD203B41FA5}">
                      <a16:colId xmlns:a16="http://schemas.microsoft.com/office/drawing/2014/main" val="2660784204"/>
                    </a:ext>
                  </a:extLst>
                </a:gridCol>
                <a:gridCol w="809923">
                  <a:extLst>
                    <a:ext uri="{9D8B030D-6E8A-4147-A177-3AD203B41FA5}">
                      <a16:colId xmlns:a16="http://schemas.microsoft.com/office/drawing/2014/main" val="2176622930"/>
                    </a:ext>
                  </a:extLst>
                </a:gridCol>
                <a:gridCol w="313845">
                  <a:extLst>
                    <a:ext uri="{9D8B030D-6E8A-4147-A177-3AD203B41FA5}">
                      <a16:colId xmlns:a16="http://schemas.microsoft.com/office/drawing/2014/main" val="2619375304"/>
                    </a:ext>
                  </a:extLst>
                </a:gridCol>
                <a:gridCol w="809923">
                  <a:extLst>
                    <a:ext uri="{9D8B030D-6E8A-4147-A177-3AD203B41FA5}">
                      <a16:colId xmlns:a16="http://schemas.microsoft.com/office/drawing/2014/main" val="3208983930"/>
                    </a:ext>
                  </a:extLst>
                </a:gridCol>
                <a:gridCol w="809923">
                  <a:extLst>
                    <a:ext uri="{9D8B030D-6E8A-4147-A177-3AD203B41FA5}">
                      <a16:colId xmlns:a16="http://schemas.microsoft.com/office/drawing/2014/main" val="1585176667"/>
                    </a:ext>
                  </a:extLst>
                </a:gridCol>
                <a:gridCol w="313845">
                  <a:extLst>
                    <a:ext uri="{9D8B030D-6E8A-4147-A177-3AD203B41FA5}">
                      <a16:colId xmlns:a16="http://schemas.microsoft.com/office/drawing/2014/main" val="1994113719"/>
                    </a:ext>
                  </a:extLst>
                </a:gridCol>
                <a:gridCol w="809923">
                  <a:extLst>
                    <a:ext uri="{9D8B030D-6E8A-4147-A177-3AD203B41FA5}">
                      <a16:colId xmlns:a16="http://schemas.microsoft.com/office/drawing/2014/main" val="2859315977"/>
                    </a:ext>
                  </a:extLst>
                </a:gridCol>
                <a:gridCol w="809923">
                  <a:extLst>
                    <a:ext uri="{9D8B030D-6E8A-4147-A177-3AD203B41FA5}">
                      <a16:colId xmlns:a16="http://schemas.microsoft.com/office/drawing/2014/main" val="2834929683"/>
                    </a:ext>
                  </a:extLst>
                </a:gridCol>
                <a:gridCol w="354342">
                  <a:extLst>
                    <a:ext uri="{9D8B030D-6E8A-4147-A177-3AD203B41FA5}">
                      <a16:colId xmlns:a16="http://schemas.microsoft.com/office/drawing/2014/main" val="2838661694"/>
                    </a:ext>
                  </a:extLst>
                </a:gridCol>
                <a:gridCol w="809923">
                  <a:extLst>
                    <a:ext uri="{9D8B030D-6E8A-4147-A177-3AD203B41FA5}">
                      <a16:colId xmlns:a16="http://schemas.microsoft.com/office/drawing/2014/main" val="944831907"/>
                    </a:ext>
                  </a:extLst>
                </a:gridCol>
                <a:gridCol w="809923">
                  <a:extLst>
                    <a:ext uri="{9D8B030D-6E8A-4147-A177-3AD203B41FA5}">
                      <a16:colId xmlns:a16="http://schemas.microsoft.com/office/drawing/2014/main" val="1579145139"/>
                    </a:ext>
                  </a:extLst>
                </a:gridCol>
                <a:gridCol w="310470">
                  <a:extLst>
                    <a:ext uri="{9D8B030D-6E8A-4147-A177-3AD203B41FA5}">
                      <a16:colId xmlns:a16="http://schemas.microsoft.com/office/drawing/2014/main" val="2375571543"/>
                    </a:ext>
                  </a:extLst>
                </a:gridCol>
                <a:gridCol w="809923">
                  <a:extLst>
                    <a:ext uri="{9D8B030D-6E8A-4147-A177-3AD203B41FA5}">
                      <a16:colId xmlns:a16="http://schemas.microsoft.com/office/drawing/2014/main" val="3518107743"/>
                    </a:ext>
                  </a:extLst>
                </a:gridCol>
                <a:gridCol w="809923">
                  <a:extLst>
                    <a:ext uri="{9D8B030D-6E8A-4147-A177-3AD203B41FA5}">
                      <a16:colId xmlns:a16="http://schemas.microsoft.com/office/drawing/2014/main" val="1040279209"/>
                    </a:ext>
                  </a:extLst>
                </a:gridCol>
              </a:tblGrid>
              <a:tr h="362803">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581387262"/>
                  </a:ext>
                </a:extLst>
              </a:tr>
              <a:tr h="351465">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8.460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11.253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10.086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4.531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46.397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631505421"/>
                  </a:ext>
                </a:extLst>
              </a:tr>
              <a:tr h="351465">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6.983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8.291</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11.153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7.373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3.100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36.900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06254996"/>
                  </a:ext>
                </a:extLst>
              </a:tr>
              <a:tr h="351465">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4.426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5.457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5.886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3.790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1.843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21.402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423066187"/>
                  </a:ext>
                </a:extLst>
              </a:tr>
              <a:tr h="351465">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3.227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4.839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4.838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2.374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1.634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16.912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8389260"/>
                  </a:ext>
                </a:extLst>
              </a:tr>
              <a:tr h="351465">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2.420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3.864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3.495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1.938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1.289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13.006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053081233"/>
                  </a:ext>
                </a:extLst>
              </a:tr>
              <a:tr h="351465">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2.762</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3.805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3.174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1.846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1.243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12.830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298545234"/>
                  </a:ext>
                </a:extLst>
              </a:tr>
              <a:tr h="351465">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381</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708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621</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324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2.264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354786785"/>
                  </a:ext>
                </a:extLst>
              </a:tr>
              <a:tr h="351465">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28.659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39.031</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40.420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27.731</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13.870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149.711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391432109"/>
                  </a:ext>
                </a:extLst>
              </a:tr>
            </a:tbl>
          </a:graphicData>
        </a:graphic>
      </p:graphicFrame>
    </p:spTree>
    <p:extLst>
      <p:ext uri="{BB962C8B-B14F-4D97-AF65-F5344CB8AC3E}">
        <p14:creationId xmlns:p14="http://schemas.microsoft.com/office/powerpoint/2010/main" val="845508930"/>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a:extLst>
              <a:ext uri="{FF2B5EF4-FFF2-40B4-BE49-F238E27FC236}">
                <a16:creationId xmlns:a16="http://schemas.microsoft.com/office/drawing/2014/main" id="{D4CE1A2B-CC52-49C3-9D89-A46126614C79}"/>
              </a:ext>
            </a:extLst>
          </p:cNvPr>
          <p:cNvSpPr txBox="1"/>
          <p:nvPr/>
        </p:nvSpPr>
        <p:spPr>
          <a:xfrm>
            <a:off x="1776413" y="200025"/>
            <a:ext cx="9882187"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PQR-Contenerización Febrero 2018 a Febrero 2024</a:t>
            </a:r>
          </a:p>
        </p:txBody>
      </p:sp>
      <p:pic>
        <p:nvPicPr>
          <p:cNvPr id="4" name="Imagen 5">
            <a:extLst>
              <a:ext uri="{FF2B5EF4-FFF2-40B4-BE49-F238E27FC236}">
                <a16:creationId xmlns:a16="http://schemas.microsoft.com/office/drawing/2014/main" id="{2ED80A05-F951-473B-BAE0-1AD2C0DCAF56}"/>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08025" y="1503363"/>
            <a:ext cx="12811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Imagen 6">
            <a:extLst>
              <a:ext uri="{FF2B5EF4-FFF2-40B4-BE49-F238E27FC236}">
                <a16:creationId xmlns:a16="http://schemas.microsoft.com/office/drawing/2014/main" id="{865853D6-1F2F-4495-855E-0A361BB484F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l="12659" t="17307" r="12910" b="19214"/>
          <a:stretch>
            <a:fillRect/>
          </a:stretch>
        </p:blipFill>
        <p:spPr bwMode="auto">
          <a:xfrm>
            <a:off x="2346325" y="1601788"/>
            <a:ext cx="178276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Imagen 8">
            <a:extLst>
              <a:ext uri="{FF2B5EF4-FFF2-40B4-BE49-F238E27FC236}">
                <a16:creationId xmlns:a16="http://schemas.microsoft.com/office/drawing/2014/main" id="{CFB35B51-78EE-4379-811C-3E403CFFE565}"/>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173788" y="2049463"/>
            <a:ext cx="1762125"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9">
            <a:extLst>
              <a:ext uri="{FF2B5EF4-FFF2-40B4-BE49-F238E27FC236}">
                <a16:creationId xmlns:a16="http://schemas.microsoft.com/office/drawing/2014/main" id="{B8400039-0D80-4AB1-93E6-D0002D3D2CC7}"/>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8242300" y="1930400"/>
            <a:ext cx="1547813"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D4700800-72ED-4342-B3EB-83CCFDF2F278}"/>
              </a:ext>
            </a:extLst>
          </p:cNvPr>
          <p:cNvSpPr txBox="1"/>
          <p:nvPr/>
        </p:nvSpPr>
        <p:spPr>
          <a:xfrm>
            <a:off x="10060781" y="2044643"/>
            <a:ext cx="1716087"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cxnSp>
        <p:nvCxnSpPr>
          <p:cNvPr id="10" name="Conector recto 9">
            <a:extLst>
              <a:ext uri="{FF2B5EF4-FFF2-40B4-BE49-F238E27FC236}">
                <a16:creationId xmlns:a16="http://schemas.microsoft.com/office/drawing/2014/main" id="{0B53669E-C063-43DA-BDD2-851372FAC3D7}"/>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 name="Imagen 1">
            <a:extLst>
              <a:ext uri="{FF2B5EF4-FFF2-40B4-BE49-F238E27FC236}">
                <a16:creationId xmlns:a16="http://schemas.microsoft.com/office/drawing/2014/main" id="{9D28C364-235B-4928-BBDF-4B443EE9C9DC}"/>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708025" y="257175"/>
            <a:ext cx="9652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4">
            <a:extLst>
              <a:ext uri="{FF2B5EF4-FFF2-40B4-BE49-F238E27FC236}">
                <a16:creationId xmlns:a16="http://schemas.microsoft.com/office/drawing/2014/main" id="{C914E36E-5163-4F22-A44E-08BDD9AE42D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5" name="CuadroTexto 14">
            <a:extLst>
              <a:ext uri="{FF2B5EF4-FFF2-40B4-BE49-F238E27FC236}">
                <a16:creationId xmlns:a16="http://schemas.microsoft.com/office/drawing/2014/main" id="{39C0D38A-66FE-46C4-8B30-26D17D52EDB2}"/>
              </a:ext>
            </a:extLst>
          </p:cNvPr>
          <p:cNvSpPr txBox="1"/>
          <p:nvPr/>
        </p:nvSpPr>
        <p:spPr>
          <a:xfrm>
            <a:off x="8349952" y="6035885"/>
            <a:ext cx="3426915" cy="261610"/>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p:txBody>
      </p:sp>
      <p:grpSp>
        <p:nvGrpSpPr>
          <p:cNvPr id="16" name="Grupo 15">
            <a:extLst>
              <a:ext uri="{FF2B5EF4-FFF2-40B4-BE49-F238E27FC236}">
                <a16:creationId xmlns:a16="http://schemas.microsoft.com/office/drawing/2014/main" id="{A2555D7A-4E1F-CD9A-DADD-28AF37AF29E7}"/>
              </a:ext>
            </a:extLst>
          </p:cNvPr>
          <p:cNvGrpSpPr/>
          <p:nvPr/>
        </p:nvGrpSpPr>
        <p:grpSpPr>
          <a:xfrm>
            <a:off x="4612708" y="1520785"/>
            <a:ext cx="1077459" cy="989053"/>
            <a:chOff x="10562619" y="1423954"/>
            <a:chExt cx="1280250" cy="1299632"/>
          </a:xfrm>
        </p:grpSpPr>
        <p:pic>
          <p:nvPicPr>
            <p:cNvPr id="17" name="Picture 2">
              <a:extLst>
                <a:ext uri="{FF2B5EF4-FFF2-40B4-BE49-F238E27FC236}">
                  <a16:creationId xmlns:a16="http://schemas.microsoft.com/office/drawing/2014/main" id="{480C68AE-21EE-5FB6-DAD2-AE943490E570}"/>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F7254967-865A-8887-3F24-609BF84A981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B42D9F53-30FB-3C97-BDB3-1F2076C9556E}"/>
              </a:ext>
            </a:extLst>
          </p:cNvPr>
          <p:cNvGraphicFramePr>
            <a:graphicFrameLocks noGrp="1"/>
          </p:cNvGraphicFramePr>
          <p:nvPr/>
        </p:nvGraphicFramePr>
        <p:xfrm>
          <a:off x="518614" y="2680563"/>
          <a:ext cx="11139986" cy="3210914"/>
        </p:xfrm>
        <a:graphic>
          <a:graphicData uri="http://schemas.openxmlformats.org/drawingml/2006/table">
            <a:tbl>
              <a:tblPr/>
              <a:tblGrid>
                <a:gridCol w="798804">
                  <a:extLst>
                    <a:ext uri="{9D8B030D-6E8A-4147-A177-3AD203B41FA5}">
                      <a16:colId xmlns:a16="http://schemas.microsoft.com/office/drawing/2014/main" val="2727252927"/>
                    </a:ext>
                  </a:extLst>
                </a:gridCol>
                <a:gridCol w="798804">
                  <a:extLst>
                    <a:ext uri="{9D8B030D-6E8A-4147-A177-3AD203B41FA5}">
                      <a16:colId xmlns:a16="http://schemas.microsoft.com/office/drawing/2014/main" val="2261828203"/>
                    </a:ext>
                  </a:extLst>
                </a:gridCol>
                <a:gridCol w="279582">
                  <a:extLst>
                    <a:ext uri="{9D8B030D-6E8A-4147-A177-3AD203B41FA5}">
                      <a16:colId xmlns:a16="http://schemas.microsoft.com/office/drawing/2014/main" val="978862754"/>
                    </a:ext>
                  </a:extLst>
                </a:gridCol>
                <a:gridCol w="798804">
                  <a:extLst>
                    <a:ext uri="{9D8B030D-6E8A-4147-A177-3AD203B41FA5}">
                      <a16:colId xmlns:a16="http://schemas.microsoft.com/office/drawing/2014/main" val="989565871"/>
                    </a:ext>
                  </a:extLst>
                </a:gridCol>
                <a:gridCol w="798804">
                  <a:extLst>
                    <a:ext uri="{9D8B030D-6E8A-4147-A177-3AD203B41FA5}">
                      <a16:colId xmlns:a16="http://schemas.microsoft.com/office/drawing/2014/main" val="3415634277"/>
                    </a:ext>
                  </a:extLst>
                </a:gridCol>
                <a:gridCol w="309536">
                  <a:extLst>
                    <a:ext uri="{9D8B030D-6E8A-4147-A177-3AD203B41FA5}">
                      <a16:colId xmlns:a16="http://schemas.microsoft.com/office/drawing/2014/main" val="3166573906"/>
                    </a:ext>
                  </a:extLst>
                </a:gridCol>
                <a:gridCol w="798804">
                  <a:extLst>
                    <a:ext uri="{9D8B030D-6E8A-4147-A177-3AD203B41FA5}">
                      <a16:colId xmlns:a16="http://schemas.microsoft.com/office/drawing/2014/main" val="4233586416"/>
                    </a:ext>
                  </a:extLst>
                </a:gridCol>
                <a:gridCol w="798804">
                  <a:extLst>
                    <a:ext uri="{9D8B030D-6E8A-4147-A177-3AD203B41FA5}">
                      <a16:colId xmlns:a16="http://schemas.microsoft.com/office/drawing/2014/main" val="425054776"/>
                    </a:ext>
                  </a:extLst>
                </a:gridCol>
                <a:gridCol w="309536">
                  <a:extLst>
                    <a:ext uri="{9D8B030D-6E8A-4147-A177-3AD203B41FA5}">
                      <a16:colId xmlns:a16="http://schemas.microsoft.com/office/drawing/2014/main" val="1687153645"/>
                    </a:ext>
                  </a:extLst>
                </a:gridCol>
                <a:gridCol w="798804">
                  <a:extLst>
                    <a:ext uri="{9D8B030D-6E8A-4147-A177-3AD203B41FA5}">
                      <a16:colId xmlns:a16="http://schemas.microsoft.com/office/drawing/2014/main" val="1946481762"/>
                    </a:ext>
                  </a:extLst>
                </a:gridCol>
                <a:gridCol w="798804">
                  <a:extLst>
                    <a:ext uri="{9D8B030D-6E8A-4147-A177-3AD203B41FA5}">
                      <a16:colId xmlns:a16="http://schemas.microsoft.com/office/drawing/2014/main" val="3513879309"/>
                    </a:ext>
                  </a:extLst>
                </a:gridCol>
                <a:gridCol w="349477">
                  <a:extLst>
                    <a:ext uri="{9D8B030D-6E8A-4147-A177-3AD203B41FA5}">
                      <a16:colId xmlns:a16="http://schemas.microsoft.com/office/drawing/2014/main" val="2682857651"/>
                    </a:ext>
                  </a:extLst>
                </a:gridCol>
                <a:gridCol w="798804">
                  <a:extLst>
                    <a:ext uri="{9D8B030D-6E8A-4147-A177-3AD203B41FA5}">
                      <a16:colId xmlns:a16="http://schemas.microsoft.com/office/drawing/2014/main" val="829140098"/>
                    </a:ext>
                  </a:extLst>
                </a:gridCol>
                <a:gridCol w="798804">
                  <a:extLst>
                    <a:ext uri="{9D8B030D-6E8A-4147-A177-3AD203B41FA5}">
                      <a16:colId xmlns:a16="http://schemas.microsoft.com/office/drawing/2014/main" val="995880153"/>
                    </a:ext>
                  </a:extLst>
                </a:gridCol>
                <a:gridCol w="306207">
                  <a:extLst>
                    <a:ext uri="{9D8B030D-6E8A-4147-A177-3AD203B41FA5}">
                      <a16:colId xmlns:a16="http://schemas.microsoft.com/office/drawing/2014/main" val="1917136107"/>
                    </a:ext>
                  </a:extLst>
                </a:gridCol>
                <a:gridCol w="798804">
                  <a:extLst>
                    <a:ext uri="{9D8B030D-6E8A-4147-A177-3AD203B41FA5}">
                      <a16:colId xmlns:a16="http://schemas.microsoft.com/office/drawing/2014/main" val="3634353288"/>
                    </a:ext>
                  </a:extLst>
                </a:gridCol>
                <a:gridCol w="798804">
                  <a:extLst>
                    <a:ext uri="{9D8B030D-6E8A-4147-A177-3AD203B41FA5}">
                      <a16:colId xmlns:a16="http://schemas.microsoft.com/office/drawing/2014/main" val="55619327"/>
                    </a:ext>
                  </a:extLst>
                </a:gridCol>
              </a:tblGrid>
              <a:tr h="366962">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120386308"/>
                  </a:ext>
                </a:extLst>
              </a:tr>
              <a:tr h="355494">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423513540"/>
                  </a:ext>
                </a:extLst>
              </a:tr>
              <a:tr h="355494">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1.043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703938072"/>
                  </a:ext>
                </a:extLst>
              </a:tr>
              <a:tr h="355494">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460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426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573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1.954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572480195"/>
                  </a:ext>
                </a:extLst>
              </a:tr>
              <a:tr h="355494">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569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564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2.106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706439920"/>
                  </a:ext>
                </a:extLst>
              </a:tr>
              <a:tr h="355494">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552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1.902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260000834"/>
                  </a:ext>
                </a:extLst>
              </a:tr>
              <a:tr h="355494">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1.658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878083145"/>
                  </a:ext>
                </a:extLst>
              </a:tr>
              <a:tr h="355494">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084144443"/>
                  </a:ext>
                </a:extLst>
              </a:tr>
              <a:tr h="355494">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1.991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1.620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2.128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2.703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2.988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11.430</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860495071"/>
                  </a:ext>
                </a:extLst>
              </a:tr>
            </a:tbl>
          </a:graphicData>
        </a:graphic>
      </p:graphicFrame>
    </p:spTree>
    <p:extLst>
      <p:ext uri="{BB962C8B-B14F-4D97-AF65-F5344CB8AC3E}">
        <p14:creationId xmlns:p14="http://schemas.microsoft.com/office/powerpoint/2010/main" val="240670670"/>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5">
            <a:extLst>
              <a:ext uri="{FF2B5EF4-FFF2-40B4-BE49-F238E27FC236}">
                <a16:creationId xmlns:a16="http://schemas.microsoft.com/office/drawing/2014/main" id="{0D3F5635-B8FD-4FBB-AF8F-3D14C659E76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03249" y="1660965"/>
            <a:ext cx="1281113" cy="1004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Imagen 6">
            <a:extLst>
              <a:ext uri="{FF2B5EF4-FFF2-40B4-BE49-F238E27FC236}">
                <a16:creationId xmlns:a16="http://schemas.microsoft.com/office/drawing/2014/main" id="{CBF50630-E678-4945-B065-F6E8FD2419A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2187574" y="1764152"/>
            <a:ext cx="178276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Imagen 8">
            <a:extLst>
              <a:ext uri="{FF2B5EF4-FFF2-40B4-BE49-F238E27FC236}">
                <a16:creationId xmlns:a16="http://schemas.microsoft.com/office/drawing/2014/main" id="{FC218D50-B89E-4BAA-822F-E617D636996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265862" y="2249927"/>
            <a:ext cx="15938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9">
            <a:extLst>
              <a:ext uri="{FF2B5EF4-FFF2-40B4-BE49-F238E27FC236}">
                <a16:creationId xmlns:a16="http://schemas.microsoft.com/office/drawing/2014/main" id="{EF03F627-757B-454D-8659-6F9F722FBF2E}"/>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207374" y="1997515"/>
            <a:ext cx="1547813" cy="59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BCBEDA6F-5019-4F67-B694-31357310E33A}"/>
              </a:ext>
            </a:extLst>
          </p:cNvPr>
          <p:cNvSpPr txBox="1"/>
          <p:nvPr/>
        </p:nvSpPr>
        <p:spPr>
          <a:xfrm>
            <a:off x="9991724" y="2143565"/>
            <a:ext cx="1714500" cy="522287"/>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pic>
        <p:nvPicPr>
          <p:cNvPr id="9" name="Imagen 1">
            <a:extLst>
              <a:ext uri="{FF2B5EF4-FFF2-40B4-BE49-F238E27FC236}">
                <a16:creationId xmlns:a16="http://schemas.microsoft.com/office/drawing/2014/main" id="{0BE43705-5DAA-4E79-9271-AA5D0AD60291}"/>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603250" y="201613"/>
            <a:ext cx="966788"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837E52C8-6490-4B81-A213-517BA6C305BE}"/>
              </a:ext>
            </a:extLst>
          </p:cNvPr>
          <p:cNvSpPr txBox="1"/>
          <p:nvPr/>
        </p:nvSpPr>
        <p:spPr>
          <a:xfrm>
            <a:off x="1570038" y="337565"/>
            <a:ext cx="9882187"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ES" sz="1600" b="0" dirty="0">
                <a:solidFill>
                  <a:schemeClr val="accent1">
                    <a:lumMod val="50000"/>
                  </a:schemeClr>
                </a:solidFill>
              </a:rPr>
              <a:t>PQR-Cestas Publicas </a:t>
            </a:r>
            <a:r>
              <a:rPr lang="es-CO" sz="1600" b="0" dirty="0">
                <a:solidFill>
                  <a:schemeClr val="accent1">
                    <a:lumMod val="50000"/>
                  </a:schemeClr>
                </a:solidFill>
              </a:rPr>
              <a:t>Febrero 2018 a Febrero 2024</a:t>
            </a:r>
            <a:endParaRPr lang="es-ES" sz="1600" b="0" dirty="0">
              <a:solidFill>
                <a:schemeClr val="accent1">
                  <a:lumMod val="50000"/>
                </a:schemeClr>
              </a:solidFill>
            </a:endParaRPr>
          </a:p>
        </p:txBody>
      </p:sp>
      <p:cxnSp>
        <p:nvCxnSpPr>
          <p:cNvPr id="11" name="Conector recto 10">
            <a:extLst>
              <a:ext uri="{FF2B5EF4-FFF2-40B4-BE49-F238E27FC236}">
                <a16:creationId xmlns:a16="http://schemas.microsoft.com/office/drawing/2014/main" id="{6BD7B0DF-6270-4FA0-B9AE-81739D4581DF}"/>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4">
            <a:extLst>
              <a:ext uri="{FF2B5EF4-FFF2-40B4-BE49-F238E27FC236}">
                <a16:creationId xmlns:a16="http://schemas.microsoft.com/office/drawing/2014/main" id="{6C027C26-576F-4014-9EAD-D7A6CF548194}"/>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6" name="CuadroTexto 15">
            <a:extLst>
              <a:ext uri="{FF2B5EF4-FFF2-40B4-BE49-F238E27FC236}">
                <a16:creationId xmlns:a16="http://schemas.microsoft.com/office/drawing/2014/main" id="{2C2E8436-9EFB-4FBD-AD20-EDDC55014BC4}"/>
              </a:ext>
            </a:extLst>
          </p:cNvPr>
          <p:cNvSpPr txBox="1"/>
          <p:nvPr/>
        </p:nvSpPr>
        <p:spPr>
          <a:xfrm>
            <a:off x="8349953" y="6035885"/>
            <a:ext cx="3568700" cy="430887"/>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p:txBody>
      </p:sp>
      <p:grpSp>
        <p:nvGrpSpPr>
          <p:cNvPr id="15" name="Grupo 14">
            <a:extLst>
              <a:ext uri="{FF2B5EF4-FFF2-40B4-BE49-F238E27FC236}">
                <a16:creationId xmlns:a16="http://schemas.microsoft.com/office/drawing/2014/main" id="{7DB62401-3FDE-6232-57FB-4AAF6E0C84F3}"/>
              </a:ext>
            </a:extLst>
          </p:cNvPr>
          <p:cNvGrpSpPr/>
          <p:nvPr/>
        </p:nvGrpSpPr>
        <p:grpSpPr>
          <a:xfrm>
            <a:off x="4352205" y="1680768"/>
            <a:ext cx="1077459" cy="989053"/>
            <a:chOff x="10562619" y="1423954"/>
            <a:chExt cx="1280250" cy="1299632"/>
          </a:xfrm>
        </p:grpSpPr>
        <p:pic>
          <p:nvPicPr>
            <p:cNvPr id="17" name="Picture 2">
              <a:extLst>
                <a:ext uri="{FF2B5EF4-FFF2-40B4-BE49-F238E27FC236}">
                  <a16:creationId xmlns:a16="http://schemas.microsoft.com/office/drawing/2014/main" id="{03D2A992-A497-6175-53FF-309D828C044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ED22F85F-D07B-64BF-3CDE-47A0D14E4956}"/>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8" name="Tabla 7">
            <a:extLst>
              <a:ext uri="{FF2B5EF4-FFF2-40B4-BE49-F238E27FC236}">
                <a16:creationId xmlns:a16="http://schemas.microsoft.com/office/drawing/2014/main" id="{D8F29055-17EF-5B43-FEC1-0EC9070E00BC}"/>
              </a:ext>
            </a:extLst>
          </p:cNvPr>
          <p:cNvGraphicFramePr>
            <a:graphicFrameLocks noGrp="1"/>
          </p:cNvGraphicFramePr>
          <p:nvPr/>
        </p:nvGraphicFramePr>
        <p:xfrm>
          <a:off x="518859" y="2795793"/>
          <a:ext cx="11212516" cy="3110150"/>
        </p:xfrm>
        <a:graphic>
          <a:graphicData uri="http://schemas.openxmlformats.org/drawingml/2006/table">
            <a:tbl>
              <a:tblPr/>
              <a:tblGrid>
                <a:gridCol w="804005">
                  <a:extLst>
                    <a:ext uri="{9D8B030D-6E8A-4147-A177-3AD203B41FA5}">
                      <a16:colId xmlns:a16="http://schemas.microsoft.com/office/drawing/2014/main" val="2018381640"/>
                    </a:ext>
                  </a:extLst>
                </a:gridCol>
                <a:gridCol w="804005">
                  <a:extLst>
                    <a:ext uri="{9D8B030D-6E8A-4147-A177-3AD203B41FA5}">
                      <a16:colId xmlns:a16="http://schemas.microsoft.com/office/drawing/2014/main" val="478022690"/>
                    </a:ext>
                  </a:extLst>
                </a:gridCol>
                <a:gridCol w="281401">
                  <a:extLst>
                    <a:ext uri="{9D8B030D-6E8A-4147-A177-3AD203B41FA5}">
                      <a16:colId xmlns:a16="http://schemas.microsoft.com/office/drawing/2014/main" val="3251521375"/>
                    </a:ext>
                  </a:extLst>
                </a:gridCol>
                <a:gridCol w="804005">
                  <a:extLst>
                    <a:ext uri="{9D8B030D-6E8A-4147-A177-3AD203B41FA5}">
                      <a16:colId xmlns:a16="http://schemas.microsoft.com/office/drawing/2014/main" val="332610634"/>
                    </a:ext>
                  </a:extLst>
                </a:gridCol>
                <a:gridCol w="804005">
                  <a:extLst>
                    <a:ext uri="{9D8B030D-6E8A-4147-A177-3AD203B41FA5}">
                      <a16:colId xmlns:a16="http://schemas.microsoft.com/office/drawing/2014/main" val="3088174476"/>
                    </a:ext>
                  </a:extLst>
                </a:gridCol>
                <a:gridCol w="311551">
                  <a:extLst>
                    <a:ext uri="{9D8B030D-6E8A-4147-A177-3AD203B41FA5}">
                      <a16:colId xmlns:a16="http://schemas.microsoft.com/office/drawing/2014/main" val="1505886375"/>
                    </a:ext>
                  </a:extLst>
                </a:gridCol>
                <a:gridCol w="804005">
                  <a:extLst>
                    <a:ext uri="{9D8B030D-6E8A-4147-A177-3AD203B41FA5}">
                      <a16:colId xmlns:a16="http://schemas.microsoft.com/office/drawing/2014/main" val="1666322643"/>
                    </a:ext>
                  </a:extLst>
                </a:gridCol>
                <a:gridCol w="804005">
                  <a:extLst>
                    <a:ext uri="{9D8B030D-6E8A-4147-A177-3AD203B41FA5}">
                      <a16:colId xmlns:a16="http://schemas.microsoft.com/office/drawing/2014/main" val="181839965"/>
                    </a:ext>
                  </a:extLst>
                </a:gridCol>
                <a:gridCol w="311551">
                  <a:extLst>
                    <a:ext uri="{9D8B030D-6E8A-4147-A177-3AD203B41FA5}">
                      <a16:colId xmlns:a16="http://schemas.microsoft.com/office/drawing/2014/main" val="3591492024"/>
                    </a:ext>
                  </a:extLst>
                </a:gridCol>
                <a:gridCol w="804005">
                  <a:extLst>
                    <a:ext uri="{9D8B030D-6E8A-4147-A177-3AD203B41FA5}">
                      <a16:colId xmlns:a16="http://schemas.microsoft.com/office/drawing/2014/main" val="2499168275"/>
                    </a:ext>
                  </a:extLst>
                </a:gridCol>
                <a:gridCol w="804005">
                  <a:extLst>
                    <a:ext uri="{9D8B030D-6E8A-4147-A177-3AD203B41FA5}">
                      <a16:colId xmlns:a16="http://schemas.microsoft.com/office/drawing/2014/main" val="2212540069"/>
                    </a:ext>
                  </a:extLst>
                </a:gridCol>
                <a:gridCol w="351752">
                  <a:extLst>
                    <a:ext uri="{9D8B030D-6E8A-4147-A177-3AD203B41FA5}">
                      <a16:colId xmlns:a16="http://schemas.microsoft.com/office/drawing/2014/main" val="1720011544"/>
                    </a:ext>
                  </a:extLst>
                </a:gridCol>
                <a:gridCol w="804005">
                  <a:extLst>
                    <a:ext uri="{9D8B030D-6E8A-4147-A177-3AD203B41FA5}">
                      <a16:colId xmlns:a16="http://schemas.microsoft.com/office/drawing/2014/main" val="2358248461"/>
                    </a:ext>
                  </a:extLst>
                </a:gridCol>
                <a:gridCol w="804005">
                  <a:extLst>
                    <a:ext uri="{9D8B030D-6E8A-4147-A177-3AD203B41FA5}">
                      <a16:colId xmlns:a16="http://schemas.microsoft.com/office/drawing/2014/main" val="542659875"/>
                    </a:ext>
                  </a:extLst>
                </a:gridCol>
                <a:gridCol w="308201">
                  <a:extLst>
                    <a:ext uri="{9D8B030D-6E8A-4147-A177-3AD203B41FA5}">
                      <a16:colId xmlns:a16="http://schemas.microsoft.com/office/drawing/2014/main" val="2804740197"/>
                    </a:ext>
                  </a:extLst>
                </a:gridCol>
                <a:gridCol w="804005">
                  <a:extLst>
                    <a:ext uri="{9D8B030D-6E8A-4147-A177-3AD203B41FA5}">
                      <a16:colId xmlns:a16="http://schemas.microsoft.com/office/drawing/2014/main" val="3315417220"/>
                    </a:ext>
                  </a:extLst>
                </a:gridCol>
                <a:gridCol w="804005">
                  <a:extLst>
                    <a:ext uri="{9D8B030D-6E8A-4147-A177-3AD203B41FA5}">
                      <a16:colId xmlns:a16="http://schemas.microsoft.com/office/drawing/2014/main" val="705094863"/>
                    </a:ext>
                  </a:extLst>
                </a:gridCol>
              </a:tblGrid>
              <a:tr h="355446">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576299526"/>
                  </a:ext>
                </a:extLst>
              </a:tr>
              <a:tr h="344338">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09610507"/>
                  </a:ext>
                </a:extLst>
              </a:tr>
              <a:tr h="344338">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782407300"/>
                  </a:ext>
                </a:extLst>
              </a:tr>
              <a:tr h="344338">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017154038"/>
                  </a:ext>
                </a:extLst>
              </a:tr>
              <a:tr h="344338">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009175432"/>
                  </a:ext>
                </a:extLst>
              </a:tr>
              <a:tr h="344338">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042647979"/>
                  </a:ext>
                </a:extLst>
              </a:tr>
              <a:tr h="344338">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71</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357785392"/>
                  </a:ext>
                </a:extLst>
              </a:tr>
              <a:tr h="344338">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748611454"/>
                  </a:ext>
                </a:extLst>
              </a:tr>
              <a:tr h="344338">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425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601</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759259590"/>
                  </a:ext>
                </a:extLst>
              </a:tr>
            </a:tbl>
          </a:graphicData>
        </a:graphic>
      </p:graphicFrame>
    </p:spTree>
    <p:extLst>
      <p:ext uri="{BB962C8B-B14F-4D97-AF65-F5344CB8AC3E}">
        <p14:creationId xmlns:p14="http://schemas.microsoft.com/office/powerpoint/2010/main" val="413493957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36536" y="6241302"/>
            <a:ext cx="11955464" cy="507831"/>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12 de febrero  2018 y el </a:t>
            </a:r>
            <a:r>
              <a:rPr lang="es-MX" sz="900" dirty="0">
                <a:solidFill>
                  <a:schemeClr val="accent1">
                    <a:lumMod val="50000"/>
                  </a:schemeClr>
                </a:solidFill>
              </a:rPr>
              <a:t>31 de diciembre de 2023</a:t>
            </a:r>
            <a:r>
              <a:rPr lang="es-CO" sz="900" dirty="0">
                <a:solidFill>
                  <a:schemeClr val="accent1">
                    <a:lumMod val="50000"/>
                  </a:schemeClr>
                </a:solidFill>
              </a:rPr>
              <a:t>.</a:t>
            </a:r>
          </a:p>
          <a:p>
            <a:r>
              <a:rPr lang="es-MX" sz="900" dirty="0">
                <a:solidFill>
                  <a:schemeClr val="accent1">
                    <a:lumMod val="50000"/>
                  </a:schemeClr>
                </a:solidFill>
              </a:rPr>
              <a:t>*Promedio de  kilómetros ejecutados de febrero 2018 a diciembre de 2023</a:t>
            </a:r>
            <a:endParaRPr lang="es-CO" sz="900" dirty="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chemeClr val="accent1">
                    <a:lumMod val="50000"/>
                  </a:schemeClr>
                </a:solidFill>
              </a:rPr>
              <a:t>Histórico – barrido y limpieza consolidado  2018 a 2023</a:t>
            </a:r>
            <a:endParaRPr lang="es-CO" sz="1600" b="0" kern="0" dirty="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09475"/>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534045"/>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054793"/>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898670"/>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919386"/>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5" name="Picture 2">
            <a:extLst>
              <a:ext uri="{FF2B5EF4-FFF2-40B4-BE49-F238E27FC236}">
                <a16:creationId xmlns:a16="http://schemas.microsoft.com/office/drawing/2014/main" id="{F603A9FF-D696-4E0A-B362-0B4D30B5203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30069" y="1922230"/>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D76E2AA7-2BB1-4FDB-B727-391082964DC9}"/>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30069" y="1296435"/>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8D709DD8-3CE6-6E06-2D2E-1BC298433406}"/>
              </a:ext>
            </a:extLst>
          </p:cNvPr>
          <p:cNvGraphicFramePr>
            <a:graphicFrameLocks noGrp="1"/>
          </p:cNvGraphicFramePr>
          <p:nvPr>
            <p:extLst>
              <p:ext uri="{D42A27DB-BD31-4B8C-83A1-F6EECF244321}">
                <p14:modId xmlns:p14="http://schemas.microsoft.com/office/powerpoint/2010/main" val="2935718172"/>
              </p:ext>
            </p:extLst>
          </p:nvPr>
        </p:nvGraphicFramePr>
        <p:xfrm>
          <a:off x="398564" y="2705621"/>
          <a:ext cx="11228994" cy="3228564"/>
        </p:xfrm>
        <a:graphic>
          <a:graphicData uri="http://schemas.openxmlformats.org/drawingml/2006/table">
            <a:tbl>
              <a:tblPr/>
              <a:tblGrid>
                <a:gridCol w="732948">
                  <a:extLst>
                    <a:ext uri="{9D8B030D-6E8A-4147-A177-3AD203B41FA5}">
                      <a16:colId xmlns:a16="http://schemas.microsoft.com/office/drawing/2014/main" val="3459263893"/>
                    </a:ext>
                  </a:extLst>
                </a:gridCol>
                <a:gridCol w="916185">
                  <a:extLst>
                    <a:ext uri="{9D8B030D-6E8A-4147-A177-3AD203B41FA5}">
                      <a16:colId xmlns:a16="http://schemas.microsoft.com/office/drawing/2014/main" val="2871319968"/>
                    </a:ext>
                  </a:extLst>
                </a:gridCol>
                <a:gridCol w="263404">
                  <a:extLst>
                    <a:ext uri="{9D8B030D-6E8A-4147-A177-3AD203B41FA5}">
                      <a16:colId xmlns:a16="http://schemas.microsoft.com/office/drawing/2014/main" val="525392950"/>
                    </a:ext>
                  </a:extLst>
                </a:gridCol>
                <a:gridCol w="815977">
                  <a:extLst>
                    <a:ext uri="{9D8B030D-6E8A-4147-A177-3AD203B41FA5}">
                      <a16:colId xmlns:a16="http://schemas.microsoft.com/office/drawing/2014/main" val="613019575"/>
                    </a:ext>
                  </a:extLst>
                </a:gridCol>
                <a:gridCol w="836018">
                  <a:extLst>
                    <a:ext uri="{9D8B030D-6E8A-4147-A177-3AD203B41FA5}">
                      <a16:colId xmlns:a16="http://schemas.microsoft.com/office/drawing/2014/main" val="3891019405"/>
                    </a:ext>
                  </a:extLst>
                </a:gridCol>
                <a:gridCol w="263404">
                  <a:extLst>
                    <a:ext uri="{9D8B030D-6E8A-4147-A177-3AD203B41FA5}">
                      <a16:colId xmlns:a16="http://schemas.microsoft.com/office/drawing/2014/main" val="905051688"/>
                    </a:ext>
                  </a:extLst>
                </a:gridCol>
                <a:gridCol w="801662">
                  <a:extLst>
                    <a:ext uri="{9D8B030D-6E8A-4147-A177-3AD203B41FA5}">
                      <a16:colId xmlns:a16="http://schemas.microsoft.com/office/drawing/2014/main" val="2926570162"/>
                    </a:ext>
                  </a:extLst>
                </a:gridCol>
                <a:gridCol w="801662">
                  <a:extLst>
                    <a:ext uri="{9D8B030D-6E8A-4147-A177-3AD203B41FA5}">
                      <a16:colId xmlns:a16="http://schemas.microsoft.com/office/drawing/2014/main" val="230881032"/>
                    </a:ext>
                  </a:extLst>
                </a:gridCol>
                <a:gridCol w="263404">
                  <a:extLst>
                    <a:ext uri="{9D8B030D-6E8A-4147-A177-3AD203B41FA5}">
                      <a16:colId xmlns:a16="http://schemas.microsoft.com/office/drawing/2014/main" val="1030397742"/>
                    </a:ext>
                  </a:extLst>
                </a:gridCol>
                <a:gridCol w="824566">
                  <a:extLst>
                    <a:ext uri="{9D8B030D-6E8A-4147-A177-3AD203B41FA5}">
                      <a16:colId xmlns:a16="http://schemas.microsoft.com/office/drawing/2014/main" val="3204468154"/>
                    </a:ext>
                  </a:extLst>
                </a:gridCol>
                <a:gridCol w="755853">
                  <a:extLst>
                    <a:ext uri="{9D8B030D-6E8A-4147-A177-3AD203B41FA5}">
                      <a16:colId xmlns:a16="http://schemas.microsoft.com/office/drawing/2014/main" val="501508941"/>
                    </a:ext>
                  </a:extLst>
                </a:gridCol>
                <a:gridCol w="263404">
                  <a:extLst>
                    <a:ext uri="{9D8B030D-6E8A-4147-A177-3AD203B41FA5}">
                      <a16:colId xmlns:a16="http://schemas.microsoft.com/office/drawing/2014/main" val="1915937985"/>
                    </a:ext>
                  </a:extLst>
                </a:gridCol>
                <a:gridCol w="987762">
                  <a:extLst>
                    <a:ext uri="{9D8B030D-6E8A-4147-A177-3AD203B41FA5}">
                      <a16:colId xmlns:a16="http://schemas.microsoft.com/office/drawing/2014/main" val="3712999150"/>
                    </a:ext>
                  </a:extLst>
                </a:gridCol>
                <a:gridCol w="847471">
                  <a:extLst>
                    <a:ext uri="{9D8B030D-6E8A-4147-A177-3AD203B41FA5}">
                      <a16:colId xmlns:a16="http://schemas.microsoft.com/office/drawing/2014/main" val="214655611"/>
                    </a:ext>
                  </a:extLst>
                </a:gridCol>
                <a:gridCol w="263404">
                  <a:extLst>
                    <a:ext uri="{9D8B030D-6E8A-4147-A177-3AD203B41FA5}">
                      <a16:colId xmlns:a16="http://schemas.microsoft.com/office/drawing/2014/main" val="4210332570"/>
                    </a:ext>
                  </a:extLst>
                </a:gridCol>
                <a:gridCol w="767304">
                  <a:extLst>
                    <a:ext uri="{9D8B030D-6E8A-4147-A177-3AD203B41FA5}">
                      <a16:colId xmlns:a16="http://schemas.microsoft.com/office/drawing/2014/main" val="837212653"/>
                    </a:ext>
                  </a:extLst>
                </a:gridCol>
                <a:gridCol w="824566">
                  <a:extLst>
                    <a:ext uri="{9D8B030D-6E8A-4147-A177-3AD203B41FA5}">
                      <a16:colId xmlns:a16="http://schemas.microsoft.com/office/drawing/2014/main" val="3711309872"/>
                    </a:ext>
                  </a:extLst>
                </a:gridCol>
              </a:tblGrid>
              <a:tr h="411090">
                <a:tc>
                  <a:txBody>
                    <a:bodyPr/>
                    <a:lstStyle/>
                    <a:p>
                      <a:pPr algn="ctr" rtl="0" fontAlgn="ctr"/>
                      <a:r>
                        <a:rPr lang="es-CO" sz="100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004147902"/>
                  </a:ext>
                </a:extLst>
              </a:tr>
              <a:tr h="200532">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549.470,53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521.913,35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222.120,96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188.204,89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560.152,13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2.041.861,85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393726707"/>
                  </a:ext>
                </a:extLst>
              </a:tr>
              <a:tr h="200532">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806.587,80</a:t>
                      </a:r>
                    </a:p>
                  </a:txBody>
                  <a:tcPr marL="0" marR="0" marT="0" marB="0" anchor="ctr">
                    <a:lnL>
                      <a:noFill/>
                    </a:lnL>
                    <a:lnR>
                      <a:noFill/>
                    </a:lnR>
                    <a:lnT>
                      <a:noFill/>
                    </a:lnT>
                    <a:lnB>
                      <a:noFill/>
                    </a:lnB>
                    <a:noFill/>
                  </a:tcPr>
                </a:tc>
                <a:tc>
                  <a:txBody>
                    <a:bodyPr/>
                    <a:lstStyle/>
                    <a:p>
                      <a:pPr algn="l"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600.161,90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303.148,65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260.731,19</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733.594,81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2.704.224,35</a:t>
                      </a:r>
                    </a:p>
                  </a:txBody>
                  <a:tcPr marL="0" marR="0" marT="0" marB="0" anchor="ctr">
                    <a:lnL>
                      <a:noFill/>
                    </a:lnL>
                    <a:lnR>
                      <a:noFill/>
                    </a:lnR>
                    <a:lnT>
                      <a:noFill/>
                    </a:lnT>
                    <a:lnB>
                      <a:noFill/>
                    </a:lnB>
                    <a:noFill/>
                  </a:tcPr>
                </a:tc>
                <a:extLst>
                  <a:ext uri="{0D108BD9-81ED-4DB2-BD59-A6C34878D82A}">
                    <a16:rowId xmlns:a16="http://schemas.microsoft.com/office/drawing/2014/main" val="2163443999"/>
                  </a:ext>
                </a:extLst>
              </a:tr>
              <a:tr h="200532">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880.277,40</a:t>
                      </a:r>
                    </a:p>
                  </a:txBody>
                  <a:tcPr marL="0" marR="0" marT="0" marB="0" anchor="ctr">
                    <a:lnL>
                      <a:noFill/>
                    </a:lnL>
                    <a:lnR>
                      <a:noFill/>
                    </a:lnR>
                    <a:lnT>
                      <a:noFill/>
                    </a:lnT>
                    <a:lnB>
                      <a:noFill/>
                    </a:lnB>
                    <a:solidFill>
                      <a:srgbClr val="EBF1E9"/>
                    </a:solidFill>
                  </a:tcPr>
                </a:tc>
                <a:tc>
                  <a:txBody>
                    <a:bodyPr/>
                    <a:lstStyle/>
                    <a:p>
                      <a:pPr algn="l"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888.972,62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404.970,62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316.946,59</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428.759,72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2.919.926,95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339457484"/>
                  </a:ext>
                </a:extLst>
              </a:tr>
              <a:tr h="200532">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1.020.431,41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1.019.975,01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460.197,60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338.421,14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287.616,45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3.126.641,60</a:t>
                      </a:r>
                    </a:p>
                  </a:txBody>
                  <a:tcPr marL="0" marR="0" marT="0" marB="0" anchor="ctr">
                    <a:lnL>
                      <a:noFill/>
                    </a:lnL>
                    <a:lnR>
                      <a:noFill/>
                    </a:lnR>
                    <a:lnT>
                      <a:noFill/>
                    </a:lnT>
                    <a:lnB>
                      <a:noFill/>
                    </a:lnB>
                    <a:noFill/>
                  </a:tcPr>
                </a:tc>
                <a:extLst>
                  <a:ext uri="{0D108BD9-81ED-4DB2-BD59-A6C34878D82A}">
                    <a16:rowId xmlns:a16="http://schemas.microsoft.com/office/drawing/2014/main" val="3317562160"/>
                  </a:ext>
                </a:extLst>
              </a:tr>
              <a:tr h="200532">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1.552.682,94</a:t>
                      </a:r>
                    </a:p>
                  </a:txBody>
                  <a:tcPr marL="0" marR="0" marT="0" marB="0" anchor="ctr">
                    <a:lnL>
                      <a:noFill/>
                    </a:lnL>
                    <a:lnR>
                      <a:noFill/>
                    </a:lnR>
                    <a:lnT>
                      <a:noFill/>
                    </a:lnT>
                    <a:lnB>
                      <a:noFill/>
                    </a:lnB>
                    <a:solidFill>
                      <a:srgbClr val="EBF1E9"/>
                    </a:solidFill>
                  </a:tcPr>
                </a:tc>
                <a:tc>
                  <a:txBody>
                    <a:bodyPr/>
                    <a:lstStyle/>
                    <a:p>
                      <a:pPr algn="l"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1.009.396,92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455.817,26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337.864,46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284.012,08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3.639.773,67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979922002"/>
                  </a:ext>
                </a:extLst>
              </a:tr>
              <a:tr h="200532">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1.693.768,78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1.020.323,63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468.445,28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342.035,16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287.431,27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3.812.004,13</a:t>
                      </a:r>
                    </a:p>
                  </a:txBody>
                  <a:tcPr marL="0" marR="0" marT="0" marB="0" anchor="ctr">
                    <a:lnL>
                      <a:noFill/>
                    </a:lnL>
                    <a:lnR>
                      <a:noFill/>
                    </a:lnR>
                    <a:lnT>
                      <a:noFill/>
                    </a:lnT>
                    <a:lnB>
                      <a:noFill/>
                    </a:lnB>
                    <a:noFill/>
                  </a:tcPr>
                </a:tc>
                <a:extLst>
                  <a:ext uri="{0D108BD9-81ED-4DB2-BD59-A6C34878D82A}">
                    <a16:rowId xmlns:a16="http://schemas.microsoft.com/office/drawing/2014/main" val="663325336"/>
                  </a:ext>
                </a:extLst>
              </a:tr>
              <a:tr h="200532">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1.654.112,80</a:t>
                      </a:r>
                    </a:p>
                  </a:txBody>
                  <a:tcPr marL="0" marR="0" marT="0" marB="0" anchor="ctr">
                    <a:lnL>
                      <a:noFill/>
                    </a:lnL>
                    <a:lnR>
                      <a:noFill/>
                    </a:lnR>
                    <a:lnT>
                      <a:noFill/>
                    </a:lnT>
                    <a:lnB>
                      <a:noFill/>
                    </a:lnB>
                    <a:solidFill>
                      <a:srgbClr val="EBF1E9"/>
                    </a:solidFill>
                  </a:tcPr>
                </a:tc>
                <a:tc>
                  <a:txBody>
                    <a:bodyPr/>
                    <a:lstStyle/>
                    <a:p>
                      <a:pPr algn="l"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908.011,47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414.531,35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310.952,72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257.983,67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3.545.592,01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629863907"/>
                  </a:ext>
                </a:extLst>
              </a:tr>
              <a:tr h="200532">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1.667.514,02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831.703,98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379.402,20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290.892,81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238.426,57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3.407.939,58</a:t>
                      </a:r>
                    </a:p>
                  </a:txBody>
                  <a:tcPr marL="0" marR="0" marT="0" marB="0" anchor="ctr">
                    <a:lnL>
                      <a:noFill/>
                    </a:lnL>
                    <a:lnR>
                      <a:noFill/>
                    </a:lnR>
                    <a:lnT>
                      <a:noFill/>
                    </a:lnT>
                    <a:lnB>
                      <a:noFill/>
                    </a:lnB>
                    <a:noFill/>
                  </a:tcPr>
                </a:tc>
                <a:extLst>
                  <a:ext uri="{0D108BD9-81ED-4DB2-BD59-A6C34878D82A}">
                    <a16:rowId xmlns:a16="http://schemas.microsoft.com/office/drawing/2014/main" val="936663236"/>
                  </a:ext>
                </a:extLst>
              </a:tr>
              <a:tr h="200532">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1.631.384,56</a:t>
                      </a:r>
                    </a:p>
                  </a:txBody>
                  <a:tcPr marL="0" marR="0" marT="0" marB="0" anchor="ctr">
                    <a:lnL>
                      <a:noFill/>
                    </a:lnL>
                    <a:lnR>
                      <a:noFill/>
                    </a:lnR>
                    <a:lnT>
                      <a:noFill/>
                    </a:lnT>
                    <a:lnB>
                      <a:noFill/>
                    </a:lnB>
                    <a:solidFill>
                      <a:srgbClr val="EBF1E9"/>
                    </a:solidFill>
                  </a:tcPr>
                </a:tc>
                <a:tc>
                  <a:txBody>
                    <a:bodyPr/>
                    <a:lstStyle/>
                    <a:p>
                      <a:pPr algn="l"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814.572,66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375.229,84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285.869,72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234.316,07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3.341.372,84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12984261"/>
                  </a:ext>
                </a:extLst>
              </a:tr>
              <a:tr h="200532">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952.970,12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826.335,00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391.374,56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290.717,23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238.168,84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2.699.565,75</a:t>
                      </a:r>
                    </a:p>
                  </a:txBody>
                  <a:tcPr marL="0" marR="0" marT="0" marB="0" anchor="ctr">
                    <a:lnL>
                      <a:noFill/>
                    </a:lnL>
                    <a:lnR>
                      <a:noFill/>
                    </a:lnR>
                    <a:lnT>
                      <a:noFill/>
                    </a:lnT>
                    <a:lnB>
                      <a:noFill/>
                    </a:lnB>
                    <a:noFill/>
                  </a:tcPr>
                </a:tc>
                <a:extLst>
                  <a:ext uri="{0D108BD9-81ED-4DB2-BD59-A6C34878D82A}">
                    <a16:rowId xmlns:a16="http://schemas.microsoft.com/office/drawing/2014/main" val="3991519472"/>
                  </a:ext>
                </a:extLst>
              </a:tr>
              <a:tr h="200532">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794.032,97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809.143,51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380.459,97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     285.885,76 </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231.558,80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    2.501.081,02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747624438"/>
                  </a:ext>
                </a:extLst>
              </a:tr>
              <a:tr h="200532">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1.031.429,13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1.019.954,39</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503.582,90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392.407,82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373.538,58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    3.320.912,82 </a:t>
                      </a:r>
                    </a:p>
                  </a:txBody>
                  <a:tcPr marL="0" marR="0" marT="0" marB="0" anchor="ctr">
                    <a:lnL>
                      <a:noFill/>
                    </a:lnL>
                    <a:lnR>
                      <a:noFill/>
                    </a:lnR>
                    <a:lnT>
                      <a:noFill/>
                    </a:lnT>
                    <a:lnB>
                      <a:noFill/>
                    </a:lnB>
                    <a:noFill/>
                  </a:tcPr>
                </a:tc>
                <a:extLst>
                  <a:ext uri="{0D108BD9-81ED-4DB2-BD59-A6C34878D82A}">
                    <a16:rowId xmlns:a16="http://schemas.microsoft.com/office/drawing/2014/main" val="1424460186"/>
                  </a:ext>
                </a:extLst>
              </a:tr>
              <a:tr h="411090">
                <a:tc>
                  <a:txBody>
                    <a:bodyPr/>
                    <a:lstStyle/>
                    <a:p>
                      <a:pPr algn="ctr" rtl="0" fontAlgn="ctr"/>
                      <a:r>
                        <a:rPr lang="es-CO" sz="10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200.488,20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144.654,43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67.032,13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51.280,70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58.529,00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521.984,46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406294172"/>
                  </a:ext>
                </a:extLst>
              </a:tr>
            </a:tbl>
          </a:graphicData>
        </a:graphic>
      </p:graphicFrame>
    </p:spTree>
    <p:extLst>
      <p:ext uri="{BB962C8B-B14F-4D97-AF65-F5344CB8AC3E}">
        <p14:creationId xmlns:p14="http://schemas.microsoft.com/office/powerpoint/2010/main" val="2377741569"/>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AB079D5D-E7AF-4144-8A7B-7C88CFEAE8D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468312" y="255999"/>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 name="Conector recto 2">
            <a:extLst>
              <a:ext uri="{FF2B5EF4-FFF2-40B4-BE49-F238E27FC236}">
                <a16:creationId xmlns:a16="http://schemas.microsoft.com/office/drawing/2014/main" id="{15262C72-BF8E-4402-B182-41D991EC6EE6}"/>
              </a:ext>
            </a:extLst>
          </p:cNvPr>
          <p:cNvCxnSpPr>
            <a:cxnSpLocks/>
          </p:cNvCxnSpPr>
          <p:nvPr/>
        </p:nvCxnSpPr>
        <p:spPr>
          <a:xfrm>
            <a:off x="25399" y="129660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 name="CuadroTexto 3">
            <a:extLst>
              <a:ext uri="{FF2B5EF4-FFF2-40B4-BE49-F238E27FC236}">
                <a16:creationId xmlns:a16="http://schemas.microsoft.com/office/drawing/2014/main" id="{8A565B7F-699A-47A9-9EC3-97C4E1992756}"/>
              </a:ext>
            </a:extLst>
          </p:cNvPr>
          <p:cNvSpPr txBox="1"/>
          <p:nvPr/>
        </p:nvSpPr>
        <p:spPr>
          <a:xfrm>
            <a:off x="1519491" y="318680"/>
            <a:ext cx="9882187"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ES" sz="1600" b="0" dirty="0">
                <a:solidFill>
                  <a:schemeClr val="accent1">
                    <a:lumMod val="50000"/>
                  </a:schemeClr>
                </a:solidFill>
              </a:rPr>
              <a:t>PQR-Facturación </a:t>
            </a:r>
            <a:r>
              <a:rPr lang="es-CO" sz="1600" b="0" dirty="0">
                <a:solidFill>
                  <a:schemeClr val="accent1">
                    <a:lumMod val="50000"/>
                  </a:schemeClr>
                </a:solidFill>
              </a:rPr>
              <a:t>Febrero 2018 a Febrero 2024</a:t>
            </a:r>
            <a:endParaRPr lang="es-ES" sz="1600" b="0" dirty="0">
              <a:solidFill>
                <a:schemeClr val="accent1">
                  <a:lumMod val="50000"/>
                </a:schemeClr>
              </a:solidFill>
            </a:endParaRPr>
          </a:p>
        </p:txBody>
      </p:sp>
      <p:pic>
        <p:nvPicPr>
          <p:cNvPr id="5" name="Imagen 6">
            <a:extLst>
              <a:ext uri="{FF2B5EF4-FFF2-40B4-BE49-F238E27FC236}">
                <a16:creationId xmlns:a16="http://schemas.microsoft.com/office/drawing/2014/main" id="{3F095189-DE65-4A66-BEEC-C631AFE7E01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95324" y="1729001"/>
            <a:ext cx="12811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7">
            <a:extLst>
              <a:ext uri="{FF2B5EF4-FFF2-40B4-BE49-F238E27FC236}">
                <a16:creationId xmlns:a16="http://schemas.microsoft.com/office/drawing/2014/main" id="{5634CF28-A8B0-48FC-BBA0-317271DE9BB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2392362" y="1776375"/>
            <a:ext cx="1782762"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9">
            <a:extLst>
              <a:ext uri="{FF2B5EF4-FFF2-40B4-BE49-F238E27FC236}">
                <a16:creationId xmlns:a16="http://schemas.microsoft.com/office/drawing/2014/main" id="{2B0C9D45-95B7-4873-8177-A5C9EEE6CD8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242049" y="2187193"/>
            <a:ext cx="1616075"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10">
            <a:extLst>
              <a:ext uri="{FF2B5EF4-FFF2-40B4-BE49-F238E27FC236}">
                <a16:creationId xmlns:a16="http://schemas.microsoft.com/office/drawing/2014/main" id="{189CB87F-A0DD-443F-A901-5715530A877D}"/>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137524" y="1982750"/>
            <a:ext cx="1547812"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B8E1E57E-4AD5-4FD4-A1D4-AF77FF5E7F78}"/>
              </a:ext>
            </a:extLst>
          </p:cNvPr>
          <p:cNvSpPr txBox="1"/>
          <p:nvPr/>
        </p:nvSpPr>
        <p:spPr>
          <a:xfrm>
            <a:off x="9964736" y="2091942"/>
            <a:ext cx="1716087"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sp>
        <p:nvSpPr>
          <p:cNvPr id="14" name="CuadroTexto 4">
            <a:extLst>
              <a:ext uri="{FF2B5EF4-FFF2-40B4-BE49-F238E27FC236}">
                <a16:creationId xmlns:a16="http://schemas.microsoft.com/office/drawing/2014/main" id="{2F4B58E2-91F4-423B-8AFE-84EC529429AE}"/>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5" name="CuadroTexto 14">
            <a:extLst>
              <a:ext uri="{FF2B5EF4-FFF2-40B4-BE49-F238E27FC236}">
                <a16:creationId xmlns:a16="http://schemas.microsoft.com/office/drawing/2014/main" id="{036AF40E-E583-4F7D-ADFC-3BFD9F508DE0}"/>
              </a:ext>
            </a:extLst>
          </p:cNvPr>
          <p:cNvSpPr txBox="1"/>
          <p:nvPr/>
        </p:nvSpPr>
        <p:spPr>
          <a:xfrm>
            <a:off x="8312643" y="6239788"/>
            <a:ext cx="3568700" cy="430887"/>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p:txBody>
      </p:sp>
      <p:grpSp>
        <p:nvGrpSpPr>
          <p:cNvPr id="17" name="Grupo 16">
            <a:extLst>
              <a:ext uri="{FF2B5EF4-FFF2-40B4-BE49-F238E27FC236}">
                <a16:creationId xmlns:a16="http://schemas.microsoft.com/office/drawing/2014/main" id="{B3784650-F59B-C549-6D7F-C62388861306}"/>
              </a:ext>
            </a:extLst>
          </p:cNvPr>
          <p:cNvGrpSpPr/>
          <p:nvPr/>
        </p:nvGrpSpPr>
        <p:grpSpPr>
          <a:xfrm>
            <a:off x="4526561" y="1746423"/>
            <a:ext cx="1077459" cy="989053"/>
            <a:chOff x="10562619" y="1423954"/>
            <a:chExt cx="1280250" cy="1299632"/>
          </a:xfrm>
        </p:grpSpPr>
        <p:pic>
          <p:nvPicPr>
            <p:cNvPr id="18" name="Picture 2">
              <a:extLst>
                <a:ext uri="{FF2B5EF4-FFF2-40B4-BE49-F238E27FC236}">
                  <a16:creationId xmlns:a16="http://schemas.microsoft.com/office/drawing/2014/main" id="{4411D1D2-480C-21A5-EB9C-D75EB1CA3AD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426812C4-F8B2-6AA3-FBE4-B1DF553D587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12" name="Tabla 11">
            <a:extLst>
              <a:ext uri="{FF2B5EF4-FFF2-40B4-BE49-F238E27FC236}">
                <a16:creationId xmlns:a16="http://schemas.microsoft.com/office/drawing/2014/main" id="{2FA93C29-7131-17DE-6E67-EDFF99731DDA}"/>
              </a:ext>
            </a:extLst>
          </p:cNvPr>
          <p:cNvGraphicFramePr>
            <a:graphicFrameLocks noGrp="1"/>
          </p:cNvGraphicFramePr>
          <p:nvPr/>
        </p:nvGraphicFramePr>
        <p:xfrm>
          <a:off x="545703" y="2995030"/>
          <a:ext cx="11135119" cy="3017028"/>
        </p:xfrm>
        <a:graphic>
          <a:graphicData uri="http://schemas.openxmlformats.org/drawingml/2006/table">
            <a:tbl>
              <a:tblPr/>
              <a:tblGrid>
                <a:gridCol w="798455">
                  <a:extLst>
                    <a:ext uri="{9D8B030D-6E8A-4147-A177-3AD203B41FA5}">
                      <a16:colId xmlns:a16="http://schemas.microsoft.com/office/drawing/2014/main" val="1740259089"/>
                    </a:ext>
                  </a:extLst>
                </a:gridCol>
                <a:gridCol w="798455">
                  <a:extLst>
                    <a:ext uri="{9D8B030D-6E8A-4147-A177-3AD203B41FA5}">
                      <a16:colId xmlns:a16="http://schemas.microsoft.com/office/drawing/2014/main" val="3579994990"/>
                    </a:ext>
                  </a:extLst>
                </a:gridCol>
                <a:gridCol w="279459">
                  <a:extLst>
                    <a:ext uri="{9D8B030D-6E8A-4147-A177-3AD203B41FA5}">
                      <a16:colId xmlns:a16="http://schemas.microsoft.com/office/drawing/2014/main" val="1724851085"/>
                    </a:ext>
                  </a:extLst>
                </a:gridCol>
                <a:gridCol w="798455">
                  <a:extLst>
                    <a:ext uri="{9D8B030D-6E8A-4147-A177-3AD203B41FA5}">
                      <a16:colId xmlns:a16="http://schemas.microsoft.com/office/drawing/2014/main" val="3020110150"/>
                    </a:ext>
                  </a:extLst>
                </a:gridCol>
                <a:gridCol w="798455">
                  <a:extLst>
                    <a:ext uri="{9D8B030D-6E8A-4147-A177-3AD203B41FA5}">
                      <a16:colId xmlns:a16="http://schemas.microsoft.com/office/drawing/2014/main" val="4051772224"/>
                    </a:ext>
                  </a:extLst>
                </a:gridCol>
                <a:gridCol w="309401">
                  <a:extLst>
                    <a:ext uri="{9D8B030D-6E8A-4147-A177-3AD203B41FA5}">
                      <a16:colId xmlns:a16="http://schemas.microsoft.com/office/drawing/2014/main" val="2307198483"/>
                    </a:ext>
                  </a:extLst>
                </a:gridCol>
                <a:gridCol w="798455">
                  <a:extLst>
                    <a:ext uri="{9D8B030D-6E8A-4147-A177-3AD203B41FA5}">
                      <a16:colId xmlns:a16="http://schemas.microsoft.com/office/drawing/2014/main" val="4208460180"/>
                    </a:ext>
                  </a:extLst>
                </a:gridCol>
                <a:gridCol w="798455">
                  <a:extLst>
                    <a:ext uri="{9D8B030D-6E8A-4147-A177-3AD203B41FA5}">
                      <a16:colId xmlns:a16="http://schemas.microsoft.com/office/drawing/2014/main" val="2400452052"/>
                    </a:ext>
                  </a:extLst>
                </a:gridCol>
                <a:gridCol w="309401">
                  <a:extLst>
                    <a:ext uri="{9D8B030D-6E8A-4147-A177-3AD203B41FA5}">
                      <a16:colId xmlns:a16="http://schemas.microsoft.com/office/drawing/2014/main" val="581064148"/>
                    </a:ext>
                  </a:extLst>
                </a:gridCol>
                <a:gridCol w="798455">
                  <a:extLst>
                    <a:ext uri="{9D8B030D-6E8A-4147-A177-3AD203B41FA5}">
                      <a16:colId xmlns:a16="http://schemas.microsoft.com/office/drawing/2014/main" val="1956561673"/>
                    </a:ext>
                  </a:extLst>
                </a:gridCol>
                <a:gridCol w="798455">
                  <a:extLst>
                    <a:ext uri="{9D8B030D-6E8A-4147-A177-3AD203B41FA5}">
                      <a16:colId xmlns:a16="http://schemas.microsoft.com/office/drawing/2014/main" val="2011912966"/>
                    </a:ext>
                  </a:extLst>
                </a:gridCol>
                <a:gridCol w="349324">
                  <a:extLst>
                    <a:ext uri="{9D8B030D-6E8A-4147-A177-3AD203B41FA5}">
                      <a16:colId xmlns:a16="http://schemas.microsoft.com/office/drawing/2014/main" val="273802865"/>
                    </a:ext>
                  </a:extLst>
                </a:gridCol>
                <a:gridCol w="798455">
                  <a:extLst>
                    <a:ext uri="{9D8B030D-6E8A-4147-A177-3AD203B41FA5}">
                      <a16:colId xmlns:a16="http://schemas.microsoft.com/office/drawing/2014/main" val="179910120"/>
                    </a:ext>
                  </a:extLst>
                </a:gridCol>
                <a:gridCol w="798455">
                  <a:extLst>
                    <a:ext uri="{9D8B030D-6E8A-4147-A177-3AD203B41FA5}">
                      <a16:colId xmlns:a16="http://schemas.microsoft.com/office/drawing/2014/main" val="1189276550"/>
                    </a:ext>
                  </a:extLst>
                </a:gridCol>
                <a:gridCol w="306074">
                  <a:extLst>
                    <a:ext uri="{9D8B030D-6E8A-4147-A177-3AD203B41FA5}">
                      <a16:colId xmlns:a16="http://schemas.microsoft.com/office/drawing/2014/main" val="3667836101"/>
                    </a:ext>
                  </a:extLst>
                </a:gridCol>
                <a:gridCol w="798455">
                  <a:extLst>
                    <a:ext uri="{9D8B030D-6E8A-4147-A177-3AD203B41FA5}">
                      <a16:colId xmlns:a16="http://schemas.microsoft.com/office/drawing/2014/main" val="1944854799"/>
                    </a:ext>
                  </a:extLst>
                </a:gridCol>
                <a:gridCol w="798455">
                  <a:extLst>
                    <a:ext uri="{9D8B030D-6E8A-4147-A177-3AD203B41FA5}">
                      <a16:colId xmlns:a16="http://schemas.microsoft.com/office/drawing/2014/main" val="1961484638"/>
                    </a:ext>
                  </a:extLst>
                </a:gridCol>
              </a:tblGrid>
              <a:tr h="344804">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062523209"/>
                  </a:ext>
                </a:extLst>
              </a:tr>
              <a:tr h="334028">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18.655</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20.502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19.121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13.180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6.019</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77.477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062063096"/>
                  </a:ext>
                </a:extLst>
              </a:tr>
              <a:tr h="334028">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62.066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66.535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27.397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39.551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27.658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223.207</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876842023"/>
                  </a:ext>
                </a:extLst>
              </a:tr>
              <a:tr h="334028">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41.399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35.770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24.809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26.857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17.419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146.254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075868615"/>
                  </a:ext>
                </a:extLst>
              </a:tr>
              <a:tr h="334028">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36.352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38.582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31.549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29.784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18.579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154.846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621936629"/>
                  </a:ext>
                </a:extLst>
              </a:tr>
              <a:tr h="334028">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23.150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33.884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22.608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25.507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14.924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120.073</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822880182"/>
                  </a:ext>
                </a:extLst>
              </a:tr>
              <a:tr h="334028">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23.296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41.679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21.104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15.323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25.322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126.724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202543952"/>
                  </a:ext>
                </a:extLst>
              </a:tr>
              <a:tr h="334028">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4.201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14.657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3.784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2.462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29.927</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369981231"/>
                  </a:ext>
                </a:extLst>
              </a:tr>
              <a:tr h="334028">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209.119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251.609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150.372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155.025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112.383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878.508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073485681"/>
                  </a:ext>
                </a:extLst>
              </a:tr>
            </a:tbl>
          </a:graphicData>
        </a:graphic>
      </p:graphicFrame>
    </p:spTree>
    <p:extLst>
      <p:ext uri="{BB962C8B-B14F-4D97-AF65-F5344CB8AC3E}">
        <p14:creationId xmlns:p14="http://schemas.microsoft.com/office/powerpoint/2010/main" val="3581154508"/>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2" name="Imagen 13">
            <a:extLst>
              <a:ext uri="{FF2B5EF4-FFF2-40B4-BE49-F238E27FC236}">
                <a16:creationId xmlns:a16="http://schemas.microsoft.com/office/drawing/2014/main" id="{15E6D117-D39A-4706-8C14-54BAB087B59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3D851E2B-A92C-45FD-80F1-F7C829028179}"/>
              </a:ext>
            </a:extLst>
          </p:cNvPr>
          <p:cNvSpPr txBox="1"/>
          <p:nvPr/>
        </p:nvSpPr>
        <p:spPr>
          <a:xfrm>
            <a:off x="1497013"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A Febrero 2024</a:t>
            </a:r>
          </a:p>
        </p:txBody>
      </p:sp>
      <p:cxnSp>
        <p:nvCxnSpPr>
          <p:cNvPr id="27" name="Conector recto 26">
            <a:extLst>
              <a:ext uri="{FF2B5EF4-FFF2-40B4-BE49-F238E27FC236}">
                <a16:creationId xmlns:a16="http://schemas.microsoft.com/office/drawing/2014/main" id="{E701F59C-EA03-4B84-9BC0-5E17C1403FE6}"/>
              </a:ext>
            </a:extLst>
          </p:cNvPr>
          <p:cNvCxnSpPr>
            <a:cxnSpLocks/>
          </p:cNvCxnSpPr>
          <p:nvPr/>
        </p:nvCxnSpPr>
        <p:spPr>
          <a:xfrm>
            <a:off x="88900" y="11811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7525" name="Imagen 27">
            <a:extLst>
              <a:ext uri="{FF2B5EF4-FFF2-40B4-BE49-F238E27FC236}">
                <a16:creationId xmlns:a16="http://schemas.microsoft.com/office/drawing/2014/main" id="{8A0CC52B-0FD0-4C8E-A6F2-980CD616860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2012DD46-4B49-4097-A987-FC5E1A2616BB}"/>
              </a:ext>
            </a:extLst>
          </p:cNvPr>
          <p:cNvSpPr txBox="1"/>
          <p:nvPr/>
        </p:nvSpPr>
        <p:spPr>
          <a:xfrm>
            <a:off x="8755527" y="1324921"/>
            <a:ext cx="1781175" cy="261938"/>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9592D15C-D492-461D-97AE-D56D028968A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Gráfico 3">
            <a:extLst>
              <a:ext uri="{FF2B5EF4-FFF2-40B4-BE49-F238E27FC236}">
                <a16:creationId xmlns:a16="http://schemas.microsoft.com/office/drawing/2014/main" id="{2CD3EBBF-38FA-3DF1-73BA-2AA1A325F2D7}"/>
              </a:ext>
            </a:extLst>
          </p:cNvPr>
          <p:cNvGraphicFramePr>
            <a:graphicFrameLocks/>
          </p:cNvGraphicFramePr>
          <p:nvPr/>
        </p:nvGraphicFramePr>
        <p:xfrm>
          <a:off x="1659988" y="1903809"/>
          <a:ext cx="8876713" cy="4229703"/>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966235125"/>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2" name="Imagen 13">
            <a:extLst>
              <a:ext uri="{FF2B5EF4-FFF2-40B4-BE49-F238E27FC236}">
                <a16:creationId xmlns:a16="http://schemas.microsoft.com/office/drawing/2014/main" id="{134BBBBD-E544-4DDA-8859-C64D58951A8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41C7290-9824-47F2-9613-E38DB5BF9E3B}"/>
              </a:ext>
            </a:extLst>
          </p:cNvPr>
          <p:cNvSpPr txBox="1"/>
          <p:nvPr/>
        </p:nvSpPr>
        <p:spPr>
          <a:xfrm>
            <a:off x="1646238" y="14763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A Febrero 2024</a:t>
            </a:r>
          </a:p>
        </p:txBody>
      </p:sp>
      <p:cxnSp>
        <p:nvCxnSpPr>
          <p:cNvPr id="27" name="Conector recto 26">
            <a:extLst>
              <a:ext uri="{FF2B5EF4-FFF2-40B4-BE49-F238E27FC236}">
                <a16:creationId xmlns:a16="http://schemas.microsoft.com/office/drawing/2014/main" id="{452DD378-2A38-4FFC-812D-963E28CD01E9}"/>
              </a:ext>
            </a:extLst>
          </p:cNvPr>
          <p:cNvCxnSpPr>
            <a:cxnSpLocks/>
          </p:cNvCxnSpPr>
          <p:nvPr/>
        </p:nvCxnSpPr>
        <p:spPr>
          <a:xfrm>
            <a:off x="88900" y="11017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7285" name="Imagen 27">
            <a:extLst>
              <a:ext uri="{FF2B5EF4-FFF2-40B4-BE49-F238E27FC236}">
                <a16:creationId xmlns:a16="http://schemas.microsoft.com/office/drawing/2014/main" id="{22EE8A9F-EA2A-46EE-836F-63589C045FB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ángulo 1">
            <a:extLst>
              <a:ext uri="{FF2B5EF4-FFF2-40B4-BE49-F238E27FC236}">
                <a16:creationId xmlns:a16="http://schemas.microsoft.com/office/drawing/2014/main" id="{C78BB735-04DB-4FC2-A81D-8129C71F2DF4}"/>
              </a:ext>
            </a:extLst>
          </p:cNvPr>
          <p:cNvSpPr/>
          <p:nvPr/>
        </p:nvSpPr>
        <p:spPr>
          <a:xfrm>
            <a:off x="1412639" y="4512806"/>
            <a:ext cx="9077326" cy="2031325"/>
          </a:xfrm>
          <a:prstGeom prst="rect">
            <a:avLst/>
          </a:prstGeom>
        </p:spPr>
        <p:txBody>
          <a:bodyPr wrap="square">
            <a:spAutoFit/>
          </a:bodyPr>
          <a:lstStyle/>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Las toneladas de los comités son las reportadas en SUI de febrero 2024.</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Las toneladas a enero</a:t>
            </a:r>
            <a:r>
              <a:rPr lang="es-ES" sz="1400" u="sng" dirty="0">
                <a:solidFill>
                  <a:schemeClr val="accent1">
                    <a:lumMod val="50000"/>
                  </a:schemeClr>
                </a:solidFill>
              </a:rPr>
              <a:t> </a:t>
            </a:r>
            <a:r>
              <a:rPr lang="es-ES" sz="1400" dirty="0">
                <a:solidFill>
                  <a:schemeClr val="accent1">
                    <a:lumMod val="50000"/>
                  </a:schemeClr>
                </a:solidFill>
                <a:latin typeface="+mn-lt"/>
              </a:rPr>
              <a:t>2024 corresponden a la sumatoria de las toneladas SUI </a:t>
            </a:r>
            <a:r>
              <a:rPr lang="es-ES" sz="1400" u="sng" dirty="0">
                <a:solidFill>
                  <a:schemeClr val="accent1">
                    <a:lumMod val="50000"/>
                  </a:schemeClr>
                </a:solidFill>
                <a:latin typeface="+mn-lt"/>
              </a:rPr>
              <a:t>desde febrero 2018 hasta enero</a:t>
            </a:r>
            <a:r>
              <a:rPr lang="es-ES" sz="1400" u="sng" dirty="0">
                <a:solidFill>
                  <a:schemeClr val="accent1">
                    <a:lumMod val="50000"/>
                  </a:schemeClr>
                </a:solidFill>
              </a:rPr>
              <a:t> 2024.</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El </a:t>
            </a:r>
            <a:r>
              <a:rPr lang="es-ES" sz="1400" dirty="0">
                <a:solidFill>
                  <a:schemeClr val="accent1">
                    <a:lumMod val="50000"/>
                  </a:schemeClr>
                </a:solidFill>
              </a:rPr>
              <a:t>máximo número de</a:t>
            </a:r>
            <a:r>
              <a:rPr lang="es-ES" sz="1400" dirty="0">
                <a:solidFill>
                  <a:schemeClr val="accent1">
                    <a:lumMod val="50000"/>
                  </a:schemeClr>
                </a:solidFill>
                <a:latin typeface="+mn-lt"/>
              </a:rPr>
              <a:t> asociaciones reconocidas por comité corresponde al máximo número de organizaciones reconocidas </a:t>
            </a:r>
            <a:r>
              <a:rPr lang="es-ES" sz="1400" u="sng" dirty="0">
                <a:solidFill>
                  <a:schemeClr val="accent1">
                    <a:lumMod val="50000"/>
                  </a:schemeClr>
                </a:solidFill>
                <a:latin typeface="+mn-lt"/>
              </a:rPr>
              <a:t>desde febrero 2018 hasta febrero 2024</a:t>
            </a:r>
            <a:r>
              <a:rPr lang="es-ES" sz="1400" dirty="0">
                <a:solidFill>
                  <a:schemeClr val="accent1">
                    <a:lumMod val="50000"/>
                  </a:schemeClr>
                </a:solidFill>
                <a:latin typeface="+mn-lt"/>
              </a:rPr>
              <a:t>.</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Fuente: </a:t>
            </a:r>
            <a:r>
              <a:rPr lang="es-CO" sz="1400" dirty="0">
                <a:solidFill>
                  <a:schemeClr val="accent1">
                    <a:lumMod val="50000"/>
                  </a:schemeClr>
                </a:solidFill>
                <a:latin typeface="+mn-lt"/>
                <a:hlinkClick r:id="rId5"/>
              </a:rPr>
              <a:t>http://www.sui.gov.co/web/noticias/</a:t>
            </a:r>
            <a:endParaRPr lang="es-CO"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endParaRPr lang="es-CO" sz="1400" dirty="0">
              <a:solidFill>
                <a:schemeClr val="accent1">
                  <a:lumMod val="50000"/>
                </a:schemeClr>
              </a:solidFill>
              <a:latin typeface="+mn-lt"/>
            </a:endParaRPr>
          </a:p>
        </p:txBody>
      </p:sp>
      <p:sp>
        <p:nvSpPr>
          <p:cNvPr id="9" name="CuadroTexto 8">
            <a:extLst>
              <a:ext uri="{FF2B5EF4-FFF2-40B4-BE49-F238E27FC236}">
                <a16:creationId xmlns:a16="http://schemas.microsoft.com/office/drawing/2014/main" id="{8997E6E1-08F7-458F-BDA1-A2455689C1D8}"/>
              </a:ext>
            </a:extLst>
          </p:cNvPr>
          <p:cNvSpPr txBox="1"/>
          <p:nvPr/>
        </p:nvSpPr>
        <p:spPr>
          <a:xfrm>
            <a:off x="8708790" y="1402000"/>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3" name="Tabla 2">
            <a:extLst>
              <a:ext uri="{FF2B5EF4-FFF2-40B4-BE49-F238E27FC236}">
                <a16:creationId xmlns:a16="http://schemas.microsoft.com/office/drawing/2014/main" id="{9E0987C1-7961-10A8-8423-4DB061015570}"/>
              </a:ext>
            </a:extLst>
          </p:cNvPr>
          <p:cNvGraphicFramePr>
            <a:graphicFrameLocks noGrp="1"/>
          </p:cNvGraphicFramePr>
          <p:nvPr/>
        </p:nvGraphicFramePr>
        <p:xfrm>
          <a:off x="1306286" y="1791485"/>
          <a:ext cx="9077328" cy="2607789"/>
        </p:xfrm>
        <a:graphic>
          <a:graphicData uri="http://schemas.openxmlformats.org/drawingml/2006/table">
            <a:tbl>
              <a:tblPr/>
              <a:tblGrid>
                <a:gridCol w="1690785">
                  <a:extLst>
                    <a:ext uri="{9D8B030D-6E8A-4147-A177-3AD203B41FA5}">
                      <a16:colId xmlns:a16="http://schemas.microsoft.com/office/drawing/2014/main" val="1938476436"/>
                    </a:ext>
                  </a:extLst>
                </a:gridCol>
                <a:gridCol w="1158614">
                  <a:extLst>
                    <a:ext uri="{9D8B030D-6E8A-4147-A177-3AD203B41FA5}">
                      <a16:colId xmlns:a16="http://schemas.microsoft.com/office/drawing/2014/main" val="2105475798"/>
                    </a:ext>
                  </a:extLst>
                </a:gridCol>
                <a:gridCol w="1377564">
                  <a:extLst>
                    <a:ext uri="{9D8B030D-6E8A-4147-A177-3AD203B41FA5}">
                      <a16:colId xmlns:a16="http://schemas.microsoft.com/office/drawing/2014/main" val="4022667363"/>
                    </a:ext>
                  </a:extLst>
                </a:gridCol>
                <a:gridCol w="1158614">
                  <a:extLst>
                    <a:ext uri="{9D8B030D-6E8A-4147-A177-3AD203B41FA5}">
                      <a16:colId xmlns:a16="http://schemas.microsoft.com/office/drawing/2014/main" val="1503004935"/>
                    </a:ext>
                  </a:extLst>
                </a:gridCol>
                <a:gridCol w="1158614">
                  <a:extLst>
                    <a:ext uri="{9D8B030D-6E8A-4147-A177-3AD203B41FA5}">
                      <a16:colId xmlns:a16="http://schemas.microsoft.com/office/drawing/2014/main" val="3481718946"/>
                    </a:ext>
                  </a:extLst>
                </a:gridCol>
                <a:gridCol w="1374523">
                  <a:extLst>
                    <a:ext uri="{9D8B030D-6E8A-4147-A177-3AD203B41FA5}">
                      <a16:colId xmlns:a16="http://schemas.microsoft.com/office/drawing/2014/main" val="3780525214"/>
                    </a:ext>
                  </a:extLst>
                </a:gridCol>
                <a:gridCol w="1158614">
                  <a:extLst>
                    <a:ext uri="{9D8B030D-6E8A-4147-A177-3AD203B41FA5}">
                      <a16:colId xmlns:a16="http://schemas.microsoft.com/office/drawing/2014/main" val="299372995"/>
                    </a:ext>
                  </a:extLst>
                </a:gridCol>
              </a:tblGrid>
              <a:tr h="393145">
                <a:tc>
                  <a:txBody>
                    <a:bodyPr/>
                    <a:lstStyle/>
                    <a:p>
                      <a:pPr algn="l" rtl="0" fontAlgn="ctr"/>
                      <a:r>
                        <a:rPr lang="es-CO" sz="1200" b="1" i="0" u="none" strike="noStrike">
                          <a:solidFill>
                            <a:srgbClr val="203864"/>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gridSpan="3">
                  <a:txBody>
                    <a:bodyPr/>
                    <a:lstStyle/>
                    <a:p>
                      <a:pPr algn="ctr" rtl="0" fontAlgn="ctr"/>
                      <a:r>
                        <a:rPr lang="es-CO" sz="1200" b="1" i="0" u="none" strike="noStrike">
                          <a:solidFill>
                            <a:srgbClr val="203864"/>
                          </a:solidFill>
                          <a:effectLst/>
                          <a:latin typeface="Calibri" panose="020F0502020204030204" pitchFamily="34" charset="0"/>
                        </a:rPr>
                        <a:t>Información Comité a corte del Informe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gridSpan="3">
                  <a:txBody>
                    <a:bodyPr/>
                    <a:lstStyle/>
                    <a:p>
                      <a:pPr algn="ctr" rtl="0" fontAlgn="ctr"/>
                      <a:r>
                        <a:rPr lang="es-MX" sz="1200" b="1" i="0" u="none" strike="noStrike">
                          <a:solidFill>
                            <a:srgbClr val="203864"/>
                          </a:solidFill>
                          <a:effectLst/>
                          <a:latin typeface="Calibri" panose="020F0502020204030204" pitchFamily="34" charset="0"/>
                        </a:rPr>
                        <a:t>Información acumulada desde el primer comité a corte del informe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51757398"/>
                  </a:ext>
                </a:extLst>
              </a:tr>
              <a:tr h="786291">
                <a:tc>
                  <a:txBody>
                    <a:bodyPr/>
                    <a:lstStyle/>
                    <a:p>
                      <a:pPr algn="l" rtl="0" fontAlgn="ctr"/>
                      <a:r>
                        <a:rPr lang="es-CO" sz="1200" b="1" i="0" u="none" strike="noStrike">
                          <a:solidFill>
                            <a:srgbClr val="203864"/>
                          </a:solidFill>
                          <a:effectLst/>
                          <a:latin typeface="Calibri" panose="020F0502020204030204" pitchFamily="34" charset="0"/>
                        </a:rPr>
                        <a:t>Concesionario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Cantidad de Toneladas en febrero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Numero de asociaciones que se reconocieron en febrero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Valor reconocido a asociaciones en febrero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Cantidad de Toneladas en febrero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Numero máximo de Asociaciones reconocidas por comité a febrero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Valor total reconocido a las asociaciones a febrero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805429396"/>
                  </a:ext>
                </a:extLst>
              </a:tr>
              <a:tr h="215001">
                <a:tc>
                  <a:txBody>
                    <a:bodyPr/>
                    <a:lstStyle/>
                    <a:p>
                      <a:pPr algn="l" rtl="0" fontAlgn="ctr"/>
                      <a:r>
                        <a:rPr lang="es-CO" sz="1200" b="1" i="0" u="none" strike="noStrike">
                          <a:solidFill>
                            <a:srgbClr val="203864"/>
                          </a:solidFill>
                          <a:effectLst/>
                          <a:latin typeface="Calibri" panose="020F0502020204030204" pitchFamily="34" charset="0"/>
                        </a:rPr>
                        <a:t>PROMOAMBIENTAL </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111.983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381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4.198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12.135.047</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451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223.083</a:t>
                      </a:r>
                    </a:p>
                  </a:txBody>
                  <a:tcPr marL="0" marR="0" marT="0" marB="0" anchor="ctr">
                    <a:lnL>
                      <a:noFill/>
                    </a:lnL>
                    <a:lnR>
                      <a:noFill/>
                    </a:lnR>
                    <a:lnT>
                      <a:noFill/>
                    </a:lnT>
                    <a:lnB>
                      <a:noFill/>
                    </a:lnB>
                    <a:noFill/>
                  </a:tcPr>
                </a:tc>
                <a:extLst>
                  <a:ext uri="{0D108BD9-81ED-4DB2-BD59-A6C34878D82A}">
                    <a16:rowId xmlns:a16="http://schemas.microsoft.com/office/drawing/2014/main" val="1679547739"/>
                  </a:ext>
                </a:extLst>
              </a:tr>
              <a:tr h="215001">
                <a:tc>
                  <a:txBody>
                    <a:bodyPr/>
                    <a:lstStyle/>
                    <a:p>
                      <a:pPr algn="l" rtl="0" fontAlgn="ctr"/>
                      <a:r>
                        <a:rPr lang="es-CO" sz="1200" b="1" i="0" u="none" strike="noStrike">
                          <a:solidFill>
                            <a:srgbClr val="203864"/>
                          </a:solidFill>
                          <a:effectLst/>
                          <a:latin typeface="Calibri" panose="020F0502020204030204" pitchFamily="34" charset="0"/>
                        </a:rPr>
                        <a:t>LIME</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111.983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385</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5.800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12.135.047</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385</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287.656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29738762"/>
                  </a:ext>
                </a:extLst>
              </a:tr>
              <a:tr h="215001">
                <a:tc>
                  <a:txBody>
                    <a:bodyPr/>
                    <a:lstStyle/>
                    <a:p>
                      <a:pPr algn="l" rtl="0" fontAlgn="ctr"/>
                      <a:r>
                        <a:rPr lang="es-CO" sz="1200" b="1" i="0" u="none" strike="noStrike">
                          <a:solidFill>
                            <a:srgbClr val="203864"/>
                          </a:solidFill>
                          <a:effectLst/>
                          <a:latin typeface="Calibri" panose="020F0502020204030204" pitchFamily="34" charset="0"/>
                        </a:rPr>
                        <a:t>CIUDAD LIMPIA </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111.983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382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3.228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12.135.047</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382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168.986</a:t>
                      </a:r>
                    </a:p>
                  </a:txBody>
                  <a:tcPr marL="0" marR="0" marT="0" marB="0" anchor="ctr">
                    <a:lnL>
                      <a:noFill/>
                    </a:lnL>
                    <a:lnR>
                      <a:noFill/>
                    </a:lnR>
                    <a:lnT>
                      <a:noFill/>
                    </a:lnT>
                    <a:lnB>
                      <a:noFill/>
                    </a:lnB>
                    <a:noFill/>
                  </a:tcPr>
                </a:tc>
                <a:extLst>
                  <a:ext uri="{0D108BD9-81ED-4DB2-BD59-A6C34878D82A}">
                    <a16:rowId xmlns:a16="http://schemas.microsoft.com/office/drawing/2014/main" val="3141444443"/>
                  </a:ext>
                </a:extLst>
              </a:tr>
              <a:tr h="215001">
                <a:tc>
                  <a:txBody>
                    <a:bodyPr/>
                    <a:lstStyle/>
                    <a:p>
                      <a:pPr algn="l" rtl="0" fontAlgn="ctr"/>
                      <a:r>
                        <a:rPr lang="es-CO" sz="1200" b="1" i="0" u="none" strike="noStrike">
                          <a:solidFill>
                            <a:srgbClr val="203864"/>
                          </a:solidFill>
                          <a:effectLst/>
                          <a:latin typeface="Calibri" panose="020F0502020204030204" pitchFamily="34" charset="0"/>
                        </a:rPr>
                        <a:t>BOGOTÁ LIMPIA </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111.983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386</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2.720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12.135.047</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386</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116.554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982363168"/>
                  </a:ext>
                </a:extLst>
              </a:tr>
              <a:tr h="215001">
                <a:tc>
                  <a:txBody>
                    <a:bodyPr/>
                    <a:lstStyle/>
                    <a:p>
                      <a:pPr algn="l" rtl="0" fontAlgn="ctr"/>
                      <a:r>
                        <a:rPr lang="es-CO" sz="1200" b="1" i="0" u="none" strike="noStrike">
                          <a:solidFill>
                            <a:srgbClr val="203864"/>
                          </a:solidFill>
                          <a:effectLst/>
                          <a:latin typeface="Calibri" panose="020F0502020204030204" pitchFamily="34" charset="0"/>
                        </a:rPr>
                        <a:t>ÁREA LIMPIA</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111.983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340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2.568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12.135.047</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455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135.142</a:t>
                      </a:r>
                    </a:p>
                  </a:txBody>
                  <a:tcPr marL="0" marR="0" marT="0" marB="0" anchor="ctr">
                    <a:lnL>
                      <a:noFill/>
                    </a:lnL>
                    <a:lnR>
                      <a:noFill/>
                    </a:lnR>
                    <a:lnT>
                      <a:noFill/>
                    </a:lnT>
                    <a:lnB>
                      <a:noFill/>
                    </a:lnB>
                    <a:noFill/>
                  </a:tcPr>
                </a:tc>
                <a:extLst>
                  <a:ext uri="{0D108BD9-81ED-4DB2-BD59-A6C34878D82A}">
                    <a16:rowId xmlns:a16="http://schemas.microsoft.com/office/drawing/2014/main" val="2729612420"/>
                  </a:ext>
                </a:extLst>
              </a:tr>
              <a:tr h="225239">
                <a:tc>
                  <a:txBody>
                    <a:bodyPr/>
                    <a:lstStyle/>
                    <a:p>
                      <a:pPr algn="l"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111.983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386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18.514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12.135.047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455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latin typeface="Calibri" panose="020F0502020204030204" pitchFamily="34" charset="0"/>
                        </a:rPr>
                        <a:t>931.420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180038158"/>
                  </a:ext>
                </a:extLst>
              </a:tr>
            </a:tbl>
          </a:graphicData>
        </a:graphic>
      </p:graphicFrame>
    </p:spTree>
    <p:extLst>
      <p:ext uri="{BB962C8B-B14F-4D97-AF65-F5344CB8AC3E}">
        <p14:creationId xmlns:p14="http://schemas.microsoft.com/office/powerpoint/2010/main" val="2350468144"/>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8" name="Imagen 13">
            <a:extLst>
              <a:ext uri="{FF2B5EF4-FFF2-40B4-BE49-F238E27FC236}">
                <a16:creationId xmlns:a16="http://schemas.microsoft.com/office/drawing/2014/main" id="{DC33EF38-5F81-412F-A55D-45EEBDEE315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FA3E552B-A62A-42FA-BC1E-0D56458CB170}"/>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Febrero 2024</a:t>
            </a:r>
          </a:p>
        </p:txBody>
      </p:sp>
      <p:cxnSp>
        <p:nvCxnSpPr>
          <p:cNvPr id="27" name="Conector recto 26">
            <a:extLst>
              <a:ext uri="{FF2B5EF4-FFF2-40B4-BE49-F238E27FC236}">
                <a16:creationId xmlns:a16="http://schemas.microsoft.com/office/drawing/2014/main" id="{2ADE8D57-70A4-4725-9808-7A89224C9CEF}"/>
              </a:ext>
            </a:extLst>
          </p:cNvPr>
          <p:cNvCxnSpPr>
            <a:cxnSpLocks/>
          </p:cNvCxnSpPr>
          <p:nvPr/>
        </p:nvCxnSpPr>
        <p:spPr>
          <a:xfrm>
            <a:off x="118268" y="10906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1621" name="Imagen 27">
            <a:extLst>
              <a:ext uri="{FF2B5EF4-FFF2-40B4-BE49-F238E27FC236}">
                <a16:creationId xmlns:a16="http://schemas.microsoft.com/office/drawing/2014/main" id="{EC13ECE5-0DE2-41B5-B1BD-59EAA2C9B3C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22" name="Rectangle 2">
            <a:extLst>
              <a:ext uri="{FF2B5EF4-FFF2-40B4-BE49-F238E27FC236}">
                <a16:creationId xmlns:a16="http://schemas.microsoft.com/office/drawing/2014/main" id="{219E8FEC-8E06-4B8C-A678-55A1A507F205}"/>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pic>
        <p:nvPicPr>
          <p:cNvPr id="9" name="Imagen 10">
            <a:extLst>
              <a:ext uri="{FF2B5EF4-FFF2-40B4-BE49-F238E27FC236}">
                <a16:creationId xmlns:a16="http://schemas.microsoft.com/office/drawing/2014/main" id="{FFCFABF5-1EFF-4FB2-BD79-AA8FA7C86E7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201275" y="295596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DA4A5F17-9552-4253-8C3D-5E6CFAC51105}"/>
              </a:ext>
            </a:extLst>
          </p:cNvPr>
          <p:cNvSpPr txBox="1">
            <a:spLocks noChangeArrowheads="1"/>
          </p:cNvSpPr>
          <p:nvPr/>
        </p:nvSpPr>
        <p:spPr bwMode="auto">
          <a:xfrm>
            <a:off x="1" y="6463423"/>
            <a:ext cx="243248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51D7C8E8-F28E-C405-37B2-22EFBE463093}"/>
              </a:ext>
            </a:extLst>
          </p:cNvPr>
          <p:cNvGraphicFramePr>
            <a:graphicFrameLocks noGrp="1"/>
          </p:cNvGraphicFramePr>
          <p:nvPr/>
        </p:nvGraphicFramePr>
        <p:xfrm>
          <a:off x="2133243" y="1256652"/>
          <a:ext cx="6752058" cy="5329025"/>
        </p:xfrm>
        <a:graphic>
          <a:graphicData uri="http://schemas.openxmlformats.org/drawingml/2006/table">
            <a:tbl>
              <a:tblPr/>
              <a:tblGrid>
                <a:gridCol w="1556946">
                  <a:extLst>
                    <a:ext uri="{9D8B030D-6E8A-4147-A177-3AD203B41FA5}">
                      <a16:colId xmlns:a16="http://schemas.microsoft.com/office/drawing/2014/main" val="1225613370"/>
                    </a:ext>
                  </a:extLst>
                </a:gridCol>
                <a:gridCol w="953231">
                  <a:extLst>
                    <a:ext uri="{9D8B030D-6E8A-4147-A177-3AD203B41FA5}">
                      <a16:colId xmlns:a16="http://schemas.microsoft.com/office/drawing/2014/main" val="3383658365"/>
                    </a:ext>
                  </a:extLst>
                </a:gridCol>
                <a:gridCol w="1159765">
                  <a:extLst>
                    <a:ext uri="{9D8B030D-6E8A-4147-A177-3AD203B41FA5}">
                      <a16:colId xmlns:a16="http://schemas.microsoft.com/office/drawing/2014/main" val="3413714713"/>
                    </a:ext>
                  </a:extLst>
                </a:gridCol>
                <a:gridCol w="1541058">
                  <a:extLst>
                    <a:ext uri="{9D8B030D-6E8A-4147-A177-3AD203B41FA5}">
                      <a16:colId xmlns:a16="http://schemas.microsoft.com/office/drawing/2014/main" val="1816782831"/>
                    </a:ext>
                  </a:extLst>
                </a:gridCol>
                <a:gridCol w="1541058">
                  <a:extLst>
                    <a:ext uri="{9D8B030D-6E8A-4147-A177-3AD203B41FA5}">
                      <a16:colId xmlns:a16="http://schemas.microsoft.com/office/drawing/2014/main" val="643443541"/>
                    </a:ext>
                  </a:extLst>
                </a:gridCol>
              </a:tblGrid>
              <a:tr h="99792">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582718139"/>
                  </a:ext>
                </a:extLst>
              </a:tr>
              <a:tr h="99792">
                <a:tc gridSpan="5">
                  <a:txBody>
                    <a:bodyPr/>
                    <a:lstStyle/>
                    <a:p>
                      <a:pPr algn="ctr" rtl="0" fontAlgn="ctr"/>
                      <a:r>
                        <a:rPr lang="es-MX" sz="1000" b="1" i="0" u="none" strike="noStrike" dirty="0">
                          <a:solidFill>
                            <a:srgbClr val="203864"/>
                          </a:solidFill>
                          <a:effectLst/>
                          <a:latin typeface="Calibri" panose="020F0502020204030204" pitchFamily="34" charset="0"/>
                        </a:rPr>
                        <a:t>AL 29 DE FEBRERO DE 2024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706217949"/>
                  </a:ext>
                </a:extLst>
              </a:tr>
              <a:tr h="107228">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134794801"/>
                  </a:ext>
                </a:extLst>
              </a:tr>
              <a:tr h="193715">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98676634"/>
                  </a:ext>
                </a:extLst>
              </a:tr>
              <a:tr h="205455">
                <a:tc rowSpan="29">
                  <a:txBody>
                    <a:bodyPr/>
                    <a:lstStyle/>
                    <a:p>
                      <a:pPr algn="ctr" rtl="0" fontAlgn="ctr"/>
                      <a:r>
                        <a:rPr lang="pt-BR" sz="1000" b="1" i="0" u="none" strike="noStrike" dirty="0">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$ 2.437.389.625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533178381"/>
                  </a:ext>
                </a:extLst>
              </a:tr>
              <a:tr h="20545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jul-2018 y ago-2018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$ 3.417.853.269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88383924"/>
                  </a:ext>
                </a:extLst>
              </a:tr>
              <a:tr h="1232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$ 1.526.038.665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536556807"/>
                  </a:ext>
                </a:extLst>
              </a:tr>
              <a:tr h="1232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6-dic-18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$ 1.768.469.976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96623651"/>
                  </a:ext>
                </a:extLst>
              </a:tr>
              <a:tr h="1232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20-dic-18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$ 1.999.546.586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826885251"/>
                  </a:ext>
                </a:extLst>
              </a:tr>
              <a:tr h="1232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$ 2.061.343.409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61289866"/>
                  </a:ext>
                </a:extLst>
              </a:tr>
              <a:tr h="1232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22-feb-19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$ 1.673.986.922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308036304"/>
                  </a:ext>
                </a:extLst>
              </a:tr>
              <a:tr h="1232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$ 1.944.628.182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27024189"/>
                  </a:ext>
                </a:extLst>
              </a:tr>
              <a:tr h="1232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$ 1.460.277.947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964474302"/>
                  </a:ext>
                </a:extLst>
              </a:tr>
              <a:tr h="1232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$ 2.014.378.856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00205019"/>
                  </a:ext>
                </a:extLst>
              </a:tr>
              <a:tr h="1232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25-jun-19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$ 1.873.358.757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541404638"/>
                  </a:ext>
                </a:extLst>
              </a:tr>
              <a:tr h="1232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$ 1.887.187.205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04967890"/>
                  </a:ext>
                </a:extLst>
              </a:tr>
              <a:tr h="1232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$ 1.821.867.086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100728807"/>
                  </a:ext>
                </a:extLst>
              </a:tr>
              <a:tr h="1232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3-oct-19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$ 2.323.843.630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998316526"/>
                  </a:ext>
                </a:extLst>
              </a:tr>
              <a:tr h="1232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$ 4.534.134.986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79189962"/>
                  </a:ext>
                </a:extLst>
              </a:tr>
              <a:tr h="1232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$ 1.127.551.405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23755480"/>
                  </a:ext>
                </a:extLst>
              </a:tr>
              <a:tr h="1232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9-dic-19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$ 2.674.789.536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091227168"/>
                  </a:ext>
                </a:extLst>
              </a:tr>
              <a:tr h="1232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$ 2.661.346.064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53656788"/>
                  </a:ext>
                </a:extLst>
              </a:tr>
              <a:tr h="1232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$ 2.978.671.636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696156524"/>
                  </a:ext>
                </a:extLst>
              </a:tr>
              <a:tr h="1232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$ 2.678.736.714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09381919"/>
                  </a:ext>
                </a:extLst>
              </a:tr>
              <a:tr h="1232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$ 2.697.809.657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677596561"/>
                  </a:ext>
                </a:extLst>
              </a:tr>
              <a:tr h="1232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$ 2.369.781.077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65737699"/>
                  </a:ext>
                </a:extLst>
              </a:tr>
              <a:tr h="1232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$ 2.713.341.075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88650909"/>
                  </a:ext>
                </a:extLst>
              </a:tr>
              <a:tr h="1232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$ 2.763.954.666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43098850"/>
                  </a:ext>
                </a:extLst>
              </a:tr>
              <a:tr h="1232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$ 2.888.063.526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023052378"/>
                  </a:ext>
                </a:extLst>
              </a:tr>
              <a:tr h="1232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$ 2.752.930.436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49770459"/>
                  </a:ext>
                </a:extLst>
              </a:tr>
              <a:tr h="1232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19-oct-20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$ 3.157.626.990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6135046"/>
                  </a:ext>
                </a:extLst>
              </a:tr>
              <a:tr h="1232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$ 3.217.150.760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251275383"/>
                  </a:ext>
                </a:extLst>
              </a:tr>
              <a:tr h="1232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17-dic-20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$ 3.089.450.939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142345705"/>
                  </a:ext>
                </a:extLst>
              </a:tr>
              <a:tr h="111533">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83952167"/>
                  </a:ext>
                </a:extLst>
              </a:tr>
            </a:tbl>
          </a:graphicData>
        </a:graphic>
      </p:graphicFrame>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Imagen 13">
            <a:extLst>
              <a:ext uri="{FF2B5EF4-FFF2-40B4-BE49-F238E27FC236}">
                <a16:creationId xmlns:a16="http://schemas.microsoft.com/office/drawing/2014/main" id="{C522F9B1-96FC-43CD-8556-75C80DFEB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BBB8F27-C7ED-4E6A-97AA-183CA478E41D}"/>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Febrero 2024</a:t>
            </a:r>
          </a:p>
        </p:txBody>
      </p:sp>
      <p:cxnSp>
        <p:nvCxnSpPr>
          <p:cNvPr id="27" name="Conector recto 26">
            <a:extLst>
              <a:ext uri="{FF2B5EF4-FFF2-40B4-BE49-F238E27FC236}">
                <a16:creationId xmlns:a16="http://schemas.microsoft.com/office/drawing/2014/main" id="{26556ECD-9CB3-4A40-B7D4-0616AE418A07}"/>
              </a:ext>
            </a:extLst>
          </p:cNvPr>
          <p:cNvCxnSpPr>
            <a:cxnSpLocks/>
          </p:cNvCxnSpPr>
          <p:nvPr/>
        </p:nvCxnSpPr>
        <p:spPr>
          <a:xfrm>
            <a:off x="118268"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669" name="Imagen 27">
            <a:extLst>
              <a:ext uri="{FF2B5EF4-FFF2-40B4-BE49-F238E27FC236}">
                <a16:creationId xmlns:a16="http://schemas.microsoft.com/office/drawing/2014/main" id="{36B7238F-EFDA-4FEA-B688-56CD28BAB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25" name="Imagen 10">
            <a:extLst>
              <a:ext uri="{FF2B5EF4-FFF2-40B4-BE49-F238E27FC236}">
                <a16:creationId xmlns:a16="http://schemas.microsoft.com/office/drawing/2014/main" id="{472AD734-3C93-48DA-B1C4-0E65E4231AD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195963" y="266562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4759657D-9BFC-45C5-9011-E9917C2950E9}"/>
              </a:ext>
            </a:extLst>
          </p:cNvPr>
          <p:cNvSpPr txBox="1">
            <a:spLocks noChangeArrowheads="1"/>
          </p:cNvSpPr>
          <p:nvPr/>
        </p:nvSpPr>
        <p:spPr bwMode="auto">
          <a:xfrm>
            <a:off x="1" y="6435142"/>
            <a:ext cx="243248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103B7ACC-7A0F-7E8D-04DF-4DBB3D77F38B}"/>
              </a:ext>
            </a:extLst>
          </p:cNvPr>
          <p:cNvGraphicFramePr>
            <a:graphicFrameLocks noGrp="1"/>
          </p:cNvGraphicFramePr>
          <p:nvPr/>
        </p:nvGraphicFramePr>
        <p:xfrm>
          <a:off x="2088404" y="1250145"/>
          <a:ext cx="6601343" cy="5315802"/>
        </p:xfrm>
        <a:graphic>
          <a:graphicData uri="http://schemas.openxmlformats.org/drawingml/2006/table">
            <a:tbl>
              <a:tblPr/>
              <a:tblGrid>
                <a:gridCol w="1522192">
                  <a:extLst>
                    <a:ext uri="{9D8B030D-6E8A-4147-A177-3AD203B41FA5}">
                      <a16:colId xmlns:a16="http://schemas.microsoft.com/office/drawing/2014/main" val="984785605"/>
                    </a:ext>
                  </a:extLst>
                </a:gridCol>
                <a:gridCol w="931954">
                  <a:extLst>
                    <a:ext uri="{9D8B030D-6E8A-4147-A177-3AD203B41FA5}">
                      <a16:colId xmlns:a16="http://schemas.microsoft.com/office/drawing/2014/main" val="3197399246"/>
                    </a:ext>
                  </a:extLst>
                </a:gridCol>
                <a:gridCol w="1133877">
                  <a:extLst>
                    <a:ext uri="{9D8B030D-6E8A-4147-A177-3AD203B41FA5}">
                      <a16:colId xmlns:a16="http://schemas.microsoft.com/office/drawing/2014/main" val="118847926"/>
                    </a:ext>
                  </a:extLst>
                </a:gridCol>
                <a:gridCol w="1506660">
                  <a:extLst>
                    <a:ext uri="{9D8B030D-6E8A-4147-A177-3AD203B41FA5}">
                      <a16:colId xmlns:a16="http://schemas.microsoft.com/office/drawing/2014/main" val="27057540"/>
                    </a:ext>
                  </a:extLst>
                </a:gridCol>
                <a:gridCol w="1506660">
                  <a:extLst>
                    <a:ext uri="{9D8B030D-6E8A-4147-A177-3AD203B41FA5}">
                      <a16:colId xmlns:a16="http://schemas.microsoft.com/office/drawing/2014/main" val="1987617175"/>
                    </a:ext>
                  </a:extLst>
                </a:gridCol>
              </a:tblGrid>
              <a:tr h="113882">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27692294"/>
                  </a:ext>
                </a:extLst>
              </a:tr>
              <a:tr h="113882">
                <a:tc gridSpan="5">
                  <a:txBody>
                    <a:bodyPr/>
                    <a:lstStyle/>
                    <a:p>
                      <a:pPr algn="ctr" rtl="0" fontAlgn="ctr"/>
                      <a:r>
                        <a:rPr lang="es-MX" sz="1000" b="1" i="0" u="none" strike="noStrike" dirty="0">
                          <a:solidFill>
                            <a:srgbClr val="203864"/>
                          </a:solidFill>
                          <a:effectLst/>
                          <a:latin typeface="Calibri" panose="020F0502020204030204" pitchFamily="34" charset="0"/>
                        </a:rPr>
                        <a:t>AL 29 DE FEBRERO DE 2024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78622433"/>
                  </a:ext>
                </a:extLst>
              </a:tr>
              <a:tr h="122367">
                <a:tc gridSpan="5">
                  <a:txBody>
                    <a:bodyPr/>
                    <a:lstStyle/>
                    <a:p>
                      <a:pPr algn="ctr" rtl="0" fontAlgn="ctr"/>
                      <a:r>
                        <a:rPr lang="es-MX" sz="10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366695649"/>
                  </a:ext>
                </a:extLst>
              </a:tr>
              <a:tr h="236248">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92D050"/>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45132354"/>
                  </a:ext>
                </a:extLst>
              </a:tr>
              <a:tr h="122367">
                <a:tc rowSpan="29">
                  <a:txBody>
                    <a:bodyPr/>
                    <a:lstStyle/>
                    <a:p>
                      <a:pPr algn="ctr" rtl="0" fontAlgn="ctr"/>
                      <a:r>
                        <a:rPr lang="pt-BR" sz="1000" b="1" i="0" u="none" strike="noStrike" dirty="0">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92D050"/>
                      </a:solidFill>
                      <a:prstDash val="solid"/>
                      <a:round/>
                      <a:headEnd type="none" w="med" len="med"/>
                      <a:tailEnd type="none" w="med" len="med"/>
                    </a:lnR>
                    <a:lnT w="12700" cap="flat" cmpd="sng" algn="ctr">
                      <a:solidFill>
                        <a:srgbClr val="92D050"/>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$ 3.417.667.933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90789221"/>
                  </a:ext>
                </a:extLst>
              </a:tr>
              <a:tr h="1223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15-feb-21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$ 3.333.154.615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730983900"/>
                  </a:ext>
                </a:extLst>
              </a:tr>
              <a:tr h="1223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16-mar-21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$ 3.828.580.204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622859266"/>
                  </a:ext>
                </a:extLst>
              </a:tr>
              <a:tr h="12236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N°33</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15-abr-21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$ 4.276.237.386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17668475"/>
                  </a:ext>
                </a:extLst>
              </a:tr>
              <a:tr h="1223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14-may-21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$ 4.218.283.370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262854067"/>
                  </a:ext>
                </a:extLst>
              </a:tr>
              <a:tr h="12236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N°35</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15-jun-21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$ 4.278.237.228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46584046"/>
                  </a:ext>
                </a:extLst>
              </a:tr>
              <a:tr h="12236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N°36</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15-jul-21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$ 4.246.799.676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60808657"/>
                  </a:ext>
                </a:extLst>
              </a:tr>
              <a:tr h="1223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$ 4.381.069.682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30250305"/>
                  </a:ext>
                </a:extLst>
              </a:tr>
              <a:tr h="12236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N°38</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15-sep-21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$ 4.038.014.045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38462817"/>
                  </a:ext>
                </a:extLst>
              </a:tr>
              <a:tr h="1223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$ 3.235.183.333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93777686"/>
                  </a:ext>
                </a:extLst>
              </a:tr>
              <a:tr h="1223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12-nov-21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$ 3.512.181.962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14952426"/>
                  </a:ext>
                </a:extLst>
              </a:tr>
              <a:tr h="12236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N°41</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$ 3.724.295.551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75985186"/>
                  </a:ext>
                </a:extLst>
              </a:tr>
              <a:tr h="1223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17-ene-22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$ 3.980.649.116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4311215"/>
                  </a:ext>
                </a:extLst>
              </a:tr>
              <a:tr h="12236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N°43</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$ 4.179.869.107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53678806"/>
                  </a:ext>
                </a:extLst>
              </a:tr>
              <a:tr h="12236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N°44</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17-mar-22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$ 3.828.984.214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44028019"/>
                  </a:ext>
                </a:extLst>
              </a:tr>
              <a:tr h="1223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19-abr-22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$ 5.292.501.838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53622025"/>
                  </a:ext>
                </a:extLst>
              </a:tr>
              <a:tr h="12236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N°46</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17-may-22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$ 2.896.725.908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56508213"/>
                  </a:ext>
                </a:extLst>
              </a:tr>
              <a:tr h="12236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N°47</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$ 3.360.329.883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39321576"/>
                  </a:ext>
                </a:extLst>
              </a:tr>
              <a:tr h="1223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15-jul-22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$ 3.103.102.744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81747893"/>
                  </a:ext>
                </a:extLst>
              </a:tr>
              <a:tr h="12236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N°49</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$ 4.403.968.004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143973847"/>
                  </a:ext>
                </a:extLst>
              </a:tr>
              <a:tr h="1223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16-sep-22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$ 3.941.093.561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422737481"/>
                  </a:ext>
                </a:extLst>
              </a:tr>
              <a:tr h="12236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N°51</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18-oct-22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$ 2.600.023.408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26045604"/>
                  </a:ext>
                </a:extLst>
              </a:tr>
              <a:tr h="11388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N°52</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18-nov-22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$ 2.564.742.320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419723189"/>
                  </a:ext>
                </a:extLst>
              </a:tr>
              <a:tr h="133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BF1E9"/>
                    </a:solidFill>
                  </a:tcPr>
                </a:tc>
                <a:tc>
                  <a:txBody>
                    <a:bodyPr/>
                    <a:lstStyle/>
                    <a:p>
                      <a:pPr algn="r" rtl="0" fontAlgn="ctr"/>
                      <a:r>
                        <a:rPr lang="es-CO" sz="1000" b="0" i="0" u="none" strike="noStrike">
                          <a:solidFill>
                            <a:srgbClr val="203864"/>
                          </a:solidFill>
                          <a:effectLst/>
                          <a:latin typeface="Calibri" panose="020F0502020204030204" pitchFamily="34" charset="0"/>
                        </a:rPr>
                        <a:t>$ 3.398.514.135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63562723"/>
                  </a:ext>
                </a:extLst>
              </a:tr>
              <a:tr h="14067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N°54</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19-ene-23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$ 6.904.902.549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086930365"/>
                  </a:ext>
                </a:extLst>
              </a:tr>
              <a:tr h="14067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N°55</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16-feb-23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BF1E9"/>
                    </a:solidFill>
                  </a:tcPr>
                </a:tc>
                <a:tc>
                  <a:txBody>
                    <a:bodyPr/>
                    <a:lstStyle/>
                    <a:p>
                      <a:pPr algn="r" rtl="0" fontAlgn="ctr"/>
                      <a:r>
                        <a:rPr lang="es-CO" sz="1000" b="0" i="0" u="none" strike="noStrike">
                          <a:solidFill>
                            <a:srgbClr val="203864"/>
                          </a:solidFill>
                          <a:effectLst/>
                          <a:latin typeface="Calibri" panose="020F0502020204030204" pitchFamily="34" charset="0"/>
                        </a:rPr>
                        <a:t>$ 3.293.009.175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17695101"/>
                  </a:ext>
                </a:extLst>
              </a:tr>
              <a:tr h="14067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a:t>
                      </a:r>
                      <a:r>
                        <a:rPr lang="es-CO" sz="1000" b="0" i="0" u="none" strike="noStrike" dirty="0" err="1">
                          <a:solidFill>
                            <a:srgbClr val="203864"/>
                          </a:solidFill>
                          <a:effectLst/>
                          <a:latin typeface="Calibri" panose="020F0502020204030204" pitchFamily="34" charset="0"/>
                        </a:rPr>
                        <a:t>N°</a:t>
                      </a:r>
                      <a:r>
                        <a:rPr lang="es-CO" sz="1000" b="0" i="0" u="none" strike="noStrike" dirty="0">
                          <a:solidFill>
                            <a:srgbClr val="203864"/>
                          </a:solidFill>
                          <a:effectLst/>
                          <a:latin typeface="Calibri" panose="020F0502020204030204" pitchFamily="34" charset="0"/>
                        </a:rPr>
                        <a:t> 56</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30-mar-23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feb-23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$ 3.152.590.440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216872875"/>
                  </a:ext>
                </a:extLst>
              </a:tr>
              <a:tr h="14067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a:t>
                      </a:r>
                      <a:r>
                        <a:rPr lang="es-CO" sz="1000" b="0" i="0" u="none" strike="noStrike" dirty="0" err="1">
                          <a:solidFill>
                            <a:srgbClr val="203864"/>
                          </a:solidFill>
                          <a:effectLst/>
                          <a:latin typeface="Calibri" panose="020F0502020204030204" pitchFamily="34" charset="0"/>
                        </a:rPr>
                        <a:t>N°</a:t>
                      </a:r>
                      <a:r>
                        <a:rPr lang="es-CO" sz="1000" b="0" i="0" u="none" strike="noStrike" dirty="0">
                          <a:solidFill>
                            <a:srgbClr val="203864"/>
                          </a:solidFill>
                          <a:effectLst/>
                          <a:latin typeface="Calibri" panose="020F0502020204030204" pitchFamily="34" charset="0"/>
                        </a:rPr>
                        <a:t> 57</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14-abr-23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BF1E9"/>
                    </a:solidFill>
                  </a:tcPr>
                </a:tc>
                <a:tc>
                  <a:txBody>
                    <a:bodyPr/>
                    <a:lstStyle/>
                    <a:p>
                      <a:pPr algn="r" rtl="0" fontAlgn="ctr"/>
                      <a:r>
                        <a:rPr lang="es-CO" sz="1000" b="0" i="0" u="none" strike="noStrike">
                          <a:solidFill>
                            <a:srgbClr val="203864"/>
                          </a:solidFill>
                          <a:effectLst/>
                          <a:latin typeface="Calibri" panose="020F0502020204030204" pitchFamily="34" charset="0"/>
                        </a:rPr>
                        <a:t>$ 3.711.672.510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23625591"/>
                  </a:ext>
                </a:extLst>
              </a:tr>
              <a:tr h="202754">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a:t>
                      </a:r>
                      <a:r>
                        <a:rPr lang="es-CO" sz="1000" b="0" i="0" u="none" strike="noStrike" dirty="0" err="1">
                          <a:solidFill>
                            <a:srgbClr val="203864"/>
                          </a:solidFill>
                          <a:effectLst/>
                          <a:latin typeface="Calibri" panose="020F0502020204030204" pitchFamily="34" charset="0"/>
                        </a:rPr>
                        <a:t>N°</a:t>
                      </a:r>
                      <a:r>
                        <a:rPr lang="es-CO" sz="1000" b="0" i="0" u="none" strike="noStrike" dirty="0">
                          <a:solidFill>
                            <a:srgbClr val="203864"/>
                          </a:solidFill>
                          <a:effectLst/>
                          <a:latin typeface="Calibri" panose="020F0502020204030204" pitchFamily="34" charset="0"/>
                        </a:rPr>
                        <a:t> 58</a:t>
                      </a:r>
                    </a:p>
                  </a:txBody>
                  <a:tcPr marL="0" marR="0" marT="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26-may-23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$ 3.422.306.658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01333119"/>
                  </a:ext>
                </a:extLst>
              </a:tr>
              <a:tr h="140677">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252884458"/>
                  </a:ext>
                </a:extLst>
              </a:tr>
            </a:tbl>
          </a:graphicData>
        </a:graphic>
      </p:graphicFrame>
    </p:spTree>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Imagen 13">
            <a:extLst>
              <a:ext uri="{FF2B5EF4-FFF2-40B4-BE49-F238E27FC236}">
                <a16:creationId xmlns:a16="http://schemas.microsoft.com/office/drawing/2014/main" id="{C522F9B1-96FC-43CD-8556-75C80DFEB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BBB8F27-C7ED-4E6A-97AA-183CA478E41D}"/>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Febrero 2024</a:t>
            </a:r>
          </a:p>
        </p:txBody>
      </p:sp>
      <p:cxnSp>
        <p:nvCxnSpPr>
          <p:cNvPr id="27" name="Conector recto 26">
            <a:extLst>
              <a:ext uri="{FF2B5EF4-FFF2-40B4-BE49-F238E27FC236}">
                <a16:creationId xmlns:a16="http://schemas.microsoft.com/office/drawing/2014/main" id="{26556ECD-9CB3-4A40-B7D4-0616AE418A07}"/>
              </a:ext>
            </a:extLst>
          </p:cNvPr>
          <p:cNvCxnSpPr>
            <a:cxnSpLocks/>
          </p:cNvCxnSpPr>
          <p:nvPr/>
        </p:nvCxnSpPr>
        <p:spPr>
          <a:xfrm>
            <a:off x="118268"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669" name="Imagen 27">
            <a:extLst>
              <a:ext uri="{FF2B5EF4-FFF2-40B4-BE49-F238E27FC236}">
                <a16:creationId xmlns:a16="http://schemas.microsoft.com/office/drawing/2014/main" id="{36B7238F-EFDA-4FEA-B688-56CD28BAB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25" name="Imagen 10">
            <a:extLst>
              <a:ext uri="{FF2B5EF4-FFF2-40B4-BE49-F238E27FC236}">
                <a16:creationId xmlns:a16="http://schemas.microsoft.com/office/drawing/2014/main" id="{472AD734-3C93-48DA-B1C4-0E65E4231AD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195963" y="266562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4759657D-9BFC-45C5-9011-E9917C2950E9}"/>
              </a:ext>
            </a:extLst>
          </p:cNvPr>
          <p:cNvSpPr txBox="1">
            <a:spLocks noChangeArrowheads="1"/>
          </p:cNvSpPr>
          <p:nvPr/>
        </p:nvSpPr>
        <p:spPr bwMode="auto">
          <a:xfrm>
            <a:off x="70521" y="6482576"/>
            <a:ext cx="6513851"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175E6983-F297-CEC7-91FE-8B36625E5245}"/>
              </a:ext>
            </a:extLst>
          </p:cNvPr>
          <p:cNvGraphicFramePr>
            <a:graphicFrameLocks noGrp="1"/>
          </p:cNvGraphicFramePr>
          <p:nvPr/>
        </p:nvGraphicFramePr>
        <p:xfrm>
          <a:off x="2316582" y="1785253"/>
          <a:ext cx="6513852" cy="3063543"/>
        </p:xfrm>
        <a:graphic>
          <a:graphicData uri="http://schemas.openxmlformats.org/drawingml/2006/table">
            <a:tbl>
              <a:tblPr/>
              <a:tblGrid>
                <a:gridCol w="1502018">
                  <a:extLst>
                    <a:ext uri="{9D8B030D-6E8A-4147-A177-3AD203B41FA5}">
                      <a16:colId xmlns:a16="http://schemas.microsoft.com/office/drawing/2014/main" val="2778329743"/>
                    </a:ext>
                  </a:extLst>
                </a:gridCol>
                <a:gridCol w="919602">
                  <a:extLst>
                    <a:ext uri="{9D8B030D-6E8A-4147-A177-3AD203B41FA5}">
                      <a16:colId xmlns:a16="http://schemas.microsoft.com/office/drawing/2014/main" val="1317074432"/>
                    </a:ext>
                  </a:extLst>
                </a:gridCol>
                <a:gridCol w="1118850">
                  <a:extLst>
                    <a:ext uri="{9D8B030D-6E8A-4147-A177-3AD203B41FA5}">
                      <a16:colId xmlns:a16="http://schemas.microsoft.com/office/drawing/2014/main" val="3436734546"/>
                    </a:ext>
                  </a:extLst>
                </a:gridCol>
                <a:gridCol w="1486691">
                  <a:extLst>
                    <a:ext uri="{9D8B030D-6E8A-4147-A177-3AD203B41FA5}">
                      <a16:colId xmlns:a16="http://schemas.microsoft.com/office/drawing/2014/main" val="1555427521"/>
                    </a:ext>
                  </a:extLst>
                </a:gridCol>
                <a:gridCol w="1486691">
                  <a:extLst>
                    <a:ext uri="{9D8B030D-6E8A-4147-A177-3AD203B41FA5}">
                      <a16:colId xmlns:a16="http://schemas.microsoft.com/office/drawing/2014/main" val="1548303330"/>
                    </a:ext>
                  </a:extLst>
                </a:gridCol>
              </a:tblGrid>
              <a:tr h="205017">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126216778"/>
                  </a:ext>
                </a:extLst>
              </a:tr>
              <a:tr h="214780">
                <a:tc gridSpan="5">
                  <a:txBody>
                    <a:bodyPr/>
                    <a:lstStyle/>
                    <a:p>
                      <a:pPr algn="ctr" rtl="0" fontAlgn="ctr"/>
                      <a:r>
                        <a:rPr lang="es-MX" sz="1000" b="1" i="0" u="none" strike="noStrike" dirty="0">
                          <a:solidFill>
                            <a:srgbClr val="203864"/>
                          </a:solidFill>
                          <a:effectLst/>
                          <a:latin typeface="Calibri" panose="020F0502020204030204" pitchFamily="34" charset="0"/>
                        </a:rPr>
                        <a:t>AL 29 DE FEBRERO DE 2024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16386615"/>
                  </a:ext>
                </a:extLst>
              </a:tr>
              <a:tr h="178333">
                <a:tc gridSpan="5">
                  <a:txBody>
                    <a:bodyPr/>
                    <a:lstStyle/>
                    <a:p>
                      <a:pPr algn="ctr" rtl="0" fontAlgn="ctr"/>
                      <a:r>
                        <a:rPr lang="es-MX" sz="10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049499759"/>
                  </a:ext>
                </a:extLst>
              </a:tr>
              <a:tr h="344300">
                <a:tc>
                  <a:txBody>
                    <a:bodyPr/>
                    <a:lstStyle/>
                    <a:p>
                      <a:pPr algn="ctr" rtl="0" fontAlgn="ctr"/>
                      <a:r>
                        <a:rPr lang="es-CO" sz="9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62414137"/>
                  </a:ext>
                </a:extLst>
              </a:tr>
              <a:tr h="275960">
                <a:tc rowSpan="9">
                  <a:txBody>
                    <a:bodyPr/>
                    <a:lstStyle/>
                    <a:p>
                      <a:pPr algn="ctr" rtl="0" fontAlgn="ctr"/>
                      <a:r>
                        <a:rPr lang="es-CO" sz="900" b="1" i="0" u="none" strike="noStrike">
                          <a:solidFill>
                            <a:srgbClr val="203864"/>
                          </a:solidFill>
                          <a:effectLst/>
                          <a:latin typeface="Calibri" panose="020F0502020204030204" pitchFamily="34" charset="0"/>
                        </a:rPr>
                        <a:t>PROMOAMBIENTAL DISTRITO SAS ESP</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 59</a:t>
                      </a:r>
                    </a:p>
                  </a:txBody>
                  <a:tcPr marL="0" marR="0" marT="0" marB="0" anchor="ctr">
                    <a:lnL w="635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23-jun-23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$ 7.067.781.148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8003668"/>
                  </a:ext>
                </a:extLst>
              </a:tr>
              <a:tr h="20501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635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24-jul-23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$ 4.415.823.953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85798192"/>
                  </a:ext>
                </a:extLst>
              </a:tr>
              <a:tr h="20501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635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24-ago-23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$ 4.397.660.516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859792043"/>
                  </a:ext>
                </a:extLst>
              </a:tr>
              <a:tr h="20501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w="635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22-sep-23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ago-23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$ 5.155.484.782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947759389"/>
                  </a:ext>
                </a:extLst>
              </a:tr>
              <a:tr h="20501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w="635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23-oct-23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$ 3.626.271.684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20890985"/>
                  </a:ext>
                </a:extLst>
              </a:tr>
              <a:tr h="20501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635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24-nov-23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oct-23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$ 2.785.804.918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451561631"/>
                  </a:ext>
                </a:extLst>
              </a:tr>
              <a:tr h="20501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w="635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20-dic-23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$ 4.115.040.484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33541996"/>
                  </a:ext>
                </a:extLst>
              </a:tr>
              <a:tr h="20501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635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24-ene-24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$ 4.093.913.489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972025205"/>
                  </a:ext>
                </a:extLst>
              </a:tr>
              <a:tr h="20501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w="635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23-feb-24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$ 4.197.649.522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49138877"/>
                  </a:ext>
                </a:extLst>
              </a:tr>
              <a:tr h="205017">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6350" cap="flat" cmpd="sng" algn="ctr">
                      <a:solidFill>
                        <a:srgbClr val="92D050"/>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$ 223.082.545.931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61335033"/>
                  </a:ext>
                </a:extLst>
              </a:tr>
            </a:tbl>
          </a:graphicData>
        </a:graphic>
      </p:graphicFrame>
    </p:spTree>
    <p:extLst>
      <p:ext uri="{BB962C8B-B14F-4D97-AF65-F5344CB8AC3E}">
        <p14:creationId xmlns:p14="http://schemas.microsoft.com/office/powerpoint/2010/main" val="404182516"/>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4" name="Imagen 13">
            <a:extLst>
              <a:ext uri="{FF2B5EF4-FFF2-40B4-BE49-F238E27FC236}">
                <a16:creationId xmlns:a16="http://schemas.microsoft.com/office/drawing/2014/main" id="{E37E20A5-6B50-4033-93AF-AF57282EA55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17422B3F-241E-4786-BDB2-B3662FB75E94}"/>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5716" name="Imagen 27">
            <a:extLst>
              <a:ext uri="{FF2B5EF4-FFF2-40B4-BE49-F238E27FC236}">
                <a16:creationId xmlns:a16="http://schemas.microsoft.com/office/drawing/2014/main" id="{0188EE55-9A88-441E-95A7-1605CF3F7C7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7" name="Rectangle 2">
            <a:extLst>
              <a:ext uri="{FF2B5EF4-FFF2-40B4-BE49-F238E27FC236}">
                <a16:creationId xmlns:a16="http://schemas.microsoft.com/office/drawing/2014/main" id="{C3823710-617D-44A4-BDCC-EF26201B2DA8}"/>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sp>
        <p:nvSpPr>
          <p:cNvPr id="2" name="CuadroTexto 1">
            <a:extLst>
              <a:ext uri="{FF2B5EF4-FFF2-40B4-BE49-F238E27FC236}">
                <a16:creationId xmlns:a16="http://schemas.microsoft.com/office/drawing/2014/main" id="{28F1F8AA-3912-4901-8863-2625DA925A02}"/>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Febrero 2024</a:t>
            </a:r>
          </a:p>
        </p:txBody>
      </p:sp>
      <p:pic>
        <p:nvPicPr>
          <p:cNvPr id="115884" name="Imagen 10">
            <a:extLst>
              <a:ext uri="{FF2B5EF4-FFF2-40B4-BE49-F238E27FC236}">
                <a16:creationId xmlns:a16="http://schemas.microsoft.com/office/drawing/2014/main" id="{237B91C3-677C-4CBD-8E01-4FE9C8730448}"/>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66338" y="3538538"/>
            <a:ext cx="127635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8F42600C-ABDE-385A-CD92-9CBE361BF4EF}"/>
              </a:ext>
            </a:extLst>
          </p:cNvPr>
          <p:cNvGraphicFramePr>
            <a:graphicFrameLocks noGrp="1"/>
          </p:cNvGraphicFramePr>
          <p:nvPr/>
        </p:nvGraphicFramePr>
        <p:xfrm>
          <a:off x="2164137" y="1271552"/>
          <a:ext cx="7728789" cy="5360751"/>
        </p:xfrm>
        <a:graphic>
          <a:graphicData uri="http://schemas.openxmlformats.org/drawingml/2006/table">
            <a:tbl>
              <a:tblPr/>
              <a:tblGrid>
                <a:gridCol w="1607995">
                  <a:extLst>
                    <a:ext uri="{9D8B030D-6E8A-4147-A177-3AD203B41FA5}">
                      <a16:colId xmlns:a16="http://schemas.microsoft.com/office/drawing/2014/main" val="776318795"/>
                    </a:ext>
                  </a:extLst>
                </a:gridCol>
                <a:gridCol w="1236525">
                  <a:extLst>
                    <a:ext uri="{9D8B030D-6E8A-4147-A177-3AD203B41FA5}">
                      <a16:colId xmlns:a16="http://schemas.microsoft.com/office/drawing/2014/main" val="2204791149"/>
                    </a:ext>
                  </a:extLst>
                </a:gridCol>
                <a:gridCol w="1463219">
                  <a:extLst>
                    <a:ext uri="{9D8B030D-6E8A-4147-A177-3AD203B41FA5}">
                      <a16:colId xmlns:a16="http://schemas.microsoft.com/office/drawing/2014/main" val="3426883484"/>
                    </a:ext>
                  </a:extLst>
                </a:gridCol>
                <a:gridCol w="1710525">
                  <a:extLst>
                    <a:ext uri="{9D8B030D-6E8A-4147-A177-3AD203B41FA5}">
                      <a16:colId xmlns:a16="http://schemas.microsoft.com/office/drawing/2014/main" val="2094347676"/>
                    </a:ext>
                  </a:extLst>
                </a:gridCol>
                <a:gridCol w="1710525">
                  <a:extLst>
                    <a:ext uri="{9D8B030D-6E8A-4147-A177-3AD203B41FA5}">
                      <a16:colId xmlns:a16="http://schemas.microsoft.com/office/drawing/2014/main" val="3555766519"/>
                    </a:ext>
                  </a:extLst>
                </a:gridCol>
              </a:tblGrid>
              <a:tr h="202449">
                <a:tc gridSpan="5">
                  <a:txBody>
                    <a:bodyPr/>
                    <a:lstStyle/>
                    <a:p>
                      <a:pPr algn="ctr" rtl="0" fontAlgn="ctr"/>
                      <a:r>
                        <a:rPr lang="es-CO" sz="10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0718270"/>
                  </a:ext>
                </a:extLst>
              </a:tr>
              <a:tr h="147979">
                <a:tc gridSpan="5">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1" i="0" u="none" strike="noStrike" dirty="0">
                          <a:solidFill>
                            <a:srgbClr val="203864"/>
                          </a:solidFill>
                          <a:effectLst/>
                          <a:latin typeface="Calibri" panose="020F0502020204030204" pitchFamily="34" charset="0"/>
                        </a:rPr>
                        <a:t>AL 29 DE FEBRERO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946078613"/>
                  </a:ext>
                </a:extLst>
              </a:tr>
              <a:tr h="147979">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31879930"/>
                  </a:ext>
                </a:extLst>
              </a:tr>
              <a:tr h="192259">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15911415"/>
                  </a:ext>
                </a:extLst>
              </a:tr>
              <a:tr h="192259">
                <a:tc rowSpan="29">
                  <a:txBody>
                    <a:bodyPr/>
                    <a:lstStyle/>
                    <a:p>
                      <a:pPr algn="ctr" rtl="0" fontAlgn="ctr"/>
                      <a:r>
                        <a:rPr lang="es-CO" sz="1000" b="1" i="0" u="none" strike="noStrike">
                          <a:solidFill>
                            <a:srgbClr val="203864"/>
                          </a:solidFill>
                          <a:effectLst/>
                          <a:latin typeface="Calibri" panose="020F0502020204030204" pitchFamily="34" charset="0"/>
                        </a:rPr>
                        <a:t>LIMPIEZA METROPOLITANA S.A.E.S.P.</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Abr-2018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$ 2.487.392.833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45134367"/>
                  </a:ext>
                </a:extLst>
              </a:tr>
              <a:tr h="1922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43221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$ 1.892.328.755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773570211"/>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30-oct-18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$ 2.211.910.307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83157823"/>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29-nov-18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$ 2.276.230.225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66589343"/>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$ 1.969.677.696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74209047"/>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24-ene-19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$ 2.109.030.080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57044092"/>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$ 4.101.693.823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33835476"/>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$ 2.075.164.515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15588681"/>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17-abr-19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$ 2.052.107.147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64349317"/>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17-may-17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$ 2.167.979.496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73739283"/>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$ 2.293.828.876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863227001"/>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$ 2.281.862.971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783448536"/>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12-ago-19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$ 2.431.956.242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461264415"/>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$ 2.358.557.757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98816973"/>
                  </a:ext>
                </a:extLst>
              </a:tr>
              <a:tr h="14797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11-oct-19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$ 2.300.964.903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59096357"/>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$ 3.398.467.744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23530559"/>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$ 3.244.805.324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2098638"/>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$ 3.321.675.520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04151038"/>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$ 3.235.817.923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45058948"/>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11-mar-20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$ 3.348.301.361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57630667"/>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$ 3.290.331.921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46185725"/>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$ 3.098.279.229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776896851"/>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$ 3.310.678.526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359796169"/>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$ 3.521.211.228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3018815"/>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$ 3.572.230.005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7570274"/>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$ 3.320.059.895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54901627"/>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$ 3.590.700.508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49425859"/>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$ 3.776.128.821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163842525"/>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$ 3.942.409.141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351225"/>
                  </a:ext>
                </a:extLst>
              </a:tr>
              <a:tr h="147979">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29336564"/>
                  </a:ext>
                </a:extLst>
              </a:tr>
            </a:tbl>
          </a:graphicData>
        </a:graphic>
      </p:graphicFrame>
      <p:sp>
        <p:nvSpPr>
          <p:cNvPr id="9" name="CuadroTexto 4">
            <a:extLst>
              <a:ext uri="{FF2B5EF4-FFF2-40B4-BE49-F238E27FC236}">
                <a16:creationId xmlns:a16="http://schemas.microsoft.com/office/drawing/2014/main" id="{D2F328D8-4059-4E42-8E37-27151692E6DC}"/>
              </a:ext>
            </a:extLst>
          </p:cNvPr>
          <p:cNvSpPr txBox="1">
            <a:spLocks noChangeArrowheads="1"/>
          </p:cNvSpPr>
          <p:nvPr/>
        </p:nvSpPr>
        <p:spPr bwMode="auto">
          <a:xfrm>
            <a:off x="-696438"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Imagen 13">
            <a:extLst>
              <a:ext uri="{FF2B5EF4-FFF2-40B4-BE49-F238E27FC236}">
                <a16:creationId xmlns:a16="http://schemas.microsoft.com/office/drawing/2014/main" id="{ABF67E91-987B-4471-A6FD-5483EBC3EDA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4EF7C86B-E7BC-4EC3-8993-E9BB949403E9}"/>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7764" name="Imagen 27">
            <a:extLst>
              <a:ext uri="{FF2B5EF4-FFF2-40B4-BE49-F238E27FC236}">
                <a16:creationId xmlns:a16="http://schemas.microsoft.com/office/drawing/2014/main" id="{168CF505-BD86-4019-A526-13B1A60135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18D3A624-A813-4336-8C4D-E4064E5DBC19}"/>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Febrero 2024</a:t>
            </a:r>
          </a:p>
        </p:txBody>
      </p:sp>
      <p:pic>
        <p:nvPicPr>
          <p:cNvPr id="117821" name="Imagen 10">
            <a:extLst>
              <a:ext uri="{FF2B5EF4-FFF2-40B4-BE49-F238E27FC236}">
                <a16:creationId xmlns:a16="http://schemas.microsoft.com/office/drawing/2014/main" id="{A3D80B13-785B-4D05-A067-A256384CAC1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95031D19-8B6B-4A96-8BC5-1651BD1CD161}"/>
              </a:ext>
            </a:extLst>
          </p:cNvPr>
          <p:cNvSpPr txBox="1">
            <a:spLocks noChangeArrowheads="1"/>
          </p:cNvSpPr>
          <p:nvPr/>
        </p:nvSpPr>
        <p:spPr bwMode="auto">
          <a:xfrm>
            <a:off x="-498475"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2306CDE6-1BAC-5ABF-EBCC-B23A2CE6B26F}"/>
              </a:ext>
            </a:extLst>
          </p:cNvPr>
          <p:cNvGraphicFramePr>
            <a:graphicFrameLocks noGrp="1"/>
          </p:cNvGraphicFramePr>
          <p:nvPr/>
        </p:nvGraphicFramePr>
        <p:xfrm>
          <a:off x="2849731" y="1242883"/>
          <a:ext cx="6498455" cy="5568281"/>
        </p:xfrm>
        <a:graphic>
          <a:graphicData uri="http://schemas.openxmlformats.org/drawingml/2006/table">
            <a:tbl>
              <a:tblPr/>
              <a:tblGrid>
                <a:gridCol w="1652150">
                  <a:extLst>
                    <a:ext uri="{9D8B030D-6E8A-4147-A177-3AD203B41FA5}">
                      <a16:colId xmlns:a16="http://schemas.microsoft.com/office/drawing/2014/main" val="1371229187"/>
                    </a:ext>
                  </a:extLst>
                </a:gridCol>
                <a:gridCol w="979051">
                  <a:extLst>
                    <a:ext uri="{9D8B030D-6E8A-4147-A177-3AD203B41FA5}">
                      <a16:colId xmlns:a16="http://schemas.microsoft.com/office/drawing/2014/main" val="2471184042"/>
                    </a:ext>
                  </a:extLst>
                </a:gridCol>
                <a:gridCol w="1158544">
                  <a:extLst>
                    <a:ext uri="{9D8B030D-6E8A-4147-A177-3AD203B41FA5}">
                      <a16:colId xmlns:a16="http://schemas.microsoft.com/office/drawing/2014/main" val="1033293425"/>
                    </a:ext>
                  </a:extLst>
                </a:gridCol>
                <a:gridCol w="1354355">
                  <a:extLst>
                    <a:ext uri="{9D8B030D-6E8A-4147-A177-3AD203B41FA5}">
                      <a16:colId xmlns:a16="http://schemas.microsoft.com/office/drawing/2014/main" val="4261691501"/>
                    </a:ext>
                  </a:extLst>
                </a:gridCol>
                <a:gridCol w="1354355">
                  <a:extLst>
                    <a:ext uri="{9D8B030D-6E8A-4147-A177-3AD203B41FA5}">
                      <a16:colId xmlns:a16="http://schemas.microsoft.com/office/drawing/2014/main" val="2785062341"/>
                    </a:ext>
                  </a:extLst>
                </a:gridCol>
              </a:tblGrid>
              <a:tr h="160330">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813313058"/>
                  </a:ext>
                </a:extLst>
              </a:tr>
              <a:tr h="160330">
                <a:tc gridSpan="5">
                  <a:txBody>
                    <a:bodyPr/>
                    <a:lstStyle/>
                    <a:p>
                      <a:pPr algn="ctr" rtl="0" fontAlgn="ctr"/>
                      <a:r>
                        <a:rPr lang="es-MX" sz="1000" b="1" i="0" u="none" strike="noStrike" dirty="0">
                          <a:solidFill>
                            <a:srgbClr val="203864"/>
                          </a:solidFill>
                          <a:effectLst/>
                          <a:latin typeface="Calibri" panose="020F0502020204030204" pitchFamily="34" charset="0"/>
                        </a:rPr>
                        <a:t>AL 29 DE FEBRERO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379723795"/>
                  </a:ext>
                </a:extLst>
              </a:tr>
              <a:tr h="160330">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75115011"/>
                  </a:ext>
                </a:extLst>
              </a:tr>
              <a:tr h="234837">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92D050"/>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45182462"/>
                  </a:ext>
                </a:extLst>
              </a:tr>
              <a:tr h="160330">
                <a:tc rowSpan="29">
                  <a:txBody>
                    <a:bodyPr/>
                    <a:lstStyle/>
                    <a:p>
                      <a:pPr algn="ctr" rtl="0" fontAlgn="ctr"/>
                      <a:r>
                        <a:rPr lang="es-CO" sz="1000" b="1" i="0" u="none" strike="noStrike" dirty="0">
                          <a:solidFill>
                            <a:srgbClr val="203864"/>
                          </a:solidFill>
                          <a:effectLst/>
                          <a:latin typeface="Calibri" panose="020F0502020204030204" pitchFamily="34" charset="0"/>
                        </a:rPr>
                        <a:t>LIMPIEZA METROPOLITANA S.A.E.S.P.</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92D050"/>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$ 4.159.976.218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480233905"/>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$ 4.264.221.459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64220117"/>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12-mar-21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$ 4.379.778.253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74474855"/>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$ 4.799.444.665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90345302"/>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12-may-21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$ 5.222.036.763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664534409"/>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11-jun-21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$ 5.510.406.342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37843866"/>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13-jul-21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$ 5.307.516.597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49346031"/>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$ 5.627.666.506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79475330"/>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13-sep-21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$ 5.659.138.298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83192601"/>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$ 5.922.938.245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62667987"/>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12-nov-21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jul y ago -21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$ 8.353.500.668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163768040"/>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$ 3.943.180.572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51001065"/>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$ 5.704.251.437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806383523"/>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$ 4.542.615.074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68138938"/>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$ 5.322.032.783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21244406"/>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$ 3.796.054.751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28575357"/>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$ 3.188.893.631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975336054"/>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$ 3.524.483.578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796213"/>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$ 4.291.552.475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143884712"/>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$ 5.351.120.419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01582721"/>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$ 6.152.105.823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7694305"/>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$ 3.708.605.118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73591166"/>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18-nov-22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$ 5.272.953.052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33693580"/>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$ 5.674.395.176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07427943"/>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13-ene-23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$ 7.980.269.559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25389036"/>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10-feb-23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$ 5.952.107.006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2152304"/>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9-mar-23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$ 5.563.040.513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08511536"/>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$ 5.084.213.020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02604899"/>
                  </a:ext>
                </a:extLst>
              </a:tr>
              <a:tr h="20128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8-may-23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$ 6.335.339.842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367775345"/>
                  </a:ext>
                </a:extLst>
              </a:tr>
              <a:tr h="160330">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75629928"/>
                  </a:ext>
                </a:extLst>
              </a:tr>
            </a:tbl>
          </a:graphicData>
        </a:graphic>
      </p:graphicFrame>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Imagen 13">
            <a:extLst>
              <a:ext uri="{FF2B5EF4-FFF2-40B4-BE49-F238E27FC236}">
                <a16:creationId xmlns:a16="http://schemas.microsoft.com/office/drawing/2014/main" id="{ABF67E91-987B-4471-A6FD-5483EBC3EDA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4EF7C86B-E7BC-4EC3-8993-E9BB949403E9}"/>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7764" name="Imagen 27">
            <a:extLst>
              <a:ext uri="{FF2B5EF4-FFF2-40B4-BE49-F238E27FC236}">
                <a16:creationId xmlns:a16="http://schemas.microsoft.com/office/drawing/2014/main" id="{168CF505-BD86-4019-A526-13B1A60135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18D3A624-A813-4336-8C4D-E4064E5DBC19}"/>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Febrero 2024</a:t>
            </a:r>
          </a:p>
        </p:txBody>
      </p:sp>
      <p:pic>
        <p:nvPicPr>
          <p:cNvPr id="117821" name="Imagen 10">
            <a:extLst>
              <a:ext uri="{FF2B5EF4-FFF2-40B4-BE49-F238E27FC236}">
                <a16:creationId xmlns:a16="http://schemas.microsoft.com/office/drawing/2014/main" id="{A3D80B13-785B-4D05-A067-A256384CAC1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95031D19-8B6B-4A96-8BC5-1651BD1CD161}"/>
              </a:ext>
            </a:extLst>
          </p:cNvPr>
          <p:cNvSpPr txBox="1">
            <a:spLocks noChangeArrowheads="1"/>
          </p:cNvSpPr>
          <p:nvPr/>
        </p:nvSpPr>
        <p:spPr bwMode="auto">
          <a:xfrm>
            <a:off x="-353002"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3418920A-15E5-D924-EA26-2E05E2D85967}"/>
              </a:ext>
            </a:extLst>
          </p:cNvPr>
          <p:cNvGraphicFramePr>
            <a:graphicFrameLocks noGrp="1"/>
          </p:cNvGraphicFramePr>
          <p:nvPr/>
        </p:nvGraphicFramePr>
        <p:xfrm>
          <a:off x="2277835" y="1814671"/>
          <a:ext cx="6698213" cy="3102566"/>
        </p:xfrm>
        <a:graphic>
          <a:graphicData uri="http://schemas.openxmlformats.org/drawingml/2006/table">
            <a:tbl>
              <a:tblPr/>
              <a:tblGrid>
                <a:gridCol w="1702936">
                  <a:extLst>
                    <a:ext uri="{9D8B030D-6E8A-4147-A177-3AD203B41FA5}">
                      <a16:colId xmlns:a16="http://schemas.microsoft.com/office/drawing/2014/main" val="1475423634"/>
                    </a:ext>
                  </a:extLst>
                </a:gridCol>
                <a:gridCol w="1009147">
                  <a:extLst>
                    <a:ext uri="{9D8B030D-6E8A-4147-A177-3AD203B41FA5}">
                      <a16:colId xmlns:a16="http://schemas.microsoft.com/office/drawing/2014/main" val="3879677610"/>
                    </a:ext>
                  </a:extLst>
                </a:gridCol>
                <a:gridCol w="1194156">
                  <a:extLst>
                    <a:ext uri="{9D8B030D-6E8A-4147-A177-3AD203B41FA5}">
                      <a16:colId xmlns:a16="http://schemas.microsoft.com/office/drawing/2014/main" val="1862778274"/>
                    </a:ext>
                  </a:extLst>
                </a:gridCol>
                <a:gridCol w="1395987">
                  <a:extLst>
                    <a:ext uri="{9D8B030D-6E8A-4147-A177-3AD203B41FA5}">
                      <a16:colId xmlns:a16="http://schemas.microsoft.com/office/drawing/2014/main" val="2583399546"/>
                    </a:ext>
                  </a:extLst>
                </a:gridCol>
                <a:gridCol w="1395987">
                  <a:extLst>
                    <a:ext uri="{9D8B030D-6E8A-4147-A177-3AD203B41FA5}">
                      <a16:colId xmlns:a16="http://schemas.microsoft.com/office/drawing/2014/main" val="511461640"/>
                    </a:ext>
                  </a:extLst>
                </a:gridCol>
              </a:tblGrid>
              <a:tr h="207629">
                <a:tc gridSpan="5">
                  <a:txBody>
                    <a:bodyPr/>
                    <a:lstStyle/>
                    <a:p>
                      <a:pPr algn="ctr" rtl="0" fontAlgn="ctr"/>
                      <a:r>
                        <a:rPr lang="es-MX" sz="9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09300232"/>
                  </a:ext>
                </a:extLst>
              </a:tr>
              <a:tr h="217516">
                <a:tc gridSpan="5">
                  <a:txBody>
                    <a:bodyPr/>
                    <a:lstStyle/>
                    <a:p>
                      <a:pPr algn="ctr" rtl="0" fontAlgn="ctr"/>
                      <a:r>
                        <a:rPr lang="es-MX" sz="900" b="1" i="0" u="none" strike="noStrike">
                          <a:solidFill>
                            <a:srgbClr val="203864"/>
                          </a:solidFill>
                          <a:effectLst/>
                          <a:latin typeface="Calibri" panose="020F0502020204030204" pitchFamily="34" charset="0"/>
                        </a:rPr>
                        <a:t>AL 29 DE FEBRERO DE 2024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304850467"/>
                  </a:ext>
                </a:extLst>
              </a:tr>
              <a:tr h="180603">
                <a:tc gridSpan="5">
                  <a:txBody>
                    <a:bodyPr/>
                    <a:lstStyle/>
                    <a:p>
                      <a:pPr algn="ctr" rtl="0" fontAlgn="ctr"/>
                      <a:r>
                        <a:rPr lang="es-MX" sz="9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10164815"/>
                  </a:ext>
                </a:extLst>
              </a:tr>
              <a:tr h="348683">
                <a:tc>
                  <a:txBody>
                    <a:bodyPr/>
                    <a:lstStyle/>
                    <a:p>
                      <a:pPr algn="ctr" rtl="0" fontAlgn="ctr"/>
                      <a:r>
                        <a:rPr lang="es-CO" sz="9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1097427"/>
                  </a:ext>
                </a:extLst>
              </a:tr>
              <a:tr h="279474">
                <a:tc rowSpan="9">
                  <a:txBody>
                    <a:bodyPr/>
                    <a:lstStyle/>
                    <a:p>
                      <a:pPr algn="ctr" rtl="0" fontAlgn="ctr"/>
                      <a:r>
                        <a:rPr lang="es-CO" sz="900" b="1" i="0" u="none" strike="noStrike">
                          <a:solidFill>
                            <a:srgbClr val="203864"/>
                          </a:solidFill>
                          <a:effectLst/>
                          <a:latin typeface="Calibri" panose="020F0502020204030204" pitchFamily="34" charset="0"/>
                        </a:rPr>
                        <a:t>LIMPIEZA METROPOLITANA S.A.E.S.P.</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9-jun-23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$ 7.268.428.736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13677527"/>
                  </a:ext>
                </a:extLst>
              </a:tr>
              <a:tr h="2076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11-jul-23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$ 5.855.495.969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192588283"/>
                  </a:ext>
                </a:extLst>
              </a:tr>
              <a:tr h="2076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8-ago-23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$ 5.112.354.570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73733128"/>
                  </a:ext>
                </a:extLst>
              </a:tr>
              <a:tr h="2076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8-sep-23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$ 6.102.016.437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596923210"/>
                  </a:ext>
                </a:extLst>
              </a:tr>
              <a:tr h="2076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9-oct-23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$ 5.699.527.743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7508838"/>
                  </a:ext>
                </a:extLst>
              </a:tr>
              <a:tr h="2076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10-nov-23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$ 6.348.535.489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105712513"/>
                  </a:ext>
                </a:extLst>
              </a:tr>
              <a:tr h="2076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7-dic-23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$ 5.386.535.869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74567037"/>
                  </a:ext>
                </a:extLst>
              </a:tr>
              <a:tr h="2076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12-ene-24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$ 6.507.442.171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49782906"/>
                  </a:ext>
                </a:extLst>
              </a:tr>
              <a:tr h="2076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15-feb-24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$ 5.799.942.672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60335205"/>
                  </a:ext>
                </a:extLst>
              </a:tr>
              <a:tr h="207629">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$ 287.655.900.273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23382731"/>
                  </a:ext>
                </a:extLst>
              </a:tr>
            </a:tbl>
          </a:graphicData>
        </a:graphic>
      </p:graphicFrame>
    </p:spTree>
    <p:extLst>
      <p:ext uri="{BB962C8B-B14F-4D97-AF65-F5344CB8AC3E}">
        <p14:creationId xmlns:p14="http://schemas.microsoft.com/office/powerpoint/2010/main" val="4248585617"/>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10" name="Imagen 13">
            <a:extLst>
              <a:ext uri="{FF2B5EF4-FFF2-40B4-BE49-F238E27FC236}">
                <a16:creationId xmlns:a16="http://schemas.microsoft.com/office/drawing/2014/main" id="{2B8F3199-991B-4C57-95B9-11C3911BBF4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95FCA6C-9A2A-4559-99CE-9A94E8CEBC1B}"/>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Febrero 2024</a:t>
            </a:r>
          </a:p>
        </p:txBody>
      </p:sp>
      <p:cxnSp>
        <p:nvCxnSpPr>
          <p:cNvPr id="27" name="Conector recto 26">
            <a:extLst>
              <a:ext uri="{FF2B5EF4-FFF2-40B4-BE49-F238E27FC236}">
                <a16:creationId xmlns:a16="http://schemas.microsoft.com/office/drawing/2014/main" id="{26C63D73-7F12-4442-8CBE-05FFAA0EC9A4}"/>
              </a:ext>
            </a:extLst>
          </p:cNvPr>
          <p:cNvCxnSpPr>
            <a:cxnSpLocks/>
          </p:cNvCxnSpPr>
          <p:nvPr/>
        </p:nvCxnSpPr>
        <p:spPr>
          <a:xfrm>
            <a:off x="118268" y="11985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9813" name="Imagen 27">
            <a:extLst>
              <a:ext uri="{FF2B5EF4-FFF2-40B4-BE49-F238E27FC236}">
                <a16:creationId xmlns:a16="http://schemas.microsoft.com/office/drawing/2014/main" id="{54AA7EF0-931D-4090-A342-92947A1C299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814" name="Rectangle 2">
            <a:extLst>
              <a:ext uri="{FF2B5EF4-FFF2-40B4-BE49-F238E27FC236}">
                <a16:creationId xmlns:a16="http://schemas.microsoft.com/office/drawing/2014/main" id="{FFF09D73-B9F0-488E-97E4-7DC447BEE395}"/>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grpSp>
        <p:nvGrpSpPr>
          <p:cNvPr id="9" name="Grupo 8">
            <a:extLst>
              <a:ext uri="{FF2B5EF4-FFF2-40B4-BE49-F238E27FC236}">
                <a16:creationId xmlns:a16="http://schemas.microsoft.com/office/drawing/2014/main" id="{76C197BD-7756-41DB-A827-48CC427AF36B}"/>
              </a:ext>
            </a:extLst>
          </p:cNvPr>
          <p:cNvGrpSpPr/>
          <p:nvPr/>
        </p:nvGrpSpPr>
        <p:grpSpPr>
          <a:xfrm>
            <a:off x="10028124" y="3272611"/>
            <a:ext cx="1077459" cy="989053"/>
            <a:chOff x="10562619" y="1423954"/>
            <a:chExt cx="1280250" cy="1299632"/>
          </a:xfrm>
        </p:grpSpPr>
        <p:pic>
          <p:nvPicPr>
            <p:cNvPr id="10" name="Picture 2">
              <a:extLst>
                <a:ext uri="{FF2B5EF4-FFF2-40B4-BE49-F238E27FC236}">
                  <a16:creationId xmlns:a16="http://schemas.microsoft.com/office/drawing/2014/main" id="{7B881CCC-23C1-4034-AE8E-E73CF2459DA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AC5B381D-F758-492C-A50A-C9990B9D8346}"/>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B4E0FEA8-0028-0990-8C6E-66DCB3DDDC06}"/>
              </a:ext>
            </a:extLst>
          </p:cNvPr>
          <p:cNvGraphicFramePr>
            <a:graphicFrameLocks noGrp="1"/>
          </p:cNvGraphicFramePr>
          <p:nvPr/>
        </p:nvGraphicFramePr>
        <p:xfrm>
          <a:off x="2703794" y="1356381"/>
          <a:ext cx="7254088" cy="5222211"/>
        </p:xfrm>
        <a:graphic>
          <a:graphicData uri="http://schemas.openxmlformats.org/drawingml/2006/table">
            <a:tbl>
              <a:tblPr/>
              <a:tblGrid>
                <a:gridCol w="1285324">
                  <a:extLst>
                    <a:ext uri="{9D8B030D-6E8A-4147-A177-3AD203B41FA5}">
                      <a16:colId xmlns:a16="http://schemas.microsoft.com/office/drawing/2014/main" val="3193698180"/>
                    </a:ext>
                  </a:extLst>
                </a:gridCol>
                <a:gridCol w="1129735">
                  <a:extLst>
                    <a:ext uri="{9D8B030D-6E8A-4147-A177-3AD203B41FA5}">
                      <a16:colId xmlns:a16="http://schemas.microsoft.com/office/drawing/2014/main" val="527516812"/>
                    </a:ext>
                  </a:extLst>
                </a:gridCol>
                <a:gridCol w="1336851">
                  <a:extLst>
                    <a:ext uri="{9D8B030D-6E8A-4147-A177-3AD203B41FA5}">
                      <a16:colId xmlns:a16="http://schemas.microsoft.com/office/drawing/2014/main" val="2318806547"/>
                    </a:ext>
                  </a:extLst>
                </a:gridCol>
                <a:gridCol w="1751089">
                  <a:extLst>
                    <a:ext uri="{9D8B030D-6E8A-4147-A177-3AD203B41FA5}">
                      <a16:colId xmlns:a16="http://schemas.microsoft.com/office/drawing/2014/main" val="2481190074"/>
                    </a:ext>
                  </a:extLst>
                </a:gridCol>
                <a:gridCol w="1751089">
                  <a:extLst>
                    <a:ext uri="{9D8B030D-6E8A-4147-A177-3AD203B41FA5}">
                      <a16:colId xmlns:a16="http://schemas.microsoft.com/office/drawing/2014/main" val="1814130927"/>
                    </a:ext>
                  </a:extLst>
                </a:gridCol>
              </a:tblGrid>
              <a:tr h="153342">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4148860"/>
                  </a:ext>
                </a:extLst>
              </a:tr>
              <a:tr h="153342">
                <a:tc gridSpan="5">
                  <a:txBody>
                    <a:bodyPr/>
                    <a:lstStyle/>
                    <a:p>
                      <a:pPr algn="ctr" rtl="0" fontAlgn="ctr"/>
                      <a:r>
                        <a:rPr lang="es-MX" sz="1000" b="1" i="0" u="none" strike="noStrike" dirty="0">
                          <a:solidFill>
                            <a:srgbClr val="203864"/>
                          </a:solidFill>
                          <a:effectLst/>
                          <a:latin typeface="Calibri" panose="020F0502020204030204" pitchFamily="34" charset="0"/>
                        </a:rPr>
                        <a:t>AL 29 DE FEBRERO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72993164"/>
                  </a:ext>
                </a:extLst>
              </a:tr>
              <a:tr h="153342">
                <a:tc gridSpan="5">
                  <a:txBody>
                    <a:bodyPr/>
                    <a:lstStyle/>
                    <a:p>
                      <a:pPr algn="ctr" rtl="0" fontAlgn="ctr"/>
                      <a:r>
                        <a:rPr lang="es-CO" sz="1000" b="1" i="0" u="none" strike="noStrike" dirty="0">
                          <a:solidFill>
                            <a:srgbClr val="203864"/>
                          </a:solidFill>
                          <a:effectLst/>
                          <a:latin typeface="Calibri"/>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7461968"/>
                  </a:ext>
                </a:extLst>
              </a:tr>
              <a:tr h="153342">
                <a:tc>
                  <a:txBody>
                    <a:bodyPr/>
                    <a:lstStyle/>
                    <a:p>
                      <a:pPr algn="ctr" rtl="0" fontAlgn="ctr"/>
                      <a:r>
                        <a:rPr lang="es-CO" sz="1000" b="1" i="0" u="none" strike="noStrike" dirty="0">
                          <a:solidFill>
                            <a:srgbClr val="203864"/>
                          </a:solidFill>
                          <a:effectLst/>
                          <a:latin typeface="Calibri"/>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791880459"/>
                  </a:ext>
                </a:extLst>
              </a:tr>
              <a:tr h="153342">
                <a:tc rowSpan="29">
                  <a:txBody>
                    <a:bodyPr/>
                    <a:lstStyle/>
                    <a:p>
                      <a:pPr algn="ctr" rtl="0" fontAlgn="ctr"/>
                      <a:r>
                        <a:rPr lang="es-CO" sz="1000" b="1" i="0" u="none" strike="noStrike" dirty="0">
                          <a:solidFill>
                            <a:srgbClr val="203864"/>
                          </a:solidFill>
                          <a:effectLst/>
                          <a:latin typeface="Calibri" panose="020F0502020204030204" pitchFamily="34" charset="0"/>
                        </a:rPr>
                        <a:t>CIUDAD LIMPIA BOGOTÁ S.A. E.S.P.</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19-jul-18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Feb-2018 a jun-2018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$ 2.316.057.060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52651594"/>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30-ago-18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43282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$ 878.010.403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43393867"/>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27-sep-18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$ 2.032.027.890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450096663"/>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31-oct-18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$ 612.766.045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8235091"/>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30-nov-18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$ 1.883.685.801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352317401"/>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20-dic-18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$ 1.128.051.647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8468021"/>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31-ene-19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$ 1.624.307.176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115098028"/>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21-feb-19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$ 1.625.351.795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29278540"/>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21-mar-19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$ 1.205.642.038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460095313"/>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22-abr-19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$ 1.446.031.278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45732059"/>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23-may-19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$ 1.362.315.007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857563787"/>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20-jun-19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$ 1.716.803.131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00039944"/>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24-jul-19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$ 1.148.426.422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425387471"/>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22-ago-19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$ 1.675.713.453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96933376"/>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19-sep-19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$ 1.437.550.831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544255391"/>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24-oct-19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$ 1.848.795.720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146601881"/>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14-nov-19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$ 1.754.320.615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18242482"/>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19-dic-19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$ 2.138.915.901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714190706"/>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23-ene-20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$ 1.869.794.231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14457589"/>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20-feb-20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$ 2.349.150.773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51921848"/>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24-mar-20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$ 1.611.962.834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497237105"/>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29-abr-20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$ 2.325.619.906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11107627"/>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21-may-20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$ 1.393.611.760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433148666"/>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30-jun-20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$ 2.181.451.742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167925846"/>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29-jul-20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$ 1.787.417.433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753856205"/>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25-ago-20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$ 2.629.990.860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124785428"/>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24-sep-20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$ 1.406.079.661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36448781"/>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23-oct-20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$ 2.990.963.666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62889822"/>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26-nov-20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$ 1.476.728.192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277165111"/>
                  </a:ext>
                </a:extLst>
              </a:tr>
              <a:tr h="153342">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183578630"/>
                  </a:ext>
                </a:extLst>
              </a:tr>
            </a:tbl>
          </a:graphicData>
        </a:graphic>
      </p:graphicFrame>
      <p:sp>
        <p:nvSpPr>
          <p:cNvPr id="12" name="CuadroTexto 4">
            <a:extLst>
              <a:ext uri="{FF2B5EF4-FFF2-40B4-BE49-F238E27FC236}">
                <a16:creationId xmlns:a16="http://schemas.microsoft.com/office/drawing/2014/main" id="{396868DB-AF29-4DC3-9A7E-88C4775A6580}"/>
              </a:ext>
            </a:extLst>
          </p:cNvPr>
          <p:cNvSpPr txBox="1">
            <a:spLocks noChangeArrowheads="1"/>
          </p:cNvSpPr>
          <p:nvPr/>
        </p:nvSpPr>
        <p:spPr bwMode="auto">
          <a:xfrm>
            <a:off x="-498475" y="6526832"/>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70489" y="6212637"/>
            <a:ext cx="11955464" cy="507831"/>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enero  y el 31 de enero de 2024.</a:t>
            </a:r>
            <a:endParaRPr lang="es-CO" sz="900" dirty="0">
              <a:solidFill>
                <a:schemeClr val="accent1">
                  <a:lumMod val="50000"/>
                </a:schemeClr>
              </a:solidFill>
            </a:endParaRPr>
          </a:p>
          <a:p>
            <a:r>
              <a:rPr lang="es-CO" sz="900" dirty="0">
                <a:solidFill>
                  <a:schemeClr val="accent1">
                    <a:lumMod val="50000"/>
                  </a:schemeClr>
                </a:solidFill>
              </a:rPr>
              <a:t>*Cifras actualizadas con el último informe del concesionario</a:t>
            </a: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chemeClr val="accent1">
                    <a:lumMod val="50000"/>
                  </a:schemeClr>
                </a:solidFill>
              </a:rPr>
              <a:t>Histórico – barrido y limpieza consolidado (km) 2024</a:t>
            </a:r>
            <a:endParaRPr lang="es-CO" sz="1600" b="0" kern="0" dirty="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192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984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191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357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9741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19" name="Picture 2">
            <a:extLst>
              <a:ext uri="{FF2B5EF4-FFF2-40B4-BE49-F238E27FC236}">
                <a16:creationId xmlns:a16="http://schemas.microsoft.com/office/drawing/2014/main" id="{C6E23003-9D96-42D3-B316-9F69364A14E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57697" y="17322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a:extLst>
              <a:ext uri="{FF2B5EF4-FFF2-40B4-BE49-F238E27FC236}">
                <a16:creationId xmlns:a16="http://schemas.microsoft.com/office/drawing/2014/main" id="{E6826A87-18EC-4031-9F15-3C06088F6B3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57697" y="10518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74E0B687-C7D2-64E6-BF05-8AEE00E26331}"/>
              </a:ext>
            </a:extLst>
          </p:cNvPr>
          <p:cNvGraphicFramePr>
            <a:graphicFrameLocks noGrp="1"/>
          </p:cNvGraphicFramePr>
          <p:nvPr>
            <p:extLst>
              <p:ext uri="{D42A27DB-BD31-4B8C-83A1-F6EECF244321}">
                <p14:modId xmlns:p14="http://schemas.microsoft.com/office/powerpoint/2010/main" val="1245523077"/>
              </p:ext>
            </p:extLst>
          </p:nvPr>
        </p:nvGraphicFramePr>
        <p:xfrm>
          <a:off x="398563" y="2437000"/>
          <a:ext cx="11341879" cy="1322201"/>
        </p:xfrm>
        <a:graphic>
          <a:graphicData uri="http://schemas.openxmlformats.org/drawingml/2006/table">
            <a:tbl>
              <a:tblPr/>
              <a:tblGrid>
                <a:gridCol w="740317">
                  <a:extLst>
                    <a:ext uri="{9D8B030D-6E8A-4147-A177-3AD203B41FA5}">
                      <a16:colId xmlns:a16="http://schemas.microsoft.com/office/drawing/2014/main" val="4115065977"/>
                    </a:ext>
                  </a:extLst>
                </a:gridCol>
                <a:gridCol w="925396">
                  <a:extLst>
                    <a:ext uri="{9D8B030D-6E8A-4147-A177-3AD203B41FA5}">
                      <a16:colId xmlns:a16="http://schemas.microsoft.com/office/drawing/2014/main" val="2174841586"/>
                    </a:ext>
                  </a:extLst>
                </a:gridCol>
                <a:gridCol w="266051">
                  <a:extLst>
                    <a:ext uri="{9D8B030D-6E8A-4147-A177-3AD203B41FA5}">
                      <a16:colId xmlns:a16="http://schemas.microsoft.com/office/drawing/2014/main" val="673233044"/>
                    </a:ext>
                  </a:extLst>
                </a:gridCol>
                <a:gridCol w="824180">
                  <a:extLst>
                    <a:ext uri="{9D8B030D-6E8A-4147-A177-3AD203B41FA5}">
                      <a16:colId xmlns:a16="http://schemas.microsoft.com/office/drawing/2014/main" val="1197470632"/>
                    </a:ext>
                  </a:extLst>
                </a:gridCol>
                <a:gridCol w="844423">
                  <a:extLst>
                    <a:ext uri="{9D8B030D-6E8A-4147-A177-3AD203B41FA5}">
                      <a16:colId xmlns:a16="http://schemas.microsoft.com/office/drawing/2014/main" val="1553885736"/>
                    </a:ext>
                  </a:extLst>
                </a:gridCol>
                <a:gridCol w="266051">
                  <a:extLst>
                    <a:ext uri="{9D8B030D-6E8A-4147-A177-3AD203B41FA5}">
                      <a16:colId xmlns:a16="http://schemas.microsoft.com/office/drawing/2014/main" val="2921619921"/>
                    </a:ext>
                  </a:extLst>
                </a:gridCol>
                <a:gridCol w="809721">
                  <a:extLst>
                    <a:ext uri="{9D8B030D-6E8A-4147-A177-3AD203B41FA5}">
                      <a16:colId xmlns:a16="http://schemas.microsoft.com/office/drawing/2014/main" val="1199968903"/>
                    </a:ext>
                  </a:extLst>
                </a:gridCol>
                <a:gridCol w="809721">
                  <a:extLst>
                    <a:ext uri="{9D8B030D-6E8A-4147-A177-3AD203B41FA5}">
                      <a16:colId xmlns:a16="http://schemas.microsoft.com/office/drawing/2014/main" val="2716139614"/>
                    </a:ext>
                  </a:extLst>
                </a:gridCol>
                <a:gridCol w="266051">
                  <a:extLst>
                    <a:ext uri="{9D8B030D-6E8A-4147-A177-3AD203B41FA5}">
                      <a16:colId xmlns:a16="http://schemas.microsoft.com/office/drawing/2014/main" val="3662675014"/>
                    </a:ext>
                  </a:extLst>
                </a:gridCol>
                <a:gridCol w="832856">
                  <a:extLst>
                    <a:ext uri="{9D8B030D-6E8A-4147-A177-3AD203B41FA5}">
                      <a16:colId xmlns:a16="http://schemas.microsoft.com/office/drawing/2014/main" val="2435773369"/>
                    </a:ext>
                  </a:extLst>
                </a:gridCol>
                <a:gridCol w="763452">
                  <a:extLst>
                    <a:ext uri="{9D8B030D-6E8A-4147-A177-3AD203B41FA5}">
                      <a16:colId xmlns:a16="http://schemas.microsoft.com/office/drawing/2014/main" val="761249990"/>
                    </a:ext>
                  </a:extLst>
                </a:gridCol>
                <a:gridCol w="266051">
                  <a:extLst>
                    <a:ext uri="{9D8B030D-6E8A-4147-A177-3AD203B41FA5}">
                      <a16:colId xmlns:a16="http://schemas.microsoft.com/office/drawing/2014/main" val="2875268637"/>
                    </a:ext>
                  </a:extLst>
                </a:gridCol>
                <a:gridCol w="997692">
                  <a:extLst>
                    <a:ext uri="{9D8B030D-6E8A-4147-A177-3AD203B41FA5}">
                      <a16:colId xmlns:a16="http://schemas.microsoft.com/office/drawing/2014/main" val="2866913251"/>
                    </a:ext>
                  </a:extLst>
                </a:gridCol>
                <a:gridCol w="855991">
                  <a:extLst>
                    <a:ext uri="{9D8B030D-6E8A-4147-A177-3AD203B41FA5}">
                      <a16:colId xmlns:a16="http://schemas.microsoft.com/office/drawing/2014/main" val="500401557"/>
                    </a:ext>
                  </a:extLst>
                </a:gridCol>
                <a:gridCol w="266051">
                  <a:extLst>
                    <a:ext uri="{9D8B030D-6E8A-4147-A177-3AD203B41FA5}">
                      <a16:colId xmlns:a16="http://schemas.microsoft.com/office/drawing/2014/main" val="3955409364"/>
                    </a:ext>
                  </a:extLst>
                </a:gridCol>
                <a:gridCol w="775019">
                  <a:extLst>
                    <a:ext uri="{9D8B030D-6E8A-4147-A177-3AD203B41FA5}">
                      <a16:colId xmlns:a16="http://schemas.microsoft.com/office/drawing/2014/main" val="3783198571"/>
                    </a:ext>
                  </a:extLst>
                </a:gridCol>
                <a:gridCol w="832856">
                  <a:extLst>
                    <a:ext uri="{9D8B030D-6E8A-4147-A177-3AD203B41FA5}">
                      <a16:colId xmlns:a16="http://schemas.microsoft.com/office/drawing/2014/main" val="1316011292"/>
                    </a:ext>
                  </a:extLst>
                </a:gridCol>
              </a:tblGrid>
              <a:tr h="531473">
                <a:tc>
                  <a:txBody>
                    <a:bodyPr/>
                    <a:lstStyle/>
                    <a:p>
                      <a:pPr algn="ctr" rtl="0" fontAlgn="ctr"/>
                      <a:r>
                        <a:rPr lang="es-CO" sz="100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791702807"/>
                  </a:ext>
                </a:extLst>
              </a:tr>
              <a:tr h="259255">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212.495,03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208.905,56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106.916,04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83.978,76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87.594,77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699.890,17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291660760"/>
                  </a:ext>
                </a:extLst>
              </a:tr>
              <a:tr h="531473">
                <a:tc>
                  <a:txBody>
                    <a:bodyPr/>
                    <a:lstStyle/>
                    <a:p>
                      <a:pPr algn="ctr" rtl="0" fontAlgn="ctr"/>
                      <a:r>
                        <a:rPr lang="es-CO" sz="10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212.495,03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208.905,56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106.916,04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1"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83.978,76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87.594,77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699.890,17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515889073"/>
                  </a:ext>
                </a:extLst>
              </a:tr>
            </a:tbl>
          </a:graphicData>
        </a:graphic>
      </p:graphicFrame>
    </p:spTree>
    <p:extLst>
      <p:ext uri="{BB962C8B-B14F-4D97-AF65-F5344CB8AC3E}">
        <p14:creationId xmlns:p14="http://schemas.microsoft.com/office/powerpoint/2010/main" val="2944071904"/>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n 13">
            <a:extLst>
              <a:ext uri="{FF2B5EF4-FFF2-40B4-BE49-F238E27FC236}">
                <a16:creationId xmlns:a16="http://schemas.microsoft.com/office/drawing/2014/main" id="{D003695D-EF5D-4EBA-85A4-701B5369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82C6581C-B3B6-4D1B-BE5D-1C8FF86EB86C}"/>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Febrero 2024</a:t>
            </a:r>
          </a:p>
        </p:txBody>
      </p:sp>
      <p:cxnSp>
        <p:nvCxnSpPr>
          <p:cNvPr id="27" name="Conector recto 26">
            <a:extLst>
              <a:ext uri="{FF2B5EF4-FFF2-40B4-BE49-F238E27FC236}">
                <a16:creationId xmlns:a16="http://schemas.microsoft.com/office/drawing/2014/main" id="{0CFC7851-DEE2-407C-9041-6E5DC7A889D9}"/>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1861" name="Imagen 27">
            <a:extLst>
              <a:ext uri="{FF2B5EF4-FFF2-40B4-BE49-F238E27FC236}">
                <a16:creationId xmlns:a16="http://schemas.microsoft.com/office/drawing/2014/main" id="{A4365FBD-5689-42A5-97A2-E9E5E53705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B6C5797A-CA15-4516-A357-6771A4EE700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pSp>
        <p:nvGrpSpPr>
          <p:cNvPr id="9" name="Grupo 8">
            <a:extLst>
              <a:ext uri="{FF2B5EF4-FFF2-40B4-BE49-F238E27FC236}">
                <a16:creationId xmlns:a16="http://schemas.microsoft.com/office/drawing/2014/main" id="{5D4B9F62-379F-4CF6-9D8A-EE4D61434185}"/>
              </a:ext>
            </a:extLst>
          </p:cNvPr>
          <p:cNvGrpSpPr/>
          <p:nvPr/>
        </p:nvGrpSpPr>
        <p:grpSpPr>
          <a:xfrm>
            <a:off x="10014850" y="2818963"/>
            <a:ext cx="1077459" cy="989053"/>
            <a:chOff x="10562619" y="1423954"/>
            <a:chExt cx="1280250" cy="1299632"/>
          </a:xfrm>
        </p:grpSpPr>
        <p:pic>
          <p:nvPicPr>
            <p:cNvPr id="10" name="Picture 2">
              <a:extLst>
                <a:ext uri="{FF2B5EF4-FFF2-40B4-BE49-F238E27FC236}">
                  <a16:creationId xmlns:a16="http://schemas.microsoft.com/office/drawing/2014/main" id="{6B979723-BCDC-4F15-B483-D7CA8567C57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43F10E81-2FDC-4CB3-B96A-23C8B84B13A4}"/>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04C4EE1A-895B-FBAD-2CF2-5330588BFD29}"/>
              </a:ext>
            </a:extLst>
          </p:cNvPr>
          <p:cNvGraphicFramePr>
            <a:graphicFrameLocks noGrp="1"/>
          </p:cNvGraphicFramePr>
          <p:nvPr/>
        </p:nvGraphicFramePr>
        <p:xfrm>
          <a:off x="3298825" y="1173554"/>
          <a:ext cx="6180899" cy="5638909"/>
        </p:xfrm>
        <a:graphic>
          <a:graphicData uri="http://schemas.openxmlformats.org/drawingml/2006/table">
            <a:tbl>
              <a:tblPr/>
              <a:tblGrid>
                <a:gridCol w="1865162">
                  <a:extLst>
                    <a:ext uri="{9D8B030D-6E8A-4147-A177-3AD203B41FA5}">
                      <a16:colId xmlns:a16="http://schemas.microsoft.com/office/drawing/2014/main" val="3005886787"/>
                    </a:ext>
                  </a:extLst>
                </a:gridCol>
                <a:gridCol w="816858">
                  <a:extLst>
                    <a:ext uri="{9D8B030D-6E8A-4147-A177-3AD203B41FA5}">
                      <a16:colId xmlns:a16="http://schemas.microsoft.com/office/drawing/2014/main" val="391475949"/>
                    </a:ext>
                  </a:extLst>
                </a:gridCol>
                <a:gridCol w="966617">
                  <a:extLst>
                    <a:ext uri="{9D8B030D-6E8A-4147-A177-3AD203B41FA5}">
                      <a16:colId xmlns:a16="http://schemas.microsoft.com/office/drawing/2014/main" val="1124382098"/>
                    </a:ext>
                  </a:extLst>
                </a:gridCol>
                <a:gridCol w="1266131">
                  <a:extLst>
                    <a:ext uri="{9D8B030D-6E8A-4147-A177-3AD203B41FA5}">
                      <a16:colId xmlns:a16="http://schemas.microsoft.com/office/drawing/2014/main" val="3883137664"/>
                    </a:ext>
                  </a:extLst>
                </a:gridCol>
                <a:gridCol w="1266131">
                  <a:extLst>
                    <a:ext uri="{9D8B030D-6E8A-4147-A177-3AD203B41FA5}">
                      <a16:colId xmlns:a16="http://schemas.microsoft.com/office/drawing/2014/main" val="1546225457"/>
                    </a:ext>
                  </a:extLst>
                </a:gridCol>
              </a:tblGrid>
              <a:tr h="137704">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23727051"/>
                  </a:ext>
                </a:extLst>
              </a:tr>
              <a:tr h="137704">
                <a:tc gridSpan="5">
                  <a:txBody>
                    <a:bodyPr/>
                    <a:lstStyle/>
                    <a:p>
                      <a:pPr algn="ctr" rtl="0" fontAlgn="ctr"/>
                      <a:r>
                        <a:rPr lang="es-MX" sz="1000" b="1" i="0" u="none" strike="noStrike" dirty="0">
                          <a:solidFill>
                            <a:srgbClr val="203864"/>
                          </a:solidFill>
                          <a:effectLst/>
                          <a:latin typeface="Calibri" panose="020F0502020204030204" pitchFamily="34" charset="0"/>
                        </a:rPr>
                        <a:t>AL 29 DE FEBRERO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025824307"/>
                  </a:ext>
                </a:extLst>
              </a:tr>
              <a:tr h="145306">
                <a:tc gridSpan="5">
                  <a:txBody>
                    <a:bodyPr/>
                    <a:lstStyle/>
                    <a:p>
                      <a:pPr algn="ctr" rtl="0" fontAlgn="ctr"/>
                      <a:r>
                        <a:rPr lang="es-MX" sz="1000" b="1" i="0" u="none" strike="noStrike" dirty="0">
                          <a:solidFill>
                            <a:srgbClr val="203864"/>
                          </a:solidFill>
                          <a:effectLst/>
                          <a:latin typeface="Calibri"/>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41977042"/>
                  </a:ext>
                </a:extLst>
              </a:tr>
              <a:tr h="282539">
                <a:tc>
                  <a:txBody>
                    <a:bodyPr/>
                    <a:lstStyle/>
                    <a:p>
                      <a:pPr algn="ctr" rtl="0" fontAlgn="ctr"/>
                      <a:r>
                        <a:rPr lang="es-CO" sz="1000" b="1" i="0" u="none" strike="noStrike" dirty="0">
                          <a:solidFill>
                            <a:srgbClr val="203864"/>
                          </a:solidFill>
                          <a:effectLst/>
                          <a:latin typeface="Calibri"/>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92D050"/>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92D050"/>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50120185"/>
                  </a:ext>
                </a:extLst>
              </a:tr>
              <a:tr h="145306">
                <a:tc rowSpan="29">
                  <a:txBody>
                    <a:bodyPr/>
                    <a:lstStyle/>
                    <a:p>
                      <a:pPr algn="ctr" rtl="0" fontAlgn="ctr"/>
                      <a:r>
                        <a:rPr lang="es-MX" sz="1000" b="1" i="0" u="none" strike="noStrike" dirty="0">
                          <a:solidFill>
                            <a:srgbClr val="203864"/>
                          </a:solidFill>
                          <a:effectLst/>
                          <a:latin typeface="Calibri" panose="020F0502020204030204" pitchFamily="34" charset="0"/>
                        </a:rPr>
                        <a:t>CIUDAD LIMPIA BOGOTÁ S.A. E.S.P.</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92D050"/>
                      </a:solidFill>
                      <a:prstDash val="solid"/>
                      <a:round/>
                      <a:headEnd type="none" w="med" len="med"/>
                      <a:tailEnd type="none" w="med" len="med"/>
                    </a:lnR>
                    <a:lnT w="12700" cap="flat" cmpd="sng" algn="ctr">
                      <a:solidFill>
                        <a:srgbClr val="92D050"/>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Comité N°30</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92D050"/>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17-dic-20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nov-20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a:rPr>
                        <a:t>$ 3.038.645.462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973175273"/>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N°31</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22-ene-21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a:rPr>
                        <a:t>$ 1.814.676.872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10659916"/>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N°32</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24-feb-21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a:rPr>
                        <a:t>$ 3.223.009.767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17570582"/>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N°33</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24-mar-21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a:rPr>
                        <a:t>$ 1.730.235.329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50887300"/>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N°34</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22-abr-21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a:rPr>
                        <a:t>$ 4.768.020.039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67903865"/>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N°35</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26-may-21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a:rPr>
                        <a:t>$ 2.848.443.865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215361077"/>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N°36</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25-jun-21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a:rPr>
                        <a:t>$ 3.591.918.753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673942013"/>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N°37</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23-jul-21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a:rPr>
                        <a:t>$ 3.411.483.258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63256301"/>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N°38</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26-ago-21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a:rPr>
                        <a:t>$ 3.639.876.079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527372843"/>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N°39</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24-sep-21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a:rPr>
                        <a:t>$ 3.107.677.398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47551568"/>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N°40</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25-oct-21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a:rPr>
                        <a:t>$ 2.470.319.799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41068239"/>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N°41</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24-nov-21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a:rPr>
                        <a:t>$ 2.529.173.517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70466772"/>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N°42</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22-dic-21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a:rPr>
                        <a:t>$ 2.773.883.943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88515515"/>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N°43</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26-ene-22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a:rPr>
                        <a:t>$ 2.977.919.106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99393757"/>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N°44</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24-feb-22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a:rPr>
                        <a:t>$ 3.141.917.251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503318776"/>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N°45</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25-mar-22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a:rPr>
                        <a:t>$ 2.613.066.977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61703582"/>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N°46</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26-abr-22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a:rPr>
                        <a:t>$ 2.182.085.044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865689356"/>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N°47</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26-may-22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a:rPr>
                        <a:t>$ 2.382.296.996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29547359"/>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N°48</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24-jun-22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a:rPr>
                        <a:t>$ 2.357.271.159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616026261"/>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N°49</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26-jul-22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a:rPr>
                        <a:t>$ 2.309.598.767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764733822"/>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N°50</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26-ago-22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a:rPr>
                        <a:t>$ 3.386.573.416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15431461"/>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N°51</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27-sep-22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a:rPr>
                        <a:t>$ 2.826.049.874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332922635"/>
                  </a:ext>
                </a:extLst>
              </a:tr>
              <a:tr h="137704">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N°52</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26-oct-22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a:rPr>
                        <a:t>$ 1.991.981.443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091019233"/>
                  </a:ext>
                </a:extLst>
              </a:tr>
              <a:tr h="16145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N°53</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25-nov-22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a:rPr>
                        <a:t>$ 1.932.366.467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542909"/>
                  </a:ext>
                </a:extLst>
              </a:tr>
              <a:tr h="169524">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N°54</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22-dic-22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a:rPr>
                        <a:t>$ 1.992.527.525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325386222"/>
                  </a:ext>
                </a:extLst>
              </a:tr>
              <a:tr h="169524">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N°55</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27-ene-23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a:rPr>
                        <a:t>$ 3.106.148.619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33565469"/>
                  </a:ext>
                </a:extLst>
              </a:tr>
              <a:tr h="169524">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N°56</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24-feb-203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a:rPr>
                        <a:t>$ 3.235.156.129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92726043"/>
                  </a:ext>
                </a:extLst>
              </a:tr>
              <a:tr h="169524">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N°57</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27-mar-23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a:rPr>
                        <a:t>$ 3.003.547.402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599814601"/>
                  </a:ext>
                </a:extLst>
              </a:tr>
              <a:tr h="18039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N°58</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25-abr-23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$ 3.800.331.543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943378019"/>
                  </a:ext>
                </a:extLst>
              </a:tr>
              <a:tr h="169524">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68261599"/>
                  </a:ext>
                </a:extLst>
              </a:tr>
            </a:tbl>
          </a:graphicData>
        </a:graphic>
      </p:graphicFrame>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n 13">
            <a:extLst>
              <a:ext uri="{FF2B5EF4-FFF2-40B4-BE49-F238E27FC236}">
                <a16:creationId xmlns:a16="http://schemas.microsoft.com/office/drawing/2014/main" id="{D003695D-EF5D-4EBA-85A4-701B5369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82C6581C-B3B6-4D1B-BE5D-1C8FF86EB86C}"/>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Febrero 2024</a:t>
            </a:r>
          </a:p>
        </p:txBody>
      </p:sp>
      <p:cxnSp>
        <p:nvCxnSpPr>
          <p:cNvPr id="27" name="Conector recto 26">
            <a:extLst>
              <a:ext uri="{FF2B5EF4-FFF2-40B4-BE49-F238E27FC236}">
                <a16:creationId xmlns:a16="http://schemas.microsoft.com/office/drawing/2014/main" id="{0CFC7851-DEE2-407C-9041-6E5DC7A889D9}"/>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1861" name="Imagen 27">
            <a:extLst>
              <a:ext uri="{FF2B5EF4-FFF2-40B4-BE49-F238E27FC236}">
                <a16:creationId xmlns:a16="http://schemas.microsoft.com/office/drawing/2014/main" id="{A4365FBD-5689-42A5-97A2-E9E5E53705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B6C5797A-CA15-4516-A357-6771A4EE700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pSp>
        <p:nvGrpSpPr>
          <p:cNvPr id="9" name="Grupo 8">
            <a:extLst>
              <a:ext uri="{FF2B5EF4-FFF2-40B4-BE49-F238E27FC236}">
                <a16:creationId xmlns:a16="http://schemas.microsoft.com/office/drawing/2014/main" id="{5D4B9F62-379F-4CF6-9D8A-EE4D61434185}"/>
              </a:ext>
            </a:extLst>
          </p:cNvPr>
          <p:cNvGrpSpPr/>
          <p:nvPr/>
        </p:nvGrpSpPr>
        <p:grpSpPr>
          <a:xfrm>
            <a:off x="10014850" y="2818963"/>
            <a:ext cx="1077459" cy="989053"/>
            <a:chOff x="10562619" y="1423954"/>
            <a:chExt cx="1280250" cy="1299632"/>
          </a:xfrm>
        </p:grpSpPr>
        <p:pic>
          <p:nvPicPr>
            <p:cNvPr id="10" name="Picture 2">
              <a:extLst>
                <a:ext uri="{FF2B5EF4-FFF2-40B4-BE49-F238E27FC236}">
                  <a16:creationId xmlns:a16="http://schemas.microsoft.com/office/drawing/2014/main" id="{6B979723-BCDC-4F15-B483-D7CA8567C57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43F10E81-2FDC-4CB3-B96A-23C8B84B13A4}"/>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F1E154A1-39E2-026B-4A51-101A0F2B83B4}"/>
              </a:ext>
            </a:extLst>
          </p:cNvPr>
          <p:cNvGraphicFramePr>
            <a:graphicFrameLocks noGrp="1"/>
          </p:cNvGraphicFramePr>
          <p:nvPr/>
        </p:nvGraphicFramePr>
        <p:xfrm>
          <a:off x="2424275" y="1998663"/>
          <a:ext cx="6962319" cy="3301124"/>
        </p:xfrm>
        <a:graphic>
          <a:graphicData uri="http://schemas.openxmlformats.org/drawingml/2006/table">
            <a:tbl>
              <a:tblPr/>
              <a:tblGrid>
                <a:gridCol w="2100964">
                  <a:extLst>
                    <a:ext uri="{9D8B030D-6E8A-4147-A177-3AD203B41FA5}">
                      <a16:colId xmlns:a16="http://schemas.microsoft.com/office/drawing/2014/main" val="1649500305"/>
                    </a:ext>
                  </a:extLst>
                </a:gridCol>
                <a:gridCol w="920130">
                  <a:extLst>
                    <a:ext uri="{9D8B030D-6E8A-4147-A177-3AD203B41FA5}">
                      <a16:colId xmlns:a16="http://schemas.microsoft.com/office/drawing/2014/main" val="1300784451"/>
                    </a:ext>
                  </a:extLst>
                </a:gridCol>
                <a:gridCol w="1088821">
                  <a:extLst>
                    <a:ext uri="{9D8B030D-6E8A-4147-A177-3AD203B41FA5}">
                      <a16:colId xmlns:a16="http://schemas.microsoft.com/office/drawing/2014/main" val="3456336931"/>
                    </a:ext>
                  </a:extLst>
                </a:gridCol>
                <a:gridCol w="1426202">
                  <a:extLst>
                    <a:ext uri="{9D8B030D-6E8A-4147-A177-3AD203B41FA5}">
                      <a16:colId xmlns:a16="http://schemas.microsoft.com/office/drawing/2014/main" val="658200238"/>
                    </a:ext>
                  </a:extLst>
                </a:gridCol>
                <a:gridCol w="1426202">
                  <a:extLst>
                    <a:ext uri="{9D8B030D-6E8A-4147-A177-3AD203B41FA5}">
                      <a16:colId xmlns:a16="http://schemas.microsoft.com/office/drawing/2014/main" val="1126030302"/>
                    </a:ext>
                  </a:extLst>
                </a:gridCol>
              </a:tblGrid>
              <a:tr h="208932">
                <a:tc gridSpan="5">
                  <a:txBody>
                    <a:bodyPr/>
                    <a:lstStyle/>
                    <a:p>
                      <a:pPr algn="ctr" rtl="0" fontAlgn="ctr"/>
                      <a:r>
                        <a:rPr lang="es-MX" sz="9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0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00960172"/>
                  </a:ext>
                </a:extLst>
              </a:tr>
              <a:tr h="218881">
                <a:tc gridSpan="5">
                  <a:txBody>
                    <a:bodyPr/>
                    <a:lstStyle/>
                    <a:p>
                      <a:pPr algn="ctr" rtl="0" fontAlgn="ctr"/>
                      <a:r>
                        <a:rPr lang="es-MX" sz="900" b="1" i="0" u="none" strike="noStrike">
                          <a:solidFill>
                            <a:srgbClr val="203864"/>
                          </a:solidFill>
                          <a:effectLst/>
                          <a:latin typeface="Calibri" panose="020F0502020204030204" pitchFamily="34" charset="0"/>
                        </a:rPr>
                        <a:t>AL 29 DE FEBRERO DE 2024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0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518103890"/>
                  </a:ext>
                </a:extLst>
              </a:tr>
              <a:tr h="181737">
                <a:tc gridSpan="5">
                  <a:txBody>
                    <a:bodyPr/>
                    <a:lstStyle/>
                    <a:p>
                      <a:pPr algn="ctr" rtl="0" fontAlgn="ctr"/>
                      <a:r>
                        <a:rPr lang="es-MX" sz="9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a:noFill/>
                    </a:lnT>
                    <a:lnB w="12700" cap="flat" cmpd="sng" algn="ctr">
                      <a:solidFill>
                        <a:srgbClr val="A9D0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29464171"/>
                  </a:ext>
                </a:extLst>
              </a:tr>
              <a:tr h="350873">
                <a:tc>
                  <a:txBody>
                    <a:bodyPr/>
                    <a:lstStyle/>
                    <a:p>
                      <a:pPr algn="ctr" rtl="0" fontAlgn="ctr"/>
                      <a:r>
                        <a:rPr lang="es-CO" sz="9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08E"/>
                      </a:solidFill>
                      <a:prstDash val="solid"/>
                      <a:round/>
                      <a:headEnd type="none" w="med" len="med"/>
                      <a:tailEnd type="none" w="med" len="med"/>
                    </a:lnL>
                    <a:lnR>
                      <a:noFill/>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extLst>
                  <a:ext uri="{0D108BD9-81ED-4DB2-BD59-A6C34878D82A}">
                    <a16:rowId xmlns:a16="http://schemas.microsoft.com/office/drawing/2014/main" val="1609135362"/>
                  </a:ext>
                </a:extLst>
              </a:tr>
              <a:tr h="281229">
                <a:tc rowSpan="10">
                  <a:txBody>
                    <a:bodyPr/>
                    <a:lstStyle/>
                    <a:p>
                      <a:pPr algn="ctr" rtl="0" fontAlgn="ctr"/>
                      <a:r>
                        <a:rPr lang="es-MX" sz="900" b="1" i="0" u="none" strike="noStrike">
                          <a:solidFill>
                            <a:srgbClr val="203864"/>
                          </a:solidFill>
                          <a:effectLst/>
                          <a:latin typeface="Calibri" panose="020F0502020204030204" pitchFamily="34" charset="0"/>
                        </a:rPr>
                        <a:t>CIUDAD LIMPIA BOGOTÁ S.A.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26-may-23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$ 3.286.059.039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extLst>
                  <a:ext uri="{0D108BD9-81ED-4DB2-BD59-A6C34878D82A}">
                    <a16:rowId xmlns:a16="http://schemas.microsoft.com/office/drawing/2014/main" val="464913636"/>
                  </a:ext>
                </a:extLst>
              </a:tr>
              <a:tr h="20893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23-jun-23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$ 3.746.841.239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395926103"/>
                  </a:ext>
                </a:extLst>
              </a:tr>
              <a:tr h="20893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26-jul-23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$ 3.569.680.577</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extLst>
                  <a:ext uri="{0D108BD9-81ED-4DB2-BD59-A6C34878D82A}">
                    <a16:rowId xmlns:a16="http://schemas.microsoft.com/office/drawing/2014/main" val="502587709"/>
                  </a:ext>
                </a:extLst>
              </a:tr>
              <a:tr h="20893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24-ago-23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$ 3.483.120.026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087809479"/>
                  </a:ext>
                </a:extLst>
              </a:tr>
              <a:tr h="20893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25-sep-23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$ 3.631.125.918</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extLst>
                  <a:ext uri="{0D108BD9-81ED-4DB2-BD59-A6C34878D82A}">
                    <a16:rowId xmlns:a16="http://schemas.microsoft.com/office/drawing/2014/main" val="4060925880"/>
                  </a:ext>
                </a:extLst>
              </a:tr>
              <a:tr h="20893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24-oct-23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$ 2.343.012.793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419601846"/>
                  </a:ext>
                </a:extLst>
              </a:tr>
              <a:tr h="20893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24-nov-23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$ 4.901.991.230</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extLst>
                  <a:ext uri="{0D108BD9-81ED-4DB2-BD59-A6C34878D82A}">
                    <a16:rowId xmlns:a16="http://schemas.microsoft.com/office/drawing/2014/main" val="1538671529"/>
                  </a:ext>
                </a:extLst>
              </a:tr>
              <a:tr h="20893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$ 3.645.538.116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818936229"/>
                  </a:ext>
                </a:extLst>
              </a:tr>
              <a:tr h="20893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25-ene-24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$ 3.523.580.925</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extLst>
                  <a:ext uri="{0D108BD9-81ED-4DB2-BD59-A6C34878D82A}">
                    <a16:rowId xmlns:a16="http://schemas.microsoft.com/office/drawing/2014/main" val="548459813"/>
                  </a:ext>
                </a:extLst>
              </a:tr>
              <a:tr h="20893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23-feb-24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$ 3.228.080.027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777584711"/>
                  </a:ext>
                </a:extLst>
              </a:tr>
              <a:tr h="179084">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$ 168.986.388.983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23350464"/>
                  </a:ext>
                </a:extLst>
              </a:tr>
            </a:tbl>
          </a:graphicData>
        </a:graphic>
      </p:graphicFrame>
    </p:spTree>
    <p:extLst>
      <p:ext uri="{BB962C8B-B14F-4D97-AF65-F5344CB8AC3E}">
        <p14:creationId xmlns:p14="http://schemas.microsoft.com/office/powerpoint/2010/main" val="1567656363"/>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6" name="Imagen 13">
            <a:extLst>
              <a:ext uri="{FF2B5EF4-FFF2-40B4-BE49-F238E27FC236}">
                <a16:creationId xmlns:a16="http://schemas.microsoft.com/office/drawing/2014/main" id="{DEF96A42-4497-4555-AE65-AF0EDF26D2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278B448F-0C5A-4C9A-84B6-3110810A526F}"/>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Febrero 2024</a:t>
            </a:r>
          </a:p>
        </p:txBody>
      </p:sp>
      <p:cxnSp>
        <p:nvCxnSpPr>
          <p:cNvPr id="27" name="Conector recto 26">
            <a:extLst>
              <a:ext uri="{FF2B5EF4-FFF2-40B4-BE49-F238E27FC236}">
                <a16:creationId xmlns:a16="http://schemas.microsoft.com/office/drawing/2014/main" id="{ABAC1596-43EA-495D-B9D4-0790E8BCB996}"/>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3909" name="Imagen 27">
            <a:extLst>
              <a:ext uri="{FF2B5EF4-FFF2-40B4-BE49-F238E27FC236}">
                <a16:creationId xmlns:a16="http://schemas.microsoft.com/office/drawing/2014/main" id="{FD691430-FA07-4550-9B75-6DB2F0407E0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10" name="Rectangle 2">
            <a:extLst>
              <a:ext uri="{FF2B5EF4-FFF2-40B4-BE49-F238E27FC236}">
                <a16:creationId xmlns:a16="http://schemas.microsoft.com/office/drawing/2014/main" id="{044AD72A-3471-4928-AEB9-2DE4AF098413}"/>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pic>
        <p:nvPicPr>
          <p:cNvPr id="124076" name="Imagen 2">
            <a:extLst>
              <a:ext uri="{FF2B5EF4-FFF2-40B4-BE49-F238E27FC236}">
                <a16:creationId xmlns:a16="http://schemas.microsoft.com/office/drawing/2014/main" id="{8E3DC8C2-FF40-473B-864A-22C0FB0238C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88538" y="3751263"/>
            <a:ext cx="174625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C1CD02A1-54E0-B454-06CF-74F7FD858D26}"/>
              </a:ext>
            </a:extLst>
          </p:cNvPr>
          <p:cNvGraphicFramePr>
            <a:graphicFrameLocks noGrp="1"/>
          </p:cNvGraphicFramePr>
          <p:nvPr/>
        </p:nvGraphicFramePr>
        <p:xfrm>
          <a:off x="1180772" y="1293704"/>
          <a:ext cx="7994759" cy="5392146"/>
        </p:xfrm>
        <a:graphic>
          <a:graphicData uri="http://schemas.openxmlformats.org/drawingml/2006/table">
            <a:tbl>
              <a:tblPr/>
              <a:tblGrid>
                <a:gridCol w="1842562">
                  <a:extLst>
                    <a:ext uri="{9D8B030D-6E8A-4147-A177-3AD203B41FA5}">
                      <a16:colId xmlns:a16="http://schemas.microsoft.com/office/drawing/2014/main" val="3272437818"/>
                    </a:ext>
                  </a:extLst>
                </a:gridCol>
                <a:gridCol w="1238698">
                  <a:extLst>
                    <a:ext uri="{9D8B030D-6E8A-4147-A177-3AD203B41FA5}">
                      <a16:colId xmlns:a16="http://schemas.microsoft.com/office/drawing/2014/main" val="3459185155"/>
                    </a:ext>
                  </a:extLst>
                </a:gridCol>
                <a:gridCol w="1403857">
                  <a:extLst>
                    <a:ext uri="{9D8B030D-6E8A-4147-A177-3AD203B41FA5}">
                      <a16:colId xmlns:a16="http://schemas.microsoft.com/office/drawing/2014/main" val="1659670043"/>
                    </a:ext>
                  </a:extLst>
                </a:gridCol>
                <a:gridCol w="1754821">
                  <a:extLst>
                    <a:ext uri="{9D8B030D-6E8A-4147-A177-3AD203B41FA5}">
                      <a16:colId xmlns:a16="http://schemas.microsoft.com/office/drawing/2014/main" val="3981225353"/>
                    </a:ext>
                  </a:extLst>
                </a:gridCol>
                <a:gridCol w="1754821">
                  <a:extLst>
                    <a:ext uri="{9D8B030D-6E8A-4147-A177-3AD203B41FA5}">
                      <a16:colId xmlns:a16="http://schemas.microsoft.com/office/drawing/2014/main" val="1531548238"/>
                    </a:ext>
                  </a:extLst>
                </a:gridCol>
              </a:tblGrid>
              <a:tr h="113028">
                <a:tc gridSpan="5">
                  <a:txBody>
                    <a:bodyPr/>
                    <a:lstStyle/>
                    <a:p>
                      <a:pPr algn="ctr" rtl="0" fontAlgn="ctr"/>
                      <a:r>
                        <a:rPr lang="es-CO" sz="10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60492188"/>
                  </a:ext>
                </a:extLst>
              </a:tr>
              <a:tr h="113028">
                <a:tc gridSpan="5">
                  <a:txBody>
                    <a:bodyPr/>
                    <a:lstStyle/>
                    <a:p>
                      <a:pPr algn="ctr" rtl="0" fontAlgn="ctr"/>
                      <a:r>
                        <a:rPr lang="es-MX" sz="1000" b="1" i="0" u="none" strike="noStrike" dirty="0">
                          <a:solidFill>
                            <a:srgbClr val="203864"/>
                          </a:solidFill>
                          <a:effectLst/>
                          <a:latin typeface="Calibri" panose="020F0502020204030204" pitchFamily="34" charset="0"/>
                        </a:rPr>
                        <a:t>AL 29 DE FEBRERO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10888709"/>
                  </a:ext>
                </a:extLst>
              </a:tr>
              <a:tr h="119677">
                <a:tc gridSpan="5">
                  <a:txBody>
                    <a:bodyPr/>
                    <a:lstStyle/>
                    <a:p>
                      <a:pPr algn="ctr" rtl="0" fontAlgn="ctr"/>
                      <a:r>
                        <a:rPr lang="es-CO" sz="10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551949084"/>
                  </a:ext>
                </a:extLst>
              </a:tr>
              <a:tr h="219407">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29013571"/>
                  </a:ext>
                </a:extLst>
              </a:tr>
              <a:tr h="219407">
                <a:tc rowSpan="29">
                  <a:txBody>
                    <a:bodyPr/>
                    <a:lstStyle/>
                    <a:p>
                      <a:pPr algn="ctr" rtl="0" fontAlgn="ctr"/>
                      <a:r>
                        <a:rPr lang="es-CO" sz="1000" b="1" i="0" u="none" strike="noStrike">
                          <a:solidFill>
                            <a:srgbClr val="203864"/>
                          </a:solidFill>
                          <a:effectLst/>
                          <a:latin typeface="Calibri" panose="020F0502020204030204" pitchFamily="34" charset="0"/>
                        </a:rPr>
                        <a:t>BOGOTA LIMPIA S.A.S. E.S.P.</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$ 2.409.361.561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67088789"/>
                  </a:ext>
                </a:extLst>
              </a:tr>
              <a:tr h="2194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Jul-2018 y ago-2018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$ 565.315.231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33480781"/>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$ 995.719.148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029644391"/>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$ 716.560.038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86107584"/>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$ 1.232.220.123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35453723"/>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$ 923.763.458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30821078"/>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15-feb-19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$ 1.102.226.579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113993274"/>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$ 976.990.745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51162383"/>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$ 931.186.065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788146277"/>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$ 923.559.780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4095519"/>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$ 1.280.461.743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70989349"/>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$ 811.393.748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155319479"/>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15-ago-19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$ 1.240.209.787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2847271"/>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$ 1.059.101.908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32312696"/>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$ 1.351.503.751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543558857"/>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$ 1.591.329.127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83780980"/>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$ 1.253.387.265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907089427"/>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$ 1.766.293.030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09755881"/>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14-feb-2020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$ 1.211.134.417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65573280"/>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$ 1.701.085.450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05349443"/>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$ 1.198.747.235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53761303"/>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$ 1.539.305.009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59204768"/>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$ 1.162.867.335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00131043"/>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$ 1.741.539.828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98698525"/>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$ 1.453.020.546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470650957"/>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$ 1.666.665.464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44162752"/>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$ 1.426.492.958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11884722"/>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$ 2.180.540.384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50897754"/>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$ 1.226.041.656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36735714"/>
                  </a:ext>
                </a:extLst>
              </a:tr>
              <a:tr h="95742">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80774384"/>
                  </a:ext>
                </a:extLst>
              </a:tr>
            </a:tbl>
          </a:graphicData>
        </a:graphic>
      </p:graphicFrame>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Imagen 13">
            <a:extLst>
              <a:ext uri="{FF2B5EF4-FFF2-40B4-BE49-F238E27FC236}">
                <a16:creationId xmlns:a16="http://schemas.microsoft.com/office/drawing/2014/main" id="{28EC23EA-03AA-4BBC-9C24-A76CBDCD9C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1255E4C-E7FD-4C33-8787-93C1AAFC6F84}"/>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Febrero 2024</a:t>
            </a:r>
          </a:p>
        </p:txBody>
      </p:sp>
      <p:cxnSp>
        <p:nvCxnSpPr>
          <p:cNvPr id="27" name="Conector recto 26">
            <a:extLst>
              <a:ext uri="{FF2B5EF4-FFF2-40B4-BE49-F238E27FC236}">
                <a16:creationId xmlns:a16="http://schemas.microsoft.com/office/drawing/2014/main" id="{5DE5F73E-6CAB-4EE2-8088-208A8343AD6A}"/>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5957" name="Imagen 27">
            <a:extLst>
              <a:ext uri="{FF2B5EF4-FFF2-40B4-BE49-F238E27FC236}">
                <a16:creationId xmlns:a16="http://schemas.microsoft.com/office/drawing/2014/main" id="{28BC994A-5AEB-419B-BE25-53CB692F6B8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018" name="Imagen 2">
            <a:extLst>
              <a:ext uri="{FF2B5EF4-FFF2-40B4-BE49-F238E27FC236}">
                <a16:creationId xmlns:a16="http://schemas.microsoft.com/office/drawing/2014/main" id="{8E47042B-169A-4AD7-9F52-785ACA98D42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639300" y="3101975"/>
            <a:ext cx="22987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ED18F4AA-1F88-4989-99CF-F76D94FF263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F0C5F49E-8755-6ED6-BA46-409BEA22DF91}"/>
              </a:ext>
            </a:extLst>
          </p:cNvPr>
          <p:cNvGraphicFramePr>
            <a:graphicFrameLocks noGrp="1"/>
          </p:cNvGraphicFramePr>
          <p:nvPr/>
        </p:nvGraphicFramePr>
        <p:xfrm>
          <a:off x="3010188" y="1173788"/>
          <a:ext cx="5778705" cy="5641144"/>
        </p:xfrm>
        <a:graphic>
          <a:graphicData uri="http://schemas.openxmlformats.org/drawingml/2006/table">
            <a:tbl>
              <a:tblPr/>
              <a:tblGrid>
                <a:gridCol w="1331826">
                  <a:extLst>
                    <a:ext uri="{9D8B030D-6E8A-4147-A177-3AD203B41FA5}">
                      <a16:colId xmlns:a16="http://schemas.microsoft.com/office/drawing/2014/main" val="3925368715"/>
                    </a:ext>
                  </a:extLst>
                </a:gridCol>
                <a:gridCol w="895345">
                  <a:extLst>
                    <a:ext uri="{9D8B030D-6E8A-4147-A177-3AD203B41FA5}">
                      <a16:colId xmlns:a16="http://schemas.microsoft.com/office/drawing/2014/main" val="3720536943"/>
                    </a:ext>
                  </a:extLst>
                </a:gridCol>
                <a:gridCol w="1014724">
                  <a:extLst>
                    <a:ext uri="{9D8B030D-6E8A-4147-A177-3AD203B41FA5}">
                      <a16:colId xmlns:a16="http://schemas.microsoft.com/office/drawing/2014/main" val="519814218"/>
                    </a:ext>
                  </a:extLst>
                </a:gridCol>
                <a:gridCol w="1268405">
                  <a:extLst>
                    <a:ext uri="{9D8B030D-6E8A-4147-A177-3AD203B41FA5}">
                      <a16:colId xmlns:a16="http://schemas.microsoft.com/office/drawing/2014/main" val="99722607"/>
                    </a:ext>
                  </a:extLst>
                </a:gridCol>
                <a:gridCol w="1268405">
                  <a:extLst>
                    <a:ext uri="{9D8B030D-6E8A-4147-A177-3AD203B41FA5}">
                      <a16:colId xmlns:a16="http://schemas.microsoft.com/office/drawing/2014/main" val="2957327751"/>
                    </a:ext>
                  </a:extLst>
                </a:gridCol>
              </a:tblGrid>
              <a:tr h="130471">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13257698"/>
                  </a:ext>
                </a:extLst>
              </a:tr>
              <a:tr h="139352">
                <a:tc gridSpan="5">
                  <a:txBody>
                    <a:bodyPr/>
                    <a:lstStyle/>
                    <a:p>
                      <a:pPr algn="ctr" rtl="0" fontAlgn="ctr"/>
                      <a:r>
                        <a:rPr lang="es-MX" sz="1000" b="1" i="0" u="none" strike="noStrike" dirty="0">
                          <a:solidFill>
                            <a:srgbClr val="203864"/>
                          </a:solidFill>
                          <a:effectLst/>
                          <a:latin typeface="Calibri" panose="020F0502020204030204" pitchFamily="34" charset="0"/>
                        </a:rPr>
                        <a:t>AL 29 DE FEBRERO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50550810"/>
                  </a:ext>
                </a:extLst>
              </a:tr>
              <a:tr h="147045">
                <a:tc gridSpan="5">
                  <a:txBody>
                    <a:bodyPr/>
                    <a:lstStyle/>
                    <a:p>
                      <a:pPr algn="ctr" rtl="0" fontAlgn="ctr"/>
                      <a:r>
                        <a:rPr lang="es-MX" sz="1000" b="1" i="0" u="none" strike="noStrike">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646888641"/>
                  </a:ext>
                </a:extLst>
              </a:tr>
              <a:tr h="285920">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71457210"/>
                  </a:ext>
                </a:extLst>
              </a:tr>
              <a:tr h="147045">
                <a:tc rowSpan="29">
                  <a:txBody>
                    <a:bodyPr/>
                    <a:lstStyle/>
                    <a:p>
                      <a:pPr algn="ctr" rtl="0" fontAlgn="ctr"/>
                      <a:r>
                        <a:rPr lang="it-IT" sz="1000" b="1" i="0" u="none" strike="noStrike" dirty="0">
                          <a:solidFill>
                            <a:srgbClr val="203864"/>
                          </a:solidFill>
                          <a:effectLst/>
                          <a:latin typeface="Calibri" panose="020F0502020204030204" pitchFamily="34" charset="0"/>
                        </a:rPr>
                        <a:t>BOGOTA LIMPIA S.A.S. E.S.P.</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20-ene-21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$ 2.373.257.493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39366778"/>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$ 1.291.583.589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154211952"/>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$ 2.108.664.910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968631015"/>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$ 2.349.553.381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17142800"/>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$ 2.866.134.807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05663412"/>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$ 1.728.182.384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529124333"/>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21-jul-21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$ 3.128.245.554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948721"/>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$ 1.685.839.413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91471712"/>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$ 2.932.840.930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25869500"/>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$ 1.381.297.391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79188789"/>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$ 2.322.150.937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326813339"/>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$ 1.390.425.402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91394483"/>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$ 2.767.357.358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139334310"/>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$ 1.918.915.519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88342266"/>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$ 3.584.691.121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927342876"/>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$ 1.854.690.737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06319300"/>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$ 2.055.881.368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28156728"/>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$ 1.305.327.748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91260377"/>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$ 2.071.869.642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563138076"/>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$ 1.734.642.680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79048609"/>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$ 2.712.591.949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59233816"/>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$ 1.847.020.943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4438517"/>
                  </a:ext>
                </a:extLst>
              </a:tr>
              <a:tr h="13935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$ 1.734.475.739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6990869"/>
                  </a:ext>
                </a:extLst>
              </a:tr>
              <a:tr h="16338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$ 1.743.191.801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31805862"/>
                  </a:ext>
                </a:extLst>
              </a:tr>
              <a:tr h="17155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$ 2.948.387.529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9924790"/>
                  </a:ext>
                </a:extLst>
              </a:tr>
              <a:tr h="17155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$ 2.435.042.900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75190534"/>
                  </a:ext>
                </a:extLst>
              </a:tr>
              <a:tr h="17155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14-mar-23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$ 2.271.847.652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920643395"/>
                  </a:ext>
                </a:extLst>
              </a:tr>
              <a:tr h="17155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$ 2.169.679.500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84207705"/>
                  </a:ext>
                </a:extLst>
              </a:tr>
              <a:tr h="17055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12-may-23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$ 2.033.424.763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70221141"/>
                  </a:ext>
                </a:extLst>
              </a:tr>
              <a:tr h="171553">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420484261"/>
                  </a:ext>
                </a:extLst>
              </a:tr>
            </a:tbl>
          </a:graphicData>
        </a:graphic>
      </p:graphicFrame>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Imagen 13">
            <a:extLst>
              <a:ext uri="{FF2B5EF4-FFF2-40B4-BE49-F238E27FC236}">
                <a16:creationId xmlns:a16="http://schemas.microsoft.com/office/drawing/2014/main" id="{28EC23EA-03AA-4BBC-9C24-A76CBDCD9C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1255E4C-E7FD-4C33-8787-93C1AAFC6F84}"/>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Febrero 2024</a:t>
            </a:r>
          </a:p>
        </p:txBody>
      </p:sp>
      <p:cxnSp>
        <p:nvCxnSpPr>
          <p:cNvPr id="27" name="Conector recto 26">
            <a:extLst>
              <a:ext uri="{FF2B5EF4-FFF2-40B4-BE49-F238E27FC236}">
                <a16:creationId xmlns:a16="http://schemas.microsoft.com/office/drawing/2014/main" id="{5DE5F73E-6CAB-4EE2-8088-208A8343AD6A}"/>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5957" name="Imagen 27">
            <a:extLst>
              <a:ext uri="{FF2B5EF4-FFF2-40B4-BE49-F238E27FC236}">
                <a16:creationId xmlns:a16="http://schemas.microsoft.com/office/drawing/2014/main" id="{28BC994A-5AEB-419B-BE25-53CB692F6B8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018" name="Imagen 2">
            <a:extLst>
              <a:ext uri="{FF2B5EF4-FFF2-40B4-BE49-F238E27FC236}">
                <a16:creationId xmlns:a16="http://schemas.microsoft.com/office/drawing/2014/main" id="{8E47042B-169A-4AD7-9F52-785ACA98D42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639300" y="3101975"/>
            <a:ext cx="22987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ED18F4AA-1F88-4989-99CF-F76D94FF263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20CA5CCA-EB4A-5804-283F-9EEA019720FC}"/>
              </a:ext>
            </a:extLst>
          </p:cNvPr>
          <p:cNvGraphicFramePr>
            <a:graphicFrameLocks noGrp="1"/>
          </p:cNvGraphicFramePr>
          <p:nvPr/>
        </p:nvGraphicFramePr>
        <p:xfrm>
          <a:off x="2089798" y="1723049"/>
          <a:ext cx="6475704" cy="3324813"/>
        </p:xfrm>
        <a:graphic>
          <a:graphicData uri="http://schemas.openxmlformats.org/drawingml/2006/table">
            <a:tbl>
              <a:tblPr/>
              <a:tblGrid>
                <a:gridCol w="1492464">
                  <a:extLst>
                    <a:ext uri="{9D8B030D-6E8A-4147-A177-3AD203B41FA5}">
                      <a16:colId xmlns:a16="http://schemas.microsoft.com/office/drawing/2014/main" val="2618613256"/>
                    </a:ext>
                  </a:extLst>
                </a:gridCol>
                <a:gridCol w="1003337">
                  <a:extLst>
                    <a:ext uri="{9D8B030D-6E8A-4147-A177-3AD203B41FA5}">
                      <a16:colId xmlns:a16="http://schemas.microsoft.com/office/drawing/2014/main" val="487051392"/>
                    </a:ext>
                  </a:extLst>
                </a:gridCol>
                <a:gridCol w="1137115">
                  <a:extLst>
                    <a:ext uri="{9D8B030D-6E8A-4147-A177-3AD203B41FA5}">
                      <a16:colId xmlns:a16="http://schemas.microsoft.com/office/drawing/2014/main" val="95365941"/>
                    </a:ext>
                  </a:extLst>
                </a:gridCol>
                <a:gridCol w="1421394">
                  <a:extLst>
                    <a:ext uri="{9D8B030D-6E8A-4147-A177-3AD203B41FA5}">
                      <a16:colId xmlns:a16="http://schemas.microsoft.com/office/drawing/2014/main" val="3816691621"/>
                    </a:ext>
                  </a:extLst>
                </a:gridCol>
                <a:gridCol w="1421394">
                  <a:extLst>
                    <a:ext uri="{9D8B030D-6E8A-4147-A177-3AD203B41FA5}">
                      <a16:colId xmlns:a16="http://schemas.microsoft.com/office/drawing/2014/main" val="430206134"/>
                    </a:ext>
                  </a:extLst>
                </a:gridCol>
              </a:tblGrid>
              <a:tr h="222502">
                <a:tc gridSpan="5">
                  <a:txBody>
                    <a:bodyPr/>
                    <a:lstStyle/>
                    <a:p>
                      <a:pPr algn="ctr" rtl="0" fontAlgn="ctr"/>
                      <a:r>
                        <a:rPr lang="es-MX" sz="9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788698463"/>
                  </a:ext>
                </a:extLst>
              </a:tr>
              <a:tr h="233097">
                <a:tc gridSpan="5">
                  <a:txBody>
                    <a:bodyPr/>
                    <a:lstStyle/>
                    <a:p>
                      <a:pPr algn="ctr" rtl="0" fontAlgn="ctr"/>
                      <a:r>
                        <a:rPr lang="es-MX" sz="900" b="1" i="0" u="none" strike="noStrike">
                          <a:solidFill>
                            <a:srgbClr val="203864"/>
                          </a:solidFill>
                          <a:effectLst/>
                          <a:latin typeface="Calibri" panose="020F0502020204030204" pitchFamily="34" charset="0"/>
                        </a:rPr>
                        <a:t>AL 29 DE FEBRERO DE 2024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514124265"/>
                  </a:ext>
                </a:extLst>
              </a:tr>
              <a:tr h="193541">
                <a:tc gridSpan="5">
                  <a:txBody>
                    <a:bodyPr/>
                    <a:lstStyle/>
                    <a:p>
                      <a:pPr algn="ctr" rtl="0" fontAlgn="ctr"/>
                      <a:r>
                        <a:rPr lang="es-MX" sz="9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49753219"/>
                  </a:ext>
                </a:extLst>
              </a:tr>
              <a:tr h="373661">
                <a:tc>
                  <a:txBody>
                    <a:bodyPr/>
                    <a:lstStyle/>
                    <a:p>
                      <a:pPr algn="ctr" rtl="0" fontAlgn="ctr"/>
                      <a:r>
                        <a:rPr lang="es-CO" sz="9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89837124"/>
                  </a:ext>
                </a:extLst>
              </a:tr>
              <a:tr h="299494">
                <a:tc rowSpan="9">
                  <a:txBody>
                    <a:bodyPr/>
                    <a:lstStyle/>
                    <a:p>
                      <a:pPr algn="ctr" rtl="0" fontAlgn="ctr"/>
                      <a:r>
                        <a:rPr lang="it-IT" sz="900" b="1" i="0" u="none" strike="noStrike">
                          <a:solidFill>
                            <a:srgbClr val="203864"/>
                          </a:solidFill>
                          <a:effectLst/>
                          <a:latin typeface="Calibri" panose="020F0502020204030204" pitchFamily="34" charset="0"/>
                        </a:rPr>
                        <a:t>BOGOTA LIMPIA S.A.S. E.S.P.</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13-jun-23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$ 2.185.667.431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51174690"/>
                  </a:ext>
                </a:extLst>
              </a:tr>
              <a:tr h="2225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18-jul-23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$ 2.317.367.715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152429967"/>
                  </a:ext>
                </a:extLst>
              </a:tr>
              <a:tr h="2225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15-ago-23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$ 2.126.176.122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18533266"/>
                  </a:ext>
                </a:extLst>
              </a:tr>
              <a:tr h="2225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13-sep-23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$ 2.430.475.494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827014293"/>
                  </a:ext>
                </a:extLst>
              </a:tr>
              <a:tr h="2225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13-oct-23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$ 2.546.000.680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16212032"/>
                  </a:ext>
                </a:extLst>
              </a:tr>
              <a:tr h="2225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14-nov-23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$ 2.420.054.361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66236781"/>
                  </a:ext>
                </a:extLst>
              </a:tr>
              <a:tr h="2225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12-dic-23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$ 2.142.716.451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91494916"/>
                  </a:ext>
                </a:extLst>
              </a:tr>
              <a:tr h="2225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$ 2.194.348.738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22543446"/>
                  </a:ext>
                </a:extLst>
              </a:tr>
              <a:tr h="2225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13-feb-24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$ 2.719.746.584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40168312"/>
                  </a:ext>
                </a:extLst>
              </a:tr>
              <a:tr h="222502">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$ 121.467.792.081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34270464"/>
                  </a:ext>
                </a:extLst>
              </a:tr>
            </a:tbl>
          </a:graphicData>
        </a:graphic>
      </p:graphicFrame>
    </p:spTree>
    <p:extLst>
      <p:ext uri="{BB962C8B-B14F-4D97-AF65-F5344CB8AC3E}">
        <p14:creationId xmlns:p14="http://schemas.microsoft.com/office/powerpoint/2010/main" val="884010885"/>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002" name="Imagen 13">
            <a:extLst>
              <a:ext uri="{FF2B5EF4-FFF2-40B4-BE49-F238E27FC236}">
                <a16:creationId xmlns:a16="http://schemas.microsoft.com/office/drawing/2014/main" id="{BF55952C-A548-43DB-9FD9-DBA832E7A0F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F908A3ED-494C-44ED-AD70-BAF5F8D036C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Febrero 2024</a:t>
            </a:r>
          </a:p>
        </p:txBody>
      </p:sp>
      <p:cxnSp>
        <p:nvCxnSpPr>
          <p:cNvPr id="27" name="Conector recto 26">
            <a:extLst>
              <a:ext uri="{FF2B5EF4-FFF2-40B4-BE49-F238E27FC236}">
                <a16:creationId xmlns:a16="http://schemas.microsoft.com/office/drawing/2014/main" id="{5F814188-D07C-48A4-BFF7-7539312B7562}"/>
              </a:ext>
            </a:extLst>
          </p:cNvPr>
          <p:cNvCxnSpPr>
            <a:cxnSpLocks/>
          </p:cNvCxnSpPr>
          <p:nvPr/>
        </p:nvCxnSpPr>
        <p:spPr>
          <a:xfrm>
            <a:off x="88900" y="10191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8005" name="Imagen 27">
            <a:extLst>
              <a:ext uri="{FF2B5EF4-FFF2-40B4-BE49-F238E27FC236}">
                <a16:creationId xmlns:a16="http://schemas.microsoft.com/office/drawing/2014/main" id="{F7F9BD77-1F64-4BE0-BA0B-88DFAC8A35C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171" name="Imagen 9">
            <a:extLst>
              <a:ext uri="{FF2B5EF4-FFF2-40B4-BE49-F238E27FC236}">
                <a16:creationId xmlns:a16="http://schemas.microsoft.com/office/drawing/2014/main" id="{FDC0A64D-06D6-4E9C-9DFD-1667316CA15F}"/>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054793" y="3502819"/>
            <a:ext cx="1522412"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8565B224-5EED-D153-C96F-5FAD5D525DD8}"/>
              </a:ext>
            </a:extLst>
          </p:cNvPr>
          <p:cNvGraphicFramePr>
            <a:graphicFrameLocks noGrp="1"/>
          </p:cNvGraphicFramePr>
          <p:nvPr/>
        </p:nvGraphicFramePr>
        <p:xfrm>
          <a:off x="2392218" y="1281957"/>
          <a:ext cx="7566494" cy="5288274"/>
        </p:xfrm>
        <a:graphic>
          <a:graphicData uri="http://schemas.openxmlformats.org/drawingml/2006/table">
            <a:tbl>
              <a:tblPr/>
              <a:tblGrid>
                <a:gridCol w="1772435">
                  <a:extLst>
                    <a:ext uri="{9D8B030D-6E8A-4147-A177-3AD203B41FA5}">
                      <a16:colId xmlns:a16="http://schemas.microsoft.com/office/drawing/2014/main" val="1755967623"/>
                    </a:ext>
                  </a:extLst>
                </a:gridCol>
                <a:gridCol w="1253900">
                  <a:extLst>
                    <a:ext uri="{9D8B030D-6E8A-4147-A177-3AD203B41FA5}">
                      <a16:colId xmlns:a16="http://schemas.microsoft.com/office/drawing/2014/main" val="2864366838"/>
                    </a:ext>
                  </a:extLst>
                </a:gridCol>
                <a:gridCol w="1253900">
                  <a:extLst>
                    <a:ext uri="{9D8B030D-6E8A-4147-A177-3AD203B41FA5}">
                      <a16:colId xmlns:a16="http://schemas.microsoft.com/office/drawing/2014/main" val="3180959974"/>
                    </a:ext>
                  </a:extLst>
                </a:gridCol>
                <a:gridCol w="1546475">
                  <a:extLst>
                    <a:ext uri="{9D8B030D-6E8A-4147-A177-3AD203B41FA5}">
                      <a16:colId xmlns:a16="http://schemas.microsoft.com/office/drawing/2014/main" val="2258992617"/>
                    </a:ext>
                  </a:extLst>
                </a:gridCol>
                <a:gridCol w="1739784">
                  <a:extLst>
                    <a:ext uri="{9D8B030D-6E8A-4147-A177-3AD203B41FA5}">
                      <a16:colId xmlns:a16="http://schemas.microsoft.com/office/drawing/2014/main" val="657929287"/>
                    </a:ext>
                  </a:extLst>
                </a:gridCol>
              </a:tblGrid>
              <a:tr h="158217">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5721784"/>
                  </a:ext>
                </a:extLst>
              </a:tr>
              <a:tr h="125560">
                <a:tc gridSpan="5">
                  <a:txBody>
                    <a:bodyPr/>
                    <a:lstStyle/>
                    <a:p>
                      <a:pPr algn="ctr" rtl="0" fontAlgn="ctr"/>
                      <a:r>
                        <a:rPr lang="es-MX" sz="1000" b="1" i="0" u="none" strike="noStrike" dirty="0">
                          <a:solidFill>
                            <a:srgbClr val="203864"/>
                          </a:solidFill>
                          <a:effectLst/>
                          <a:latin typeface="Calibri" panose="020F0502020204030204" pitchFamily="34" charset="0"/>
                        </a:rPr>
                        <a:t>AL 29 DE FEBRERO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8171148"/>
                  </a:ext>
                </a:extLst>
              </a:tr>
              <a:tr h="132945">
                <a:tc gridSpan="5">
                  <a:txBody>
                    <a:bodyPr/>
                    <a:lstStyle/>
                    <a:p>
                      <a:pPr algn="ctr" rtl="0" fontAlgn="ctr"/>
                      <a:r>
                        <a:rPr lang="es-CO" sz="10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68125820"/>
                  </a:ext>
                </a:extLst>
              </a:tr>
              <a:tr h="243732">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566244936"/>
                  </a:ext>
                </a:extLst>
              </a:tr>
              <a:tr h="109005">
                <a:tc rowSpan="29">
                  <a:txBody>
                    <a:bodyPr/>
                    <a:lstStyle/>
                    <a:p>
                      <a:pPr algn="ctr" rtl="0" fontAlgn="ctr"/>
                      <a:r>
                        <a:rPr lang="es-CO" sz="1000" b="1" i="0" u="none" strike="noStrike" dirty="0">
                          <a:solidFill>
                            <a:srgbClr val="203864"/>
                          </a:solidFill>
                          <a:effectLst/>
                          <a:latin typeface="Calibri" panose="020F0502020204030204" pitchFamily="34" charset="0"/>
                        </a:rPr>
                        <a:t>ÁREA LIMPIA DISTRITO S.A.S. E.S.P.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5-jun-18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may-2018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$ 589.280.232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17324217"/>
                  </a:ext>
                </a:extLst>
              </a:tr>
              <a:tr h="132451">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27-ago-18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Jun-2018 y jul-2018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$ 1.886.711.647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07092613"/>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$ 1.050.739.361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62096816"/>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$ 639.418.517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877777600"/>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$ 1.220.661.709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205051022"/>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$ 1.192.066.676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90498418"/>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$ 946.856.878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235833670"/>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$ 1.676.886.452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86272394"/>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$ 769.139.525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50516245"/>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$ 1.403.774.129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48246152"/>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$ 809.282.404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424974979"/>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$ 1.761.764.048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51212705"/>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22-jul-19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$ 1.527.794.469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995601840"/>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$ 1.494.610.416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45908690"/>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25-sep-19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$ 1.393.344.033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63945048"/>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$ 1.622.119.749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30938687"/>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22-nov-19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$ 1.715.655.880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631113"/>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$ 1.572.461.092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55639930"/>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$ 1.725.380.562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77672068"/>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$ 1.850.135.039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756335095"/>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20-mar-20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$ 1.850.135.036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61791197"/>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$ 1.768.104.165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25924605"/>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$ 1.610.222.142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564554484"/>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$ 1.832.983.336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72771724"/>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$ 1.680.619.102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886141999"/>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$ 1.948.095.991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59738558"/>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$ 1.735.609.871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507369996"/>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$ 1.735.444.020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26158719"/>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$ 2.431.929.745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336114301"/>
                  </a:ext>
                </a:extLst>
              </a:tr>
              <a:tr h="106356">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537823342"/>
                  </a:ext>
                </a:extLst>
              </a:tr>
            </a:tbl>
          </a:graphicData>
        </a:graphic>
      </p:graphicFrame>
      <p:sp>
        <p:nvSpPr>
          <p:cNvPr id="8" name="CuadroTexto 4">
            <a:extLst>
              <a:ext uri="{FF2B5EF4-FFF2-40B4-BE49-F238E27FC236}">
                <a16:creationId xmlns:a16="http://schemas.microsoft.com/office/drawing/2014/main" id="{A9681AC4-1B1D-4676-B490-4DA8093BDA4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Imagen 13">
            <a:extLst>
              <a:ext uri="{FF2B5EF4-FFF2-40B4-BE49-F238E27FC236}">
                <a16:creationId xmlns:a16="http://schemas.microsoft.com/office/drawing/2014/main" id="{789A703C-4C81-41C2-974A-65E89A89806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514CD50-4650-40C0-9B54-6AC4BDDD8F5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Febrero 2024</a:t>
            </a:r>
          </a:p>
        </p:txBody>
      </p:sp>
      <p:cxnSp>
        <p:nvCxnSpPr>
          <p:cNvPr id="27" name="Conector recto 26">
            <a:extLst>
              <a:ext uri="{FF2B5EF4-FFF2-40B4-BE49-F238E27FC236}">
                <a16:creationId xmlns:a16="http://schemas.microsoft.com/office/drawing/2014/main" id="{CE88383A-C1A1-4383-96D9-D758ADC3C9F9}"/>
              </a:ext>
            </a:extLst>
          </p:cNvPr>
          <p:cNvCxnSpPr>
            <a:cxnSpLocks/>
          </p:cNvCxnSpPr>
          <p:nvPr/>
        </p:nvCxnSpPr>
        <p:spPr>
          <a:xfrm>
            <a:off x="118268" y="10207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0053" name="Imagen 27">
            <a:extLst>
              <a:ext uri="{FF2B5EF4-FFF2-40B4-BE49-F238E27FC236}">
                <a16:creationId xmlns:a16="http://schemas.microsoft.com/office/drawing/2014/main" id="{1AFF1EB5-10D0-48FC-A5AD-51D79320BF3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114" name="Imagen 9">
            <a:extLst>
              <a:ext uri="{FF2B5EF4-FFF2-40B4-BE49-F238E27FC236}">
                <a16:creationId xmlns:a16="http://schemas.microsoft.com/office/drawing/2014/main" id="{B6F5426C-61A0-4600-AA35-36E43019B05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20275" y="2960688"/>
            <a:ext cx="204152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CEF6A2B1-2141-485F-8A85-BDB23363EC2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65F82201-DE23-36B2-3703-3B4AA2B06E07}"/>
              </a:ext>
            </a:extLst>
          </p:cNvPr>
          <p:cNvGraphicFramePr>
            <a:graphicFrameLocks noGrp="1"/>
          </p:cNvGraphicFramePr>
          <p:nvPr/>
        </p:nvGraphicFramePr>
        <p:xfrm>
          <a:off x="2681775" y="1169417"/>
          <a:ext cx="6435591" cy="5576431"/>
        </p:xfrm>
        <a:graphic>
          <a:graphicData uri="http://schemas.openxmlformats.org/drawingml/2006/table">
            <a:tbl>
              <a:tblPr/>
              <a:tblGrid>
                <a:gridCol w="1496841">
                  <a:extLst>
                    <a:ext uri="{9D8B030D-6E8A-4147-A177-3AD203B41FA5}">
                      <a16:colId xmlns:a16="http://schemas.microsoft.com/office/drawing/2014/main" val="2708503978"/>
                    </a:ext>
                  </a:extLst>
                </a:gridCol>
                <a:gridCol w="986927">
                  <a:extLst>
                    <a:ext uri="{9D8B030D-6E8A-4147-A177-3AD203B41FA5}">
                      <a16:colId xmlns:a16="http://schemas.microsoft.com/office/drawing/2014/main" val="889485437"/>
                    </a:ext>
                  </a:extLst>
                </a:gridCol>
                <a:gridCol w="1217210">
                  <a:extLst>
                    <a:ext uri="{9D8B030D-6E8A-4147-A177-3AD203B41FA5}">
                      <a16:colId xmlns:a16="http://schemas.microsoft.com/office/drawing/2014/main" val="4203777789"/>
                    </a:ext>
                  </a:extLst>
                </a:gridCol>
                <a:gridCol w="1365249">
                  <a:extLst>
                    <a:ext uri="{9D8B030D-6E8A-4147-A177-3AD203B41FA5}">
                      <a16:colId xmlns:a16="http://schemas.microsoft.com/office/drawing/2014/main" val="1175853253"/>
                    </a:ext>
                  </a:extLst>
                </a:gridCol>
                <a:gridCol w="1369364">
                  <a:extLst>
                    <a:ext uri="{9D8B030D-6E8A-4147-A177-3AD203B41FA5}">
                      <a16:colId xmlns:a16="http://schemas.microsoft.com/office/drawing/2014/main" val="3284285560"/>
                    </a:ext>
                  </a:extLst>
                </a:gridCol>
              </a:tblGrid>
              <a:tr h="149858">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100493146"/>
                  </a:ext>
                </a:extLst>
              </a:tr>
              <a:tr h="149858">
                <a:tc gridSpan="5">
                  <a:txBody>
                    <a:bodyPr/>
                    <a:lstStyle/>
                    <a:p>
                      <a:pPr algn="ctr" rtl="0" fontAlgn="ctr"/>
                      <a:r>
                        <a:rPr lang="es-MX" sz="1000" b="1" i="0" u="none" strike="noStrike" dirty="0">
                          <a:solidFill>
                            <a:srgbClr val="203864"/>
                          </a:solidFill>
                          <a:effectLst/>
                          <a:latin typeface="Calibri" panose="020F0502020204030204" pitchFamily="34" charset="0"/>
                        </a:rPr>
                        <a:t>AL 29 DE FEBRERO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97912974"/>
                  </a:ext>
                </a:extLst>
              </a:tr>
              <a:tr h="149858">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368710668"/>
                  </a:ext>
                </a:extLst>
              </a:tr>
              <a:tr h="279865">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54669253"/>
                  </a:ext>
                </a:extLst>
              </a:tr>
              <a:tr h="149858">
                <a:tc rowSpan="29">
                  <a:txBody>
                    <a:bodyPr/>
                    <a:lstStyle/>
                    <a:p>
                      <a:pPr algn="ctr" rtl="0" fontAlgn="ctr"/>
                      <a:r>
                        <a:rPr lang="pt-BR" sz="1000" b="1" i="0" u="none" strike="noStrike" dirty="0">
                          <a:solidFill>
                            <a:srgbClr val="203864"/>
                          </a:solidFill>
                          <a:effectLst/>
                          <a:latin typeface="Calibri" panose="020F0502020204030204" pitchFamily="34" charset="0"/>
                        </a:rPr>
                        <a:t>ÁREA LIMPIA DISTRITO S.A.S. E.S.P.</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$ 1.976.119.905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80775351"/>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$ 2.370.749.418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61756876"/>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$ 2.037.250.118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85387848"/>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$ 2.623.718.591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89203634"/>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20-abr-21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$ 2.847.925.514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95034408"/>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$ 2.783.335.033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50411522"/>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$ 2.852.776.947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273941011"/>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$ 2.807.932.154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74969121"/>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$ 2.923.489.953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0444101"/>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$ 2.527.604.806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34797497"/>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$ 1.999.578.544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081564402"/>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$ 2.086.516.709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50888326"/>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$ 2.264.863.117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56020581"/>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$ 2.437.483.082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19499772"/>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$ 2.477.780.632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192251443"/>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28-mar-22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$ 2.101.419.383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58790175"/>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22-abr-22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$ 2.538.600.096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708707294"/>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$ 1.645.227.023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89714003"/>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21-jun-22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$ 1.785.982.912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286691105"/>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$ 1.860.993.552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80521125"/>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19-ago-22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$ 2.522.595.897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72368486"/>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$ 3.871.514.052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72668579"/>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21-oct-22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$ 1.579.102.269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77458814"/>
                  </a:ext>
                </a:extLst>
              </a:tr>
              <a:tr h="15992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$ 1.554.326.669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79113473"/>
                  </a:ext>
                </a:extLst>
              </a:tr>
              <a:tr h="1679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$ 1.614.167.038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275557668"/>
                  </a:ext>
                </a:extLst>
              </a:tr>
              <a:tr h="1679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20-ene-23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$ 1.925.205.057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64630237"/>
                  </a:ext>
                </a:extLst>
              </a:tr>
              <a:tr h="1679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$ 2.123.086.755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547425630"/>
                  </a:ext>
                </a:extLst>
              </a:tr>
              <a:tr h="1679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$ 2.014.956.942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09088109"/>
                  </a:ext>
                </a:extLst>
              </a:tr>
              <a:tr h="15570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24-abr-23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$ 2.402.066.890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70511154"/>
                  </a:ext>
                </a:extLst>
              </a:tr>
              <a:tr h="167920">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99587419"/>
                  </a:ext>
                </a:extLst>
              </a:tr>
            </a:tbl>
          </a:graphicData>
        </a:graphic>
      </p:graphicFrame>
    </p:spTree>
    <p:extLst>
      <p:ext uri="{BB962C8B-B14F-4D97-AF65-F5344CB8AC3E}">
        <p14:creationId xmlns:p14="http://schemas.microsoft.com/office/powerpoint/2010/main" val="1379353316"/>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Imagen 13">
            <a:extLst>
              <a:ext uri="{FF2B5EF4-FFF2-40B4-BE49-F238E27FC236}">
                <a16:creationId xmlns:a16="http://schemas.microsoft.com/office/drawing/2014/main" id="{789A703C-4C81-41C2-974A-65E89A89806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514CD50-4650-40C0-9B54-6AC4BDDD8F5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Febrero 2024</a:t>
            </a:r>
          </a:p>
        </p:txBody>
      </p:sp>
      <p:cxnSp>
        <p:nvCxnSpPr>
          <p:cNvPr id="27" name="Conector recto 26">
            <a:extLst>
              <a:ext uri="{FF2B5EF4-FFF2-40B4-BE49-F238E27FC236}">
                <a16:creationId xmlns:a16="http://schemas.microsoft.com/office/drawing/2014/main" id="{CE88383A-C1A1-4383-96D9-D758ADC3C9F9}"/>
              </a:ext>
            </a:extLst>
          </p:cNvPr>
          <p:cNvCxnSpPr>
            <a:cxnSpLocks/>
          </p:cNvCxnSpPr>
          <p:nvPr/>
        </p:nvCxnSpPr>
        <p:spPr>
          <a:xfrm>
            <a:off x="118268" y="10207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0053" name="Imagen 27">
            <a:extLst>
              <a:ext uri="{FF2B5EF4-FFF2-40B4-BE49-F238E27FC236}">
                <a16:creationId xmlns:a16="http://schemas.microsoft.com/office/drawing/2014/main" id="{1AFF1EB5-10D0-48FC-A5AD-51D79320BF3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114" name="Imagen 9">
            <a:extLst>
              <a:ext uri="{FF2B5EF4-FFF2-40B4-BE49-F238E27FC236}">
                <a16:creationId xmlns:a16="http://schemas.microsoft.com/office/drawing/2014/main" id="{B6F5426C-61A0-4600-AA35-36E43019B05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20275" y="2960688"/>
            <a:ext cx="204152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CEF6A2B1-2141-485F-8A85-BDB23363EC2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F2CA43D8-02CB-7C6D-9BEA-6E7B8E305334}"/>
              </a:ext>
            </a:extLst>
          </p:cNvPr>
          <p:cNvGraphicFramePr>
            <a:graphicFrameLocks noGrp="1"/>
          </p:cNvGraphicFramePr>
          <p:nvPr/>
        </p:nvGraphicFramePr>
        <p:xfrm>
          <a:off x="2070358" y="1724977"/>
          <a:ext cx="6709746" cy="3257568"/>
        </p:xfrm>
        <a:graphic>
          <a:graphicData uri="http://schemas.openxmlformats.org/drawingml/2006/table">
            <a:tbl>
              <a:tblPr/>
              <a:tblGrid>
                <a:gridCol w="1560606">
                  <a:extLst>
                    <a:ext uri="{9D8B030D-6E8A-4147-A177-3AD203B41FA5}">
                      <a16:colId xmlns:a16="http://schemas.microsoft.com/office/drawing/2014/main" val="1992911341"/>
                    </a:ext>
                  </a:extLst>
                </a:gridCol>
                <a:gridCol w="1028970">
                  <a:extLst>
                    <a:ext uri="{9D8B030D-6E8A-4147-A177-3AD203B41FA5}">
                      <a16:colId xmlns:a16="http://schemas.microsoft.com/office/drawing/2014/main" val="3184555044"/>
                    </a:ext>
                  </a:extLst>
                </a:gridCol>
                <a:gridCol w="1269063">
                  <a:extLst>
                    <a:ext uri="{9D8B030D-6E8A-4147-A177-3AD203B41FA5}">
                      <a16:colId xmlns:a16="http://schemas.microsoft.com/office/drawing/2014/main" val="684598497"/>
                    </a:ext>
                  </a:extLst>
                </a:gridCol>
                <a:gridCol w="1423409">
                  <a:extLst>
                    <a:ext uri="{9D8B030D-6E8A-4147-A177-3AD203B41FA5}">
                      <a16:colId xmlns:a16="http://schemas.microsoft.com/office/drawing/2014/main" val="1273024144"/>
                    </a:ext>
                  </a:extLst>
                </a:gridCol>
                <a:gridCol w="1427698">
                  <a:extLst>
                    <a:ext uri="{9D8B030D-6E8A-4147-A177-3AD203B41FA5}">
                      <a16:colId xmlns:a16="http://schemas.microsoft.com/office/drawing/2014/main" val="3551195672"/>
                    </a:ext>
                  </a:extLst>
                </a:gridCol>
              </a:tblGrid>
              <a:tr h="206175">
                <a:tc gridSpan="5">
                  <a:txBody>
                    <a:bodyPr/>
                    <a:lstStyle/>
                    <a:p>
                      <a:pPr algn="ctr" rtl="0" fontAlgn="ctr"/>
                      <a:r>
                        <a:rPr lang="es-MX" sz="9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71065296"/>
                  </a:ext>
                </a:extLst>
              </a:tr>
              <a:tr h="215993">
                <a:tc gridSpan="5">
                  <a:txBody>
                    <a:bodyPr/>
                    <a:lstStyle/>
                    <a:p>
                      <a:pPr algn="ctr" rtl="0" fontAlgn="ctr"/>
                      <a:r>
                        <a:rPr lang="es-MX" sz="900" b="1" i="0" u="none" strike="noStrike">
                          <a:solidFill>
                            <a:srgbClr val="203864"/>
                          </a:solidFill>
                          <a:effectLst/>
                          <a:latin typeface="Calibri" panose="020F0502020204030204" pitchFamily="34" charset="0"/>
                        </a:rPr>
                        <a:t>AL 29 DE FEBRERO DE 2024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69511911"/>
                  </a:ext>
                </a:extLst>
              </a:tr>
              <a:tr h="179340">
                <a:tc gridSpan="5">
                  <a:txBody>
                    <a:bodyPr/>
                    <a:lstStyle/>
                    <a:p>
                      <a:pPr algn="ctr" rtl="0" fontAlgn="ctr"/>
                      <a:r>
                        <a:rPr lang="es-MX" sz="9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42160287"/>
                  </a:ext>
                </a:extLst>
              </a:tr>
              <a:tr h="346244">
                <a:tc>
                  <a:txBody>
                    <a:bodyPr/>
                    <a:lstStyle/>
                    <a:p>
                      <a:pPr algn="ctr" rtl="0" fontAlgn="ctr"/>
                      <a:r>
                        <a:rPr lang="es-CO" sz="9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95420554"/>
                  </a:ext>
                </a:extLst>
              </a:tr>
              <a:tr h="277519">
                <a:tc rowSpan="10">
                  <a:txBody>
                    <a:bodyPr/>
                    <a:lstStyle/>
                    <a:p>
                      <a:pPr algn="ctr" rtl="0" fontAlgn="ctr"/>
                      <a:r>
                        <a:rPr lang="pt-BR" sz="900" b="1" i="0" u="none" strike="noStrike">
                          <a:solidFill>
                            <a:srgbClr val="203864"/>
                          </a:solidFill>
                          <a:effectLst/>
                          <a:latin typeface="Calibri" panose="020F0502020204030204" pitchFamily="34" charset="0"/>
                        </a:rPr>
                        <a:t>ÁREA LIMPIA DISTRITO S.A.S. E.S.P.</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17-may-23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$ 2.012.341.575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40509116"/>
                  </a:ext>
                </a:extLst>
              </a:tr>
              <a:tr h="20617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23-jun-23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$ 2.618.963.519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87414147"/>
                  </a:ext>
                </a:extLst>
              </a:tr>
              <a:tr h="20617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26-jul-23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$ 2.833.338.552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15283094"/>
                  </a:ext>
                </a:extLst>
              </a:tr>
              <a:tr h="20617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22-ago-23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$ 2.408.475.696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230647779"/>
                  </a:ext>
                </a:extLst>
              </a:tr>
              <a:tr h="20617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20-sep-23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$ 2.632.956.520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474877214"/>
                  </a:ext>
                </a:extLst>
              </a:tr>
              <a:tr h="20617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20-oct-23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$ 1.688.039.791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48873379"/>
                  </a:ext>
                </a:extLst>
              </a:tr>
              <a:tr h="20617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21-nov-23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$ 3.234.619.777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07289314"/>
                  </a:ext>
                </a:extLst>
              </a:tr>
              <a:tr h="20617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18-dic-23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$ 2.537.723.210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281532994"/>
                  </a:ext>
                </a:extLst>
              </a:tr>
              <a:tr h="20617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18-ene-24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$ 2.609.656.467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197371466"/>
                  </a:ext>
                </a:extLst>
              </a:tr>
              <a:tr h="20617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15-feb-24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$ 2.568.098.589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454919017"/>
                  </a:ext>
                </a:extLst>
              </a:tr>
              <a:tr h="176722">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$ 135.141.808.980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652565691"/>
                  </a:ext>
                </a:extLst>
              </a:tr>
            </a:tbl>
          </a:graphicData>
        </a:graphic>
      </p:graphicFrame>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8B8DE0D-85ED-44FD-846E-5C6B2566ADB3}"/>
              </a:ext>
            </a:extLst>
          </p:cNvPr>
          <p:cNvCxnSpPr>
            <a:cxnSpLocks/>
          </p:cNvCxnSpPr>
          <p:nvPr/>
        </p:nvCxnSpPr>
        <p:spPr>
          <a:xfrm>
            <a:off x="49213"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4204DF51-1DDA-4FE4-B70A-F30FDF3F4027}"/>
              </a:ext>
            </a:extLst>
          </p:cNvPr>
          <p:cNvSpPr txBox="1"/>
          <p:nvPr/>
        </p:nvSpPr>
        <p:spPr>
          <a:xfrm>
            <a:off x="1603375" y="120650"/>
            <a:ext cx="9882188"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pagos aprovechamiento a Febrero 2024</a:t>
            </a:r>
          </a:p>
        </p:txBody>
      </p:sp>
      <p:pic>
        <p:nvPicPr>
          <p:cNvPr id="132100" name="Imagen 24">
            <a:extLst>
              <a:ext uri="{FF2B5EF4-FFF2-40B4-BE49-F238E27FC236}">
                <a16:creationId xmlns:a16="http://schemas.microsoft.com/office/drawing/2014/main" id="{8008AC60-AA53-4B95-BFD7-366F2C834D5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01" name="Rectángulo 6">
            <a:extLst>
              <a:ext uri="{FF2B5EF4-FFF2-40B4-BE49-F238E27FC236}">
                <a16:creationId xmlns:a16="http://schemas.microsoft.com/office/drawing/2014/main" id="{B66EA083-801E-4F4E-80C4-A918BCC79B6A}"/>
              </a:ext>
            </a:extLst>
          </p:cNvPr>
          <p:cNvSpPr>
            <a:spLocks noChangeArrowheads="1"/>
          </p:cNvSpPr>
          <p:nvPr/>
        </p:nvSpPr>
        <p:spPr bwMode="auto">
          <a:xfrm>
            <a:off x="49213" y="6282152"/>
            <a:ext cx="530946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ctr" hangingPunct="1">
              <a:lnSpc>
                <a:spcPct val="100000"/>
              </a:lnSpc>
              <a:spcBef>
                <a:spcPct val="0"/>
              </a:spcBef>
              <a:buFontTx/>
              <a:buNone/>
            </a:pPr>
            <a:r>
              <a:rPr lang="es-ES" altLang="es-CO" sz="1100" dirty="0">
                <a:solidFill>
                  <a:srgbClr val="203864"/>
                </a:solidFill>
              </a:rPr>
              <a:t>En el Anexo N° 5.1 de cada informe, se puede ver el detalle de la información presentada.</a:t>
            </a:r>
          </a:p>
        </p:txBody>
      </p:sp>
      <p:sp>
        <p:nvSpPr>
          <p:cNvPr id="9" name="CuadroTexto 4">
            <a:extLst>
              <a:ext uri="{FF2B5EF4-FFF2-40B4-BE49-F238E27FC236}">
                <a16:creationId xmlns:a16="http://schemas.microsoft.com/office/drawing/2014/main" id="{C8417B19-FC8B-469D-A0B5-E625C7655965}"/>
              </a:ext>
            </a:extLst>
          </p:cNvPr>
          <p:cNvSpPr txBox="1">
            <a:spLocks noChangeArrowheads="1"/>
          </p:cNvSpPr>
          <p:nvPr/>
        </p:nvSpPr>
        <p:spPr bwMode="auto">
          <a:xfrm>
            <a:off x="86157"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0" name="CuadroTexto 9">
            <a:extLst>
              <a:ext uri="{FF2B5EF4-FFF2-40B4-BE49-F238E27FC236}">
                <a16:creationId xmlns:a16="http://schemas.microsoft.com/office/drawing/2014/main" id="{4097A99D-2D41-41CD-B2B9-F65AC09B2E81}"/>
              </a:ext>
            </a:extLst>
          </p:cNvPr>
          <p:cNvSpPr txBox="1"/>
          <p:nvPr/>
        </p:nvSpPr>
        <p:spPr>
          <a:xfrm>
            <a:off x="8421213" y="1438905"/>
            <a:ext cx="1835150"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2" name="Gráfico 1">
            <a:extLst>
              <a:ext uri="{FF2B5EF4-FFF2-40B4-BE49-F238E27FC236}">
                <a16:creationId xmlns:a16="http://schemas.microsoft.com/office/drawing/2014/main" id="{0C37E1F2-3E08-9E6C-12D4-C0B7740B7361}"/>
              </a:ext>
            </a:extLst>
          </p:cNvPr>
          <p:cNvGraphicFramePr>
            <a:graphicFrameLocks/>
          </p:cNvGraphicFramePr>
          <p:nvPr/>
        </p:nvGraphicFramePr>
        <p:xfrm>
          <a:off x="1406770" y="1884578"/>
          <a:ext cx="9017390" cy="4037917"/>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transition spd="slow"/>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3CF974C2-4EF1-4091-BE94-4ED07B60EABF}"/>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105DEE43-780E-4A37-B253-86B91D108F41}"/>
              </a:ext>
            </a:extLst>
          </p:cNvPr>
          <p:cNvSpPr txBox="1"/>
          <p:nvPr/>
        </p:nvSpPr>
        <p:spPr>
          <a:xfrm>
            <a:off x="1565275" y="250825"/>
            <a:ext cx="9882188"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aprovechamiento a Febrero 2024</a:t>
            </a:r>
          </a:p>
        </p:txBody>
      </p:sp>
      <p:pic>
        <p:nvPicPr>
          <p:cNvPr id="134148" name="Imagen 15">
            <a:extLst>
              <a:ext uri="{FF2B5EF4-FFF2-40B4-BE49-F238E27FC236}">
                <a16:creationId xmlns:a16="http://schemas.microsoft.com/office/drawing/2014/main" id="{A85A2EEC-EECE-4C36-9389-6F642419166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9113" y="1270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4">
            <a:extLst>
              <a:ext uri="{FF2B5EF4-FFF2-40B4-BE49-F238E27FC236}">
                <a16:creationId xmlns:a16="http://schemas.microsoft.com/office/drawing/2014/main" id="{0081634D-0FA6-4AB7-91A7-43DB2F590BFA}"/>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8" name="CuadroTexto 7">
            <a:extLst>
              <a:ext uri="{FF2B5EF4-FFF2-40B4-BE49-F238E27FC236}">
                <a16:creationId xmlns:a16="http://schemas.microsoft.com/office/drawing/2014/main" id="{9D11D4AB-1AA3-4CE1-9483-F996774E8C3D}"/>
              </a:ext>
            </a:extLst>
          </p:cNvPr>
          <p:cNvSpPr txBox="1"/>
          <p:nvPr/>
        </p:nvSpPr>
        <p:spPr>
          <a:xfrm>
            <a:off x="8550951" y="1806584"/>
            <a:ext cx="1835150" cy="261937"/>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sp>
        <p:nvSpPr>
          <p:cNvPr id="10" name="Rectángulo 6">
            <a:extLst>
              <a:ext uri="{FF2B5EF4-FFF2-40B4-BE49-F238E27FC236}">
                <a16:creationId xmlns:a16="http://schemas.microsoft.com/office/drawing/2014/main" id="{C9F80225-EF69-446D-863E-8CE67559D225}"/>
              </a:ext>
            </a:extLst>
          </p:cNvPr>
          <p:cNvSpPr>
            <a:spLocks noChangeArrowheads="1"/>
          </p:cNvSpPr>
          <p:nvPr/>
        </p:nvSpPr>
        <p:spPr bwMode="auto">
          <a:xfrm>
            <a:off x="30741" y="6287743"/>
            <a:ext cx="530946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ctr" hangingPunct="1">
              <a:lnSpc>
                <a:spcPct val="100000"/>
              </a:lnSpc>
              <a:spcBef>
                <a:spcPct val="0"/>
              </a:spcBef>
              <a:buFontTx/>
              <a:buNone/>
            </a:pPr>
            <a:r>
              <a:rPr lang="es-ES" altLang="es-CO" sz="1100" dirty="0">
                <a:solidFill>
                  <a:schemeClr val="accent1">
                    <a:lumMod val="50000"/>
                  </a:schemeClr>
                </a:solidFill>
              </a:rPr>
              <a:t>En el Anexo N° 5.1 de cada informe, se puede ver el detalle de la información presentada.</a:t>
            </a:r>
          </a:p>
        </p:txBody>
      </p:sp>
      <p:graphicFrame>
        <p:nvGraphicFramePr>
          <p:cNvPr id="2" name="Tabla 1">
            <a:extLst>
              <a:ext uri="{FF2B5EF4-FFF2-40B4-BE49-F238E27FC236}">
                <a16:creationId xmlns:a16="http://schemas.microsoft.com/office/drawing/2014/main" id="{2AA01CEC-0573-7636-6FFD-8D065B130800}"/>
              </a:ext>
            </a:extLst>
          </p:cNvPr>
          <p:cNvGraphicFramePr>
            <a:graphicFrameLocks noGrp="1"/>
          </p:cNvGraphicFramePr>
          <p:nvPr/>
        </p:nvGraphicFramePr>
        <p:xfrm>
          <a:off x="1194499" y="2228884"/>
          <a:ext cx="9065235" cy="2719037"/>
        </p:xfrm>
        <a:graphic>
          <a:graphicData uri="http://schemas.openxmlformats.org/drawingml/2006/table">
            <a:tbl>
              <a:tblPr/>
              <a:tblGrid>
                <a:gridCol w="1595720">
                  <a:extLst>
                    <a:ext uri="{9D8B030D-6E8A-4147-A177-3AD203B41FA5}">
                      <a16:colId xmlns:a16="http://schemas.microsoft.com/office/drawing/2014/main" val="4137644626"/>
                    </a:ext>
                  </a:extLst>
                </a:gridCol>
                <a:gridCol w="1134271">
                  <a:extLst>
                    <a:ext uri="{9D8B030D-6E8A-4147-A177-3AD203B41FA5}">
                      <a16:colId xmlns:a16="http://schemas.microsoft.com/office/drawing/2014/main" val="2837636921"/>
                    </a:ext>
                  </a:extLst>
                </a:gridCol>
                <a:gridCol w="1238469">
                  <a:extLst>
                    <a:ext uri="{9D8B030D-6E8A-4147-A177-3AD203B41FA5}">
                      <a16:colId xmlns:a16="http://schemas.microsoft.com/office/drawing/2014/main" val="2015804873"/>
                    </a:ext>
                  </a:extLst>
                </a:gridCol>
                <a:gridCol w="955645">
                  <a:extLst>
                    <a:ext uri="{9D8B030D-6E8A-4147-A177-3AD203B41FA5}">
                      <a16:colId xmlns:a16="http://schemas.microsoft.com/office/drawing/2014/main" val="1893649313"/>
                    </a:ext>
                  </a:extLst>
                </a:gridCol>
                <a:gridCol w="955645">
                  <a:extLst>
                    <a:ext uri="{9D8B030D-6E8A-4147-A177-3AD203B41FA5}">
                      <a16:colId xmlns:a16="http://schemas.microsoft.com/office/drawing/2014/main" val="928897538"/>
                    </a:ext>
                  </a:extLst>
                </a:gridCol>
                <a:gridCol w="955645">
                  <a:extLst>
                    <a:ext uri="{9D8B030D-6E8A-4147-A177-3AD203B41FA5}">
                      <a16:colId xmlns:a16="http://schemas.microsoft.com/office/drawing/2014/main" val="2205534438"/>
                    </a:ext>
                  </a:extLst>
                </a:gridCol>
                <a:gridCol w="1169996">
                  <a:extLst>
                    <a:ext uri="{9D8B030D-6E8A-4147-A177-3AD203B41FA5}">
                      <a16:colId xmlns:a16="http://schemas.microsoft.com/office/drawing/2014/main" val="2387688227"/>
                    </a:ext>
                  </a:extLst>
                </a:gridCol>
                <a:gridCol w="1059844">
                  <a:extLst>
                    <a:ext uri="{9D8B030D-6E8A-4147-A177-3AD203B41FA5}">
                      <a16:colId xmlns:a16="http://schemas.microsoft.com/office/drawing/2014/main" val="841255667"/>
                    </a:ext>
                  </a:extLst>
                </a:gridCol>
              </a:tblGrid>
              <a:tr h="1209791">
                <a:tc>
                  <a:txBody>
                    <a:bodyPr/>
                    <a:lstStyle/>
                    <a:p>
                      <a:pPr algn="ctr" rtl="0" fontAlgn="ctr"/>
                      <a:r>
                        <a:rPr lang="es-CO" sz="11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Cantidad de Pagos en febrero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Numero de asociaciones pagadas en febrero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Bruto asociaciones en febrero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neto asociaciones en febrero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Cantidad total de Pagos efectuados al 29 de febrero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total bruto asociaciones al 29 de febrero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total neto asociaciones al 29 de febrero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761046682"/>
                  </a:ext>
                </a:extLst>
              </a:tr>
              <a:tr h="251541">
                <a:tc>
                  <a:txBody>
                    <a:bodyPr/>
                    <a:lstStyle/>
                    <a:p>
                      <a:pPr algn="l" rtl="0" fontAlgn="ctr"/>
                      <a:r>
                        <a:rPr lang="es-CO" sz="1100" b="0" i="0" u="none" strike="noStrike">
                          <a:solidFill>
                            <a:srgbClr val="203864"/>
                          </a:solidFill>
                          <a:effectLst/>
                          <a:latin typeface="Calibri" panose="020F0502020204030204" pitchFamily="34" charset="0"/>
                        </a:rPr>
                        <a:t>PROMOAMBIENTAL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199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$ 4.239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$ 4.194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14.549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$ 222.885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$ 220.469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733044498"/>
                  </a:ext>
                </a:extLst>
              </a:tr>
              <a:tr h="251541">
                <a:tc>
                  <a:txBody>
                    <a:bodyPr/>
                    <a:lstStyle/>
                    <a:p>
                      <a:pPr algn="l" rtl="0" fontAlgn="ctr"/>
                      <a:r>
                        <a:rPr lang="es-CO" sz="1100" b="0" i="0" u="none" strike="noStrike">
                          <a:solidFill>
                            <a:srgbClr val="203864"/>
                          </a:solidFill>
                          <a:effectLst/>
                          <a:latin typeface="Calibri" panose="020F0502020204030204" pitchFamily="34" charset="0"/>
                        </a:rPr>
                        <a:t>LIME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$ 5.742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$ 5.682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13.654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$ 292.374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$ 285.717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043096080"/>
                  </a:ext>
                </a:extLst>
              </a:tr>
              <a:tr h="251541">
                <a:tc>
                  <a:txBody>
                    <a:bodyPr/>
                    <a:lstStyle/>
                    <a:p>
                      <a:pPr algn="l" rtl="0" fontAlgn="ctr"/>
                      <a:r>
                        <a:rPr lang="es-CO" sz="1100" b="0" i="0" u="none" strike="noStrike">
                          <a:solidFill>
                            <a:srgbClr val="203864"/>
                          </a:solidFill>
                          <a:effectLst/>
                          <a:latin typeface="Calibri" panose="020F0502020204030204" pitchFamily="34" charset="0"/>
                        </a:rPr>
                        <a:t>CIUDAD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$ 3.541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$ 3.501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11.396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$ 163.478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$ 161.734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755563717"/>
                  </a:ext>
                </a:extLst>
              </a:tr>
              <a:tr h="251541">
                <a:tc>
                  <a:txBody>
                    <a:bodyPr/>
                    <a:lstStyle/>
                    <a:p>
                      <a:pPr algn="l" rtl="0" fontAlgn="ctr"/>
                      <a:r>
                        <a:rPr lang="es-CO" sz="1100" b="0" i="0" u="none" strike="noStrike">
                          <a:solidFill>
                            <a:srgbClr val="203864"/>
                          </a:solidFill>
                          <a:effectLst/>
                          <a:latin typeface="Calibri" panose="020F0502020204030204" pitchFamily="34" charset="0"/>
                        </a:rPr>
                        <a:t>BOGOTÁ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$ 1.900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$ 1.879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13.664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$ 118.506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$ 117.212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4112125989"/>
                  </a:ext>
                </a:extLst>
              </a:tr>
              <a:tr h="251541">
                <a:tc>
                  <a:txBody>
                    <a:bodyPr/>
                    <a:lstStyle/>
                    <a:p>
                      <a:pPr algn="l" rtl="0" fontAlgn="ctr"/>
                      <a:r>
                        <a:rPr lang="es-CO" sz="1100" b="0" i="0" u="none" strike="noStrike">
                          <a:solidFill>
                            <a:srgbClr val="203864"/>
                          </a:solidFill>
                          <a:effectLst/>
                          <a:latin typeface="Calibri" panose="020F0502020204030204" pitchFamily="34" charset="0"/>
                        </a:rPr>
                        <a:t>ÁREA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199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$ 2.384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$ 2.359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11.219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$ 138.838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$ 137.306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394614416"/>
                  </a:ext>
                </a:extLst>
              </a:tr>
              <a:tr h="251541">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1113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latin typeface="Calibri" panose="020F0502020204030204" pitchFamily="34" charset="0"/>
                        </a:rPr>
                        <a:t>$ 17.805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latin typeface="Calibri" panose="020F0502020204030204" pitchFamily="34" charset="0"/>
                        </a:rPr>
                        <a:t>$ 17.615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64.482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latin typeface="Calibri" panose="020F0502020204030204" pitchFamily="34" charset="0"/>
                        </a:rPr>
                        <a:t>$ 936.081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1" i="0" u="none" strike="noStrike" dirty="0">
                          <a:solidFill>
                            <a:srgbClr val="203864"/>
                          </a:solidFill>
                          <a:effectLst/>
                          <a:latin typeface="Calibri" panose="020F0502020204030204" pitchFamily="34" charset="0"/>
                        </a:rPr>
                        <a:t>$ 922.438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412430128"/>
                  </a:ext>
                </a:extLst>
              </a:tr>
            </a:tbl>
          </a:graphicData>
        </a:graphic>
      </p:graphicFrame>
    </p:spTree>
  </p:cSld>
  <p:clrMapOvr>
    <a:masterClrMapping/>
  </p:clrMapOvr>
  <p:transition spd="slow"/>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6691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64607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89159" y="216682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67418" y="198340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35929" y="2045062"/>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Histórico – Corte de Césped (m</a:t>
            </a:r>
            <a:r>
              <a:rPr lang="es-CO" sz="1600" b="0" dirty="0">
                <a:solidFill>
                  <a:srgbClr val="4472C4">
                    <a:lumMod val="50000"/>
                  </a:srgbClr>
                </a:solidFill>
                <a:cs typeface="Calibri" panose="020F0502020204030204" pitchFamily="34" charset="0"/>
              </a:rPr>
              <a:t>² totales) 2018 a 2023</a:t>
            </a:r>
            <a:endParaRPr lang="es-CO" sz="1600" b="0" kern="0" dirty="0">
              <a:solidFill>
                <a:schemeClr val="accent1">
                  <a:lumMod val="50000"/>
                </a:schemeClr>
              </a:solidFill>
            </a:endParaRPr>
          </a:p>
        </p:txBody>
      </p:sp>
      <p:sp>
        <p:nvSpPr>
          <p:cNvPr id="24" name="CuadroTexto 23">
            <a:extLst>
              <a:ext uri="{FF2B5EF4-FFF2-40B4-BE49-F238E27FC236}">
                <a16:creationId xmlns:a16="http://schemas.microsoft.com/office/drawing/2014/main" id="{3F91377F-6DC8-449A-993C-D8BC54F202F2}"/>
              </a:ext>
            </a:extLst>
          </p:cNvPr>
          <p:cNvSpPr txBox="1"/>
          <p:nvPr/>
        </p:nvSpPr>
        <p:spPr>
          <a:xfrm>
            <a:off x="102899" y="6328900"/>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12 de febrero  2018 y el </a:t>
            </a:r>
            <a:r>
              <a:rPr lang="es-MX" sz="900" dirty="0">
                <a:solidFill>
                  <a:schemeClr val="accent1">
                    <a:lumMod val="50000"/>
                  </a:schemeClr>
                </a:solidFill>
              </a:rPr>
              <a:t>31 de diciembre de 2023</a:t>
            </a:r>
            <a:r>
              <a:rPr lang="es-CO" sz="900" dirty="0">
                <a:solidFill>
                  <a:schemeClr val="accent1">
                    <a:lumMod val="50000"/>
                  </a:schemeClr>
                </a:solidFill>
              </a:rPr>
              <a:t>.</a:t>
            </a:r>
          </a:p>
        </p:txBody>
      </p:sp>
      <p:pic>
        <p:nvPicPr>
          <p:cNvPr id="25" name="Picture 2">
            <a:extLst>
              <a:ext uri="{FF2B5EF4-FFF2-40B4-BE49-F238E27FC236}">
                <a16:creationId xmlns:a16="http://schemas.microsoft.com/office/drawing/2014/main" id="{7E57FD6D-E529-40EF-A083-3DB94B57A2C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04850" y="2002696"/>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32213201-EC24-440C-B392-0E5AFF83FEDB}"/>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04850" y="1322309"/>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3E262347-3D82-4AF4-88E7-F6D7BD24953E}"/>
              </a:ext>
            </a:extLst>
          </p:cNvPr>
          <p:cNvGraphicFramePr>
            <a:graphicFrameLocks noGrp="1"/>
          </p:cNvGraphicFramePr>
          <p:nvPr>
            <p:extLst>
              <p:ext uri="{D42A27DB-BD31-4B8C-83A1-F6EECF244321}">
                <p14:modId xmlns:p14="http://schemas.microsoft.com/office/powerpoint/2010/main" val="1890844283"/>
              </p:ext>
            </p:extLst>
          </p:nvPr>
        </p:nvGraphicFramePr>
        <p:xfrm>
          <a:off x="225775" y="2769118"/>
          <a:ext cx="11724964" cy="3096800"/>
        </p:xfrm>
        <a:graphic>
          <a:graphicData uri="http://schemas.openxmlformats.org/drawingml/2006/table">
            <a:tbl>
              <a:tblPr/>
              <a:tblGrid>
                <a:gridCol w="531444">
                  <a:extLst>
                    <a:ext uri="{9D8B030D-6E8A-4147-A177-3AD203B41FA5}">
                      <a16:colId xmlns:a16="http://schemas.microsoft.com/office/drawing/2014/main" val="3103767924"/>
                    </a:ext>
                  </a:extLst>
                </a:gridCol>
                <a:gridCol w="816145">
                  <a:extLst>
                    <a:ext uri="{9D8B030D-6E8A-4147-A177-3AD203B41FA5}">
                      <a16:colId xmlns:a16="http://schemas.microsoft.com/office/drawing/2014/main" val="1759769920"/>
                    </a:ext>
                  </a:extLst>
                </a:gridCol>
                <a:gridCol w="533815">
                  <a:extLst>
                    <a:ext uri="{9D8B030D-6E8A-4147-A177-3AD203B41FA5}">
                      <a16:colId xmlns:a16="http://schemas.microsoft.com/office/drawing/2014/main" val="241185395"/>
                    </a:ext>
                  </a:extLst>
                </a:gridCol>
                <a:gridCol w="135234">
                  <a:extLst>
                    <a:ext uri="{9D8B030D-6E8A-4147-A177-3AD203B41FA5}">
                      <a16:colId xmlns:a16="http://schemas.microsoft.com/office/drawing/2014/main" val="3699681908"/>
                    </a:ext>
                  </a:extLst>
                </a:gridCol>
                <a:gridCol w="533815">
                  <a:extLst>
                    <a:ext uri="{9D8B030D-6E8A-4147-A177-3AD203B41FA5}">
                      <a16:colId xmlns:a16="http://schemas.microsoft.com/office/drawing/2014/main" val="3741317566"/>
                    </a:ext>
                  </a:extLst>
                </a:gridCol>
                <a:gridCol w="797165">
                  <a:extLst>
                    <a:ext uri="{9D8B030D-6E8A-4147-A177-3AD203B41FA5}">
                      <a16:colId xmlns:a16="http://schemas.microsoft.com/office/drawing/2014/main" val="795297099"/>
                    </a:ext>
                  </a:extLst>
                </a:gridCol>
                <a:gridCol w="533815">
                  <a:extLst>
                    <a:ext uri="{9D8B030D-6E8A-4147-A177-3AD203B41FA5}">
                      <a16:colId xmlns:a16="http://schemas.microsoft.com/office/drawing/2014/main" val="1948239084"/>
                    </a:ext>
                  </a:extLst>
                </a:gridCol>
                <a:gridCol w="135234">
                  <a:extLst>
                    <a:ext uri="{9D8B030D-6E8A-4147-A177-3AD203B41FA5}">
                      <a16:colId xmlns:a16="http://schemas.microsoft.com/office/drawing/2014/main" val="3256624710"/>
                    </a:ext>
                  </a:extLst>
                </a:gridCol>
                <a:gridCol w="533815">
                  <a:extLst>
                    <a:ext uri="{9D8B030D-6E8A-4147-A177-3AD203B41FA5}">
                      <a16:colId xmlns:a16="http://schemas.microsoft.com/office/drawing/2014/main" val="2748882892"/>
                    </a:ext>
                  </a:extLst>
                </a:gridCol>
                <a:gridCol w="733107">
                  <a:extLst>
                    <a:ext uri="{9D8B030D-6E8A-4147-A177-3AD203B41FA5}">
                      <a16:colId xmlns:a16="http://schemas.microsoft.com/office/drawing/2014/main" val="218990880"/>
                    </a:ext>
                  </a:extLst>
                </a:gridCol>
                <a:gridCol w="533815">
                  <a:extLst>
                    <a:ext uri="{9D8B030D-6E8A-4147-A177-3AD203B41FA5}">
                      <a16:colId xmlns:a16="http://schemas.microsoft.com/office/drawing/2014/main" val="1861148584"/>
                    </a:ext>
                  </a:extLst>
                </a:gridCol>
                <a:gridCol w="135234">
                  <a:extLst>
                    <a:ext uri="{9D8B030D-6E8A-4147-A177-3AD203B41FA5}">
                      <a16:colId xmlns:a16="http://schemas.microsoft.com/office/drawing/2014/main" val="4151768104"/>
                    </a:ext>
                  </a:extLst>
                </a:gridCol>
                <a:gridCol w="533815">
                  <a:extLst>
                    <a:ext uri="{9D8B030D-6E8A-4147-A177-3AD203B41FA5}">
                      <a16:colId xmlns:a16="http://schemas.microsoft.com/office/drawing/2014/main" val="1369936715"/>
                    </a:ext>
                  </a:extLst>
                </a:gridCol>
                <a:gridCol w="733107">
                  <a:extLst>
                    <a:ext uri="{9D8B030D-6E8A-4147-A177-3AD203B41FA5}">
                      <a16:colId xmlns:a16="http://schemas.microsoft.com/office/drawing/2014/main" val="3675777345"/>
                    </a:ext>
                  </a:extLst>
                </a:gridCol>
                <a:gridCol w="533815">
                  <a:extLst>
                    <a:ext uri="{9D8B030D-6E8A-4147-A177-3AD203B41FA5}">
                      <a16:colId xmlns:a16="http://schemas.microsoft.com/office/drawing/2014/main" val="1556051884"/>
                    </a:ext>
                  </a:extLst>
                </a:gridCol>
                <a:gridCol w="135234">
                  <a:extLst>
                    <a:ext uri="{9D8B030D-6E8A-4147-A177-3AD203B41FA5}">
                      <a16:colId xmlns:a16="http://schemas.microsoft.com/office/drawing/2014/main" val="2285924476"/>
                    </a:ext>
                  </a:extLst>
                </a:gridCol>
                <a:gridCol w="533815">
                  <a:extLst>
                    <a:ext uri="{9D8B030D-6E8A-4147-A177-3AD203B41FA5}">
                      <a16:colId xmlns:a16="http://schemas.microsoft.com/office/drawing/2014/main" val="3220422440"/>
                    </a:ext>
                  </a:extLst>
                </a:gridCol>
                <a:gridCol w="733107">
                  <a:extLst>
                    <a:ext uri="{9D8B030D-6E8A-4147-A177-3AD203B41FA5}">
                      <a16:colId xmlns:a16="http://schemas.microsoft.com/office/drawing/2014/main" val="2889513205"/>
                    </a:ext>
                  </a:extLst>
                </a:gridCol>
                <a:gridCol w="533815">
                  <a:extLst>
                    <a:ext uri="{9D8B030D-6E8A-4147-A177-3AD203B41FA5}">
                      <a16:colId xmlns:a16="http://schemas.microsoft.com/office/drawing/2014/main" val="909147154"/>
                    </a:ext>
                  </a:extLst>
                </a:gridCol>
                <a:gridCol w="135234">
                  <a:extLst>
                    <a:ext uri="{9D8B030D-6E8A-4147-A177-3AD203B41FA5}">
                      <a16:colId xmlns:a16="http://schemas.microsoft.com/office/drawing/2014/main" val="3138300997"/>
                    </a:ext>
                  </a:extLst>
                </a:gridCol>
                <a:gridCol w="550424">
                  <a:extLst>
                    <a:ext uri="{9D8B030D-6E8A-4147-A177-3AD203B41FA5}">
                      <a16:colId xmlns:a16="http://schemas.microsoft.com/office/drawing/2014/main" val="4018516840"/>
                    </a:ext>
                  </a:extLst>
                </a:gridCol>
                <a:gridCol w="816145">
                  <a:extLst>
                    <a:ext uri="{9D8B030D-6E8A-4147-A177-3AD203B41FA5}">
                      <a16:colId xmlns:a16="http://schemas.microsoft.com/office/drawing/2014/main" val="1121878779"/>
                    </a:ext>
                  </a:extLst>
                </a:gridCol>
                <a:gridCol w="533815">
                  <a:extLst>
                    <a:ext uri="{9D8B030D-6E8A-4147-A177-3AD203B41FA5}">
                      <a16:colId xmlns:a16="http://schemas.microsoft.com/office/drawing/2014/main" val="3408761761"/>
                    </a:ext>
                  </a:extLst>
                </a:gridCol>
              </a:tblGrid>
              <a:tr h="221200">
                <a:tc>
                  <a:txBody>
                    <a:bodyPr/>
                    <a:lstStyle/>
                    <a:p>
                      <a:pPr algn="ctr" rtl="0" fontAlgn="ctr"/>
                      <a:r>
                        <a:rPr lang="es-CO" sz="900" b="1" i="0" u="none" strike="noStrike" dirty="0">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002060"/>
                          </a:solidFill>
                          <a:effectLst/>
                          <a:latin typeface="Calibri" panose="020F0502020204030204" pitchFamily="34" charset="0"/>
                        </a:rPr>
                        <a:t>M2 TOTALES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079787783"/>
                  </a:ext>
                </a:extLst>
              </a:tr>
              <a:tr h="221200">
                <a:tc>
                  <a:txBody>
                    <a:bodyPr/>
                    <a:lstStyle/>
                    <a:p>
                      <a:pPr algn="ctr" rtl="0" fontAlgn="ctr"/>
                      <a:r>
                        <a:rPr lang="es-CO" sz="900" b="0" i="0" u="none" strike="noStrike" dirty="0">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39.079.808,67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dirty="0">
                          <a:solidFill>
                            <a:srgbClr val="002060"/>
                          </a:solidFill>
                          <a:effectLst/>
                          <a:latin typeface="Calibri" panose="020F0502020204030204" pitchFamily="34" charset="0"/>
                        </a:rPr>
                        <a:t>6.494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47.786.941,73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67.759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18.435.075,46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7.210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35.913.566,17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4.894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29.770.339,83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5.899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170.985.731,86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latin typeface="Calibri" panose="020F0502020204030204" pitchFamily="34" charset="0"/>
                        </a:rPr>
                        <a:t>92.256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942422157"/>
                  </a:ext>
                </a:extLst>
              </a:tr>
              <a:tr h="221200">
                <a:tc>
                  <a:txBody>
                    <a:bodyPr/>
                    <a:lstStyle/>
                    <a:p>
                      <a:pPr algn="ctr" rtl="0" fontAlgn="ctr"/>
                      <a:r>
                        <a:rPr lang="es-CO" sz="900" b="0" i="0" u="none" strike="noStrike" dirty="0">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60.087.784,07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13.707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69.042.114,93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49.651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34.538.803,39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26.243</a:t>
                      </a:r>
                    </a:p>
                  </a:txBody>
                  <a:tcPr marL="0" marR="0" marT="0" marB="0" anchor="ctr">
                    <a:lnL>
                      <a:noFill/>
                    </a:lnL>
                    <a:lnR>
                      <a:noFill/>
                    </a:lnR>
                    <a:lnT>
                      <a:noFill/>
                    </a:lnT>
                    <a:lnB>
                      <a:noFill/>
                    </a:lnB>
                    <a:noFill/>
                  </a:tcPr>
                </a:tc>
                <a:tc>
                  <a:txBody>
                    <a:bodyPr/>
                    <a:lstStyle/>
                    <a:p>
                      <a:pPr algn="ctr" fontAlgn="ctr"/>
                      <a:endParaRPr lang="es-CO" sz="9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48.956.417,80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6.614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34.975.507,30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7.395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247.600.627,49</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103.610</a:t>
                      </a:r>
                    </a:p>
                  </a:txBody>
                  <a:tcPr marL="0" marR="0" marT="0" marB="0" anchor="ctr">
                    <a:lnL>
                      <a:noFill/>
                    </a:lnL>
                    <a:lnR>
                      <a:noFill/>
                    </a:lnR>
                    <a:lnT>
                      <a:noFill/>
                    </a:lnT>
                    <a:lnB>
                      <a:noFill/>
                    </a:lnB>
                    <a:noFill/>
                  </a:tcPr>
                </a:tc>
                <a:extLst>
                  <a:ext uri="{0D108BD9-81ED-4DB2-BD59-A6C34878D82A}">
                    <a16:rowId xmlns:a16="http://schemas.microsoft.com/office/drawing/2014/main" val="60930276"/>
                  </a:ext>
                </a:extLst>
              </a:tr>
              <a:tr h="221200">
                <a:tc>
                  <a:txBody>
                    <a:bodyPr/>
                    <a:lstStyle/>
                    <a:p>
                      <a:pPr algn="ctr" rtl="0" fontAlgn="ctr"/>
                      <a:r>
                        <a:rPr lang="es-CO" sz="900" b="0" i="0" u="none" strike="noStrike" dirty="0">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59.253.453,96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dirty="0">
                          <a:solidFill>
                            <a:srgbClr val="002060"/>
                          </a:solidFill>
                          <a:effectLst/>
                          <a:latin typeface="Calibri" panose="020F0502020204030204" pitchFamily="34" charset="0"/>
                        </a:rPr>
                        <a:t>13.949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dirty="0">
                          <a:solidFill>
                            <a:srgbClr val="002060"/>
                          </a:solidFill>
                          <a:effectLst/>
                          <a:latin typeface="Calibri" panose="020F0502020204030204" pitchFamily="34" charset="0"/>
                        </a:rPr>
                        <a:t>67.085.850,71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48.566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dirty="0">
                          <a:solidFill>
                            <a:srgbClr val="002060"/>
                          </a:solidFill>
                          <a:effectLst/>
                          <a:latin typeface="Calibri" panose="020F0502020204030204" pitchFamily="34" charset="0"/>
                        </a:rPr>
                        <a:t>35.348.523,25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26.417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35.720.885,58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5.299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dirty="0">
                          <a:solidFill>
                            <a:srgbClr val="002060"/>
                          </a:solidFill>
                          <a:effectLst/>
                          <a:latin typeface="Calibri" panose="020F0502020204030204" pitchFamily="34" charset="0"/>
                        </a:rPr>
                        <a:t>35.032.540,52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8.749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232.441.254,02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dirty="0">
                          <a:solidFill>
                            <a:srgbClr val="002060"/>
                          </a:solidFill>
                          <a:effectLst/>
                          <a:latin typeface="Calibri" panose="020F0502020204030204" pitchFamily="34" charset="0"/>
                        </a:rPr>
                        <a:t>102.980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142529367"/>
                  </a:ext>
                </a:extLst>
              </a:tr>
              <a:tr h="221200">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60.137.275,60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14.130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64.775.374,97</a:t>
                      </a: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50.024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38.558.588,58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27.266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34.307.898,02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5.321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33.974.928,05</a:t>
                      </a: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8.740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231.754.065,22</a:t>
                      </a: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002060"/>
                          </a:solidFill>
                          <a:effectLst/>
                          <a:latin typeface="Calibri" panose="020F0502020204030204" pitchFamily="34" charset="0"/>
                        </a:rPr>
                        <a:t>105.481</a:t>
                      </a:r>
                    </a:p>
                  </a:txBody>
                  <a:tcPr marL="0" marR="0" marT="0" marB="0" anchor="ctr">
                    <a:lnL>
                      <a:noFill/>
                    </a:lnL>
                    <a:lnR>
                      <a:noFill/>
                    </a:lnR>
                    <a:lnT>
                      <a:noFill/>
                    </a:lnT>
                    <a:lnB>
                      <a:noFill/>
                    </a:lnB>
                    <a:noFill/>
                  </a:tcPr>
                </a:tc>
                <a:extLst>
                  <a:ext uri="{0D108BD9-81ED-4DB2-BD59-A6C34878D82A}">
                    <a16:rowId xmlns:a16="http://schemas.microsoft.com/office/drawing/2014/main" val="377495846"/>
                  </a:ext>
                </a:extLst>
              </a:tr>
              <a:tr h="221200">
                <a:tc>
                  <a:txBody>
                    <a:bodyPr/>
                    <a:lstStyle/>
                    <a:p>
                      <a:pPr algn="ctr" rtl="0" fontAlgn="ctr"/>
                      <a:r>
                        <a:rPr lang="es-CO" sz="900" b="0" i="0" u="none" strike="noStrike" dirty="0">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60.059.217,70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13.784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dirty="0">
                          <a:solidFill>
                            <a:srgbClr val="002060"/>
                          </a:solidFill>
                          <a:effectLst/>
                          <a:latin typeface="Calibri" panose="020F0502020204030204" pitchFamily="34" charset="0"/>
                        </a:rPr>
                        <a:t>67.766.064,64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51.632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41.512.647,76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29.222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34.255.441,05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5.400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38.631.538,54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dirty="0">
                          <a:solidFill>
                            <a:srgbClr val="002060"/>
                          </a:solidFill>
                          <a:effectLst/>
                          <a:latin typeface="Calibri" panose="020F0502020204030204" pitchFamily="34" charset="0"/>
                        </a:rPr>
                        <a:t>10.181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242.224.909,68</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110.219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85896224"/>
                  </a:ext>
                </a:extLst>
              </a:tr>
              <a:tr h="221200">
                <a:tc>
                  <a:txBody>
                    <a:bodyPr/>
                    <a:lstStyle/>
                    <a:p>
                      <a:pPr algn="ctr" rtl="0" fontAlgn="ctr"/>
                      <a:r>
                        <a:rPr lang="es-CO" sz="900" b="0" i="0" u="none" strike="noStrike" dirty="0">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60.886.640,19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14.202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67.842.915,01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151.396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38.521.949,34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26.463</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34.267.434,64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5.464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37.573.766,27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9.942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239.092.705,45</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207.467</a:t>
                      </a:r>
                    </a:p>
                  </a:txBody>
                  <a:tcPr marL="0" marR="0" marT="0" marB="0" anchor="ctr">
                    <a:lnL>
                      <a:noFill/>
                    </a:lnL>
                    <a:lnR>
                      <a:noFill/>
                    </a:lnR>
                    <a:lnT>
                      <a:noFill/>
                    </a:lnT>
                    <a:lnB>
                      <a:noFill/>
                    </a:lnB>
                    <a:noFill/>
                  </a:tcPr>
                </a:tc>
                <a:extLst>
                  <a:ext uri="{0D108BD9-81ED-4DB2-BD59-A6C34878D82A}">
                    <a16:rowId xmlns:a16="http://schemas.microsoft.com/office/drawing/2014/main" val="1919062434"/>
                  </a:ext>
                </a:extLst>
              </a:tr>
              <a:tr h="221200">
                <a:tc>
                  <a:txBody>
                    <a:bodyPr/>
                    <a:lstStyle/>
                    <a:p>
                      <a:pPr algn="ctr" rtl="0" fontAlgn="ctr"/>
                      <a:r>
                        <a:rPr lang="es-CO" sz="900" b="0" i="0" u="none" strike="noStrike" dirty="0">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60.211.899,36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14.071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dirty="0">
                          <a:solidFill>
                            <a:srgbClr val="002060"/>
                          </a:solidFill>
                          <a:effectLst/>
                          <a:latin typeface="Calibri" panose="020F0502020204030204" pitchFamily="34" charset="0"/>
                        </a:rPr>
                        <a:t>63.477.843,70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179.370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36.228.613,91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25.375</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33.333.473,57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5.367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dirty="0">
                          <a:solidFill>
                            <a:srgbClr val="002060"/>
                          </a:solidFill>
                          <a:effectLst/>
                          <a:latin typeface="Calibri" panose="020F0502020204030204" pitchFamily="34" charset="0"/>
                        </a:rPr>
                        <a:t>36.454.972,99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dirty="0">
                          <a:solidFill>
                            <a:srgbClr val="002060"/>
                          </a:solidFill>
                          <a:effectLst/>
                          <a:latin typeface="Calibri" panose="020F0502020204030204" pitchFamily="34" charset="0"/>
                        </a:rPr>
                        <a:t>9.713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229.706.803,52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dirty="0">
                          <a:solidFill>
                            <a:srgbClr val="002060"/>
                          </a:solidFill>
                          <a:effectLst/>
                          <a:latin typeface="Calibri" panose="020F0502020204030204" pitchFamily="34" charset="0"/>
                        </a:rPr>
                        <a:t>233.896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688298560"/>
                  </a:ext>
                </a:extLst>
              </a:tr>
              <a:tr h="221200">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61.511.171,76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14.437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56.627.847,24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169.200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37.781.116,18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25.918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33.609.671,38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5.381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37.513.675,92</a:t>
                      </a: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10.085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002060"/>
                          </a:solidFill>
                          <a:effectLst/>
                          <a:latin typeface="Calibri" panose="020F0502020204030204" pitchFamily="34" charset="0"/>
                        </a:rPr>
                        <a:t>227.043.482,46</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225.021</a:t>
                      </a:r>
                    </a:p>
                  </a:txBody>
                  <a:tcPr marL="0" marR="0" marT="0" marB="0" anchor="ctr">
                    <a:lnL>
                      <a:noFill/>
                    </a:lnL>
                    <a:lnR>
                      <a:noFill/>
                    </a:lnR>
                    <a:lnT>
                      <a:noFill/>
                    </a:lnT>
                    <a:lnB>
                      <a:noFill/>
                    </a:lnB>
                    <a:noFill/>
                  </a:tcPr>
                </a:tc>
                <a:extLst>
                  <a:ext uri="{0D108BD9-81ED-4DB2-BD59-A6C34878D82A}">
                    <a16:rowId xmlns:a16="http://schemas.microsoft.com/office/drawing/2014/main" val="3045757444"/>
                  </a:ext>
                </a:extLst>
              </a:tr>
              <a:tr h="221200">
                <a:tc>
                  <a:txBody>
                    <a:bodyPr/>
                    <a:lstStyle/>
                    <a:p>
                      <a:pPr algn="ctr" rtl="0" fontAlgn="ctr"/>
                      <a:r>
                        <a:rPr lang="es-CO" sz="900" b="0" i="0" u="none" strike="noStrike" dirty="0">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56.902.444,29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13.184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58.124.124,31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160.284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38.274.688,46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25.976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33.770.336,48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5.408</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dirty="0">
                          <a:solidFill>
                            <a:srgbClr val="002060"/>
                          </a:solidFill>
                          <a:effectLst/>
                          <a:latin typeface="Calibri" panose="020F0502020204030204" pitchFamily="34" charset="0"/>
                        </a:rPr>
                        <a:t>44.270.381,20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dirty="0">
                          <a:solidFill>
                            <a:srgbClr val="002060"/>
                          </a:solidFill>
                          <a:effectLst/>
                          <a:latin typeface="Calibri" panose="020F0502020204030204" pitchFamily="34" charset="0"/>
                        </a:rPr>
                        <a:t>11.621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dirty="0">
                          <a:solidFill>
                            <a:srgbClr val="002060"/>
                          </a:solidFill>
                          <a:effectLst/>
                          <a:latin typeface="Calibri" panose="020F0502020204030204" pitchFamily="34" charset="0"/>
                        </a:rPr>
                        <a:t>231.341.974,73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dirty="0">
                          <a:solidFill>
                            <a:srgbClr val="002060"/>
                          </a:solidFill>
                          <a:effectLst/>
                          <a:latin typeface="Calibri" panose="020F0502020204030204" pitchFamily="34" charset="0"/>
                        </a:rPr>
                        <a:t>216.473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103337596"/>
                  </a:ext>
                </a:extLst>
              </a:tr>
              <a:tr h="221200">
                <a:tc>
                  <a:txBody>
                    <a:bodyPr/>
                    <a:lstStyle/>
                    <a:p>
                      <a:pPr algn="ctr" rtl="0" fontAlgn="ctr"/>
                      <a:r>
                        <a:rPr lang="es-CO" sz="900" b="0" i="0" u="none" strike="noStrike" dirty="0">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67.659.347,79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14.454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57.656.506,52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161.097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36.455.216,37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25.488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33.293.749,63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5.374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43.674.970,80</a:t>
                      </a: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11.151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002060"/>
                          </a:solidFill>
                          <a:effectLst/>
                          <a:latin typeface="Calibri" panose="020F0502020204030204" pitchFamily="34" charset="0"/>
                        </a:rPr>
                        <a:t>238.739.791,10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217.564</a:t>
                      </a:r>
                    </a:p>
                  </a:txBody>
                  <a:tcPr marL="0" marR="0" marT="0" marB="0" anchor="ctr">
                    <a:lnL>
                      <a:noFill/>
                    </a:lnL>
                    <a:lnR>
                      <a:noFill/>
                    </a:lnR>
                    <a:lnT>
                      <a:noFill/>
                    </a:lnT>
                    <a:lnB>
                      <a:noFill/>
                    </a:lnB>
                    <a:noFill/>
                  </a:tcPr>
                </a:tc>
                <a:extLst>
                  <a:ext uri="{0D108BD9-81ED-4DB2-BD59-A6C34878D82A}">
                    <a16:rowId xmlns:a16="http://schemas.microsoft.com/office/drawing/2014/main" val="3774990605"/>
                  </a:ext>
                </a:extLst>
              </a:tr>
              <a:tr h="221200">
                <a:tc>
                  <a:txBody>
                    <a:bodyPr/>
                    <a:lstStyle/>
                    <a:p>
                      <a:pPr algn="ctr" rtl="0" fontAlgn="ctr"/>
                      <a:r>
                        <a:rPr lang="es-CO" sz="900" b="0" i="0" u="none" strike="noStrike" dirty="0">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58.699.539,90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12.946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62.294.977,69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173.370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40.586.329,60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26.869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33.501.160,83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5.366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42.646.033,09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dirty="0">
                          <a:solidFill>
                            <a:srgbClr val="002060"/>
                          </a:solidFill>
                          <a:effectLst/>
                          <a:latin typeface="Calibri" panose="020F0502020204030204" pitchFamily="34" charset="0"/>
                        </a:rPr>
                        <a:t>25.223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dirty="0">
                          <a:solidFill>
                            <a:srgbClr val="002060"/>
                          </a:solidFill>
                          <a:effectLst/>
                          <a:latin typeface="Calibri" panose="020F0502020204030204" pitchFamily="34" charset="0"/>
                        </a:rPr>
                        <a:t>237.728.041,11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dirty="0">
                          <a:solidFill>
                            <a:srgbClr val="002060"/>
                          </a:solidFill>
                          <a:effectLst/>
                          <a:latin typeface="Calibri" panose="020F0502020204030204" pitchFamily="34" charset="0"/>
                        </a:rPr>
                        <a:t>243.774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190585500"/>
                  </a:ext>
                </a:extLst>
              </a:tr>
              <a:tr h="221200">
                <a:tc>
                  <a:txBody>
                    <a:bodyPr/>
                    <a:lstStyle/>
                    <a:p>
                      <a:pPr algn="ctr" rtl="0" fontAlgn="ctr"/>
                      <a:r>
                        <a:rPr lang="es-CO" sz="900" b="0" i="0" u="none" strike="noStrike" dirty="0">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63.370.517,83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14.167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67.431.357,13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190.231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41.912.943,40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002060"/>
                          </a:solidFill>
                          <a:effectLst/>
                          <a:latin typeface="Calibri" panose="020F0502020204030204" pitchFamily="34" charset="0"/>
                        </a:rPr>
                        <a:t>27.917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33.397.011,12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5.364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46.337.620,81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51.211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002060"/>
                          </a:solidFill>
                          <a:effectLst/>
                          <a:latin typeface="Calibri" panose="020F0502020204030204" pitchFamily="34" charset="0"/>
                        </a:rPr>
                        <a:t>252.449.450,29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002060"/>
                          </a:solidFill>
                          <a:effectLst/>
                          <a:latin typeface="Calibri" panose="020F0502020204030204" pitchFamily="34" charset="0"/>
                        </a:rPr>
                        <a:t>288.890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914700917"/>
                  </a:ext>
                </a:extLst>
              </a:tr>
              <a:tr h="221200">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707.859.101,12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latin typeface="Calibri" panose="020F0502020204030204" pitchFamily="34" charset="0"/>
                        </a:rPr>
                        <a:t>      159.525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latin typeface="Calibri" panose="020F0502020204030204" pitchFamily="34" charset="0"/>
                        </a:rPr>
                        <a:t>749.911.918,59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latin typeface="Calibri" panose="020F0502020204030204" pitchFamily="34" charset="0"/>
                        </a:rPr>
                        <a:t>  1.452.580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latin typeface="Calibri" panose="020F0502020204030204" pitchFamily="34" charset="0"/>
                        </a:rPr>
                        <a:t>438.154.495,68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latin typeface="Calibri" panose="020F0502020204030204" pitchFamily="34" charset="0"/>
                        </a:rPr>
                        <a:t>      300.364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latin typeface="Calibri" panose="020F0502020204030204" pitchFamily="34" charset="0"/>
                        </a:rPr>
                        <a:t>424.327.046,25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latin typeface="Calibri" panose="020F0502020204030204" pitchFamily="34" charset="0"/>
                        </a:rPr>
                        <a:t>        65.252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latin typeface="Calibri" panose="020F0502020204030204" pitchFamily="34" charset="0"/>
                        </a:rPr>
                        <a:t>460.856.275,31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latin typeface="Calibri" panose="020F0502020204030204" pitchFamily="34" charset="0"/>
                        </a:rPr>
                        <a:t>      169.910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latin typeface="Calibri" panose="020F0502020204030204" pitchFamily="34" charset="0"/>
                        </a:rPr>
                        <a:t>2.781.108.836,95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latin typeface="Calibri" panose="020F0502020204030204" pitchFamily="34" charset="0"/>
                        </a:rPr>
                        <a:t>  2.147.631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250297007"/>
                  </a:ext>
                </a:extLst>
              </a:tr>
            </a:tbl>
          </a:graphicData>
        </a:graphic>
      </p:graphicFrame>
    </p:spTree>
    <p:extLst>
      <p:ext uri="{BB962C8B-B14F-4D97-AF65-F5344CB8AC3E}">
        <p14:creationId xmlns:p14="http://schemas.microsoft.com/office/powerpoint/2010/main" val="4265816630"/>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6535D7A-E79D-41CA-9B4E-242581A53DE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743581F-2AE5-4336-8C96-3F76BF55E2F0}"/>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FB40D249-5B4C-48D6-BAFB-C492DAEFC18C}"/>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Saldos de las Subbolsas a 29 de febrero de 2024 </a:t>
            </a:r>
          </a:p>
        </p:txBody>
      </p:sp>
      <p:pic>
        <p:nvPicPr>
          <p:cNvPr id="136197" name="Imagen 15">
            <a:extLst>
              <a:ext uri="{FF2B5EF4-FFF2-40B4-BE49-F238E27FC236}">
                <a16:creationId xmlns:a16="http://schemas.microsoft.com/office/drawing/2014/main" id="{4BF91BEB-7498-4DF6-9DCA-94EEEBDF34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62" name="CuadroTexto 8">
            <a:extLst>
              <a:ext uri="{FF2B5EF4-FFF2-40B4-BE49-F238E27FC236}">
                <a16:creationId xmlns:a16="http://schemas.microsoft.com/office/drawing/2014/main" id="{B41AD18A-32C1-4AE3-B9BA-6010AC5E1BAD}"/>
              </a:ext>
            </a:extLst>
          </p:cNvPr>
          <p:cNvSpPr txBox="1">
            <a:spLocks noChangeArrowheads="1"/>
          </p:cNvSpPr>
          <p:nvPr/>
        </p:nvSpPr>
        <p:spPr bwMode="auto">
          <a:xfrm>
            <a:off x="0" y="6302375"/>
            <a:ext cx="4968875" cy="261937"/>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auto" hangingPunct="1">
              <a:lnSpc>
                <a:spcPct val="100000"/>
              </a:lnSpc>
              <a:spcBef>
                <a:spcPct val="0"/>
              </a:spcBef>
              <a:spcAft>
                <a:spcPts val="0"/>
              </a:spcAft>
              <a:buFontTx/>
              <a:buNone/>
              <a:defRPr/>
            </a:pPr>
            <a:r>
              <a:rPr lang="es-ES" altLang="es-CO" sz="1100" dirty="0">
                <a:solidFill>
                  <a:schemeClr val="accent1">
                    <a:lumMod val="50000"/>
                  </a:schemeClr>
                </a:solidFill>
              </a:rPr>
              <a:t>Los valores fueron tomados de los extractos bancarios remitidos por la Fiduciaria.</a:t>
            </a:r>
          </a:p>
        </p:txBody>
      </p:sp>
      <p:sp>
        <p:nvSpPr>
          <p:cNvPr id="15" name="CuadroTexto 4">
            <a:extLst>
              <a:ext uri="{FF2B5EF4-FFF2-40B4-BE49-F238E27FC236}">
                <a16:creationId xmlns:a16="http://schemas.microsoft.com/office/drawing/2014/main" id="{0797293A-1484-4D64-AFC6-42E86A0C8FC5}"/>
              </a:ext>
            </a:extLst>
          </p:cNvPr>
          <p:cNvSpPr txBox="1">
            <a:spLocks noChangeArrowheads="1"/>
          </p:cNvSpPr>
          <p:nvPr/>
        </p:nvSpPr>
        <p:spPr bwMode="auto">
          <a:xfrm>
            <a:off x="86157" y="6484360"/>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6" name="CuadroTexto 15">
            <a:extLst>
              <a:ext uri="{FF2B5EF4-FFF2-40B4-BE49-F238E27FC236}">
                <a16:creationId xmlns:a16="http://schemas.microsoft.com/office/drawing/2014/main" id="{2C5F03DB-6A52-4AA2-AF40-C2A2059A5054}"/>
              </a:ext>
            </a:extLst>
          </p:cNvPr>
          <p:cNvSpPr txBox="1"/>
          <p:nvPr/>
        </p:nvSpPr>
        <p:spPr>
          <a:xfrm>
            <a:off x="4379404" y="1811120"/>
            <a:ext cx="1835150" cy="260350"/>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sp>
        <p:nvSpPr>
          <p:cNvPr id="17" name="CuadroTexto 16">
            <a:extLst>
              <a:ext uri="{FF2B5EF4-FFF2-40B4-BE49-F238E27FC236}">
                <a16:creationId xmlns:a16="http://schemas.microsoft.com/office/drawing/2014/main" id="{D204BF6E-87C9-4F61-AC8B-A79649ED8961}"/>
              </a:ext>
            </a:extLst>
          </p:cNvPr>
          <p:cNvSpPr txBox="1"/>
          <p:nvPr/>
        </p:nvSpPr>
        <p:spPr>
          <a:xfrm>
            <a:off x="9352245" y="1881260"/>
            <a:ext cx="1835150"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2" name="Tabla 1">
            <a:extLst>
              <a:ext uri="{FF2B5EF4-FFF2-40B4-BE49-F238E27FC236}">
                <a16:creationId xmlns:a16="http://schemas.microsoft.com/office/drawing/2014/main" id="{16F37644-352F-5447-E86B-FBB7C5963593}"/>
              </a:ext>
            </a:extLst>
          </p:cNvPr>
          <p:cNvGraphicFramePr>
            <a:graphicFrameLocks noGrp="1"/>
          </p:cNvGraphicFramePr>
          <p:nvPr/>
        </p:nvGraphicFramePr>
        <p:xfrm>
          <a:off x="691497" y="2300972"/>
          <a:ext cx="5270500" cy="3771900"/>
        </p:xfrm>
        <a:graphic>
          <a:graphicData uri="http://schemas.openxmlformats.org/drawingml/2006/table">
            <a:tbl>
              <a:tblPr/>
              <a:tblGrid>
                <a:gridCol w="3200400">
                  <a:extLst>
                    <a:ext uri="{9D8B030D-6E8A-4147-A177-3AD203B41FA5}">
                      <a16:colId xmlns:a16="http://schemas.microsoft.com/office/drawing/2014/main" val="1490376723"/>
                    </a:ext>
                  </a:extLst>
                </a:gridCol>
                <a:gridCol w="2070100">
                  <a:extLst>
                    <a:ext uri="{9D8B030D-6E8A-4147-A177-3AD203B41FA5}">
                      <a16:colId xmlns:a16="http://schemas.microsoft.com/office/drawing/2014/main" val="638766983"/>
                    </a:ext>
                  </a:extLst>
                </a:gridCol>
              </a:tblGrid>
              <a:tr h="209550">
                <a:tc>
                  <a:txBody>
                    <a:bodyPr/>
                    <a:lstStyle/>
                    <a:p>
                      <a:pPr algn="ctr" rtl="0" fontAlgn="ctr"/>
                      <a:r>
                        <a:rPr lang="es-CO" sz="1200" b="1" i="0" u="none" strike="noStrike">
                          <a:solidFill>
                            <a:srgbClr val="2038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 VALOR A 29-FEB-2024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99192979"/>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 DISPOSICION FINAL</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336560566"/>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1.372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689151727"/>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1.349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137743393"/>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2.302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023074510"/>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442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868232979"/>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1.009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32851655"/>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 LIXIVIADOS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367931425"/>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34824823"/>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51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211548549"/>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564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21511943"/>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190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648106131"/>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322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8644364"/>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034608384"/>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893010063"/>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040691294"/>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009592179"/>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823591988"/>
                  </a:ext>
                </a:extLst>
              </a:tr>
            </a:tbl>
          </a:graphicData>
        </a:graphic>
      </p:graphicFrame>
      <p:graphicFrame>
        <p:nvGraphicFramePr>
          <p:cNvPr id="4" name="Tabla 3">
            <a:extLst>
              <a:ext uri="{FF2B5EF4-FFF2-40B4-BE49-F238E27FC236}">
                <a16:creationId xmlns:a16="http://schemas.microsoft.com/office/drawing/2014/main" id="{46202D70-4124-36F3-2273-A5A8586141FC}"/>
              </a:ext>
            </a:extLst>
          </p:cNvPr>
          <p:cNvGraphicFramePr>
            <a:graphicFrameLocks noGrp="1"/>
          </p:cNvGraphicFramePr>
          <p:nvPr/>
        </p:nvGraphicFramePr>
        <p:xfrm>
          <a:off x="6876450" y="2405747"/>
          <a:ext cx="4546600" cy="3562350"/>
        </p:xfrm>
        <a:graphic>
          <a:graphicData uri="http://schemas.openxmlformats.org/drawingml/2006/table">
            <a:tbl>
              <a:tblPr/>
              <a:tblGrid>
                <a:gridCol w="2731767">
                  <a:extLst>
                    <a:ext uri="{9D8B030D-6E8A-4147-A177-3AD203B41FA5}">
                      <a16:colId xmlns:a16="http://schemas.microsoft.com/office/drawing/2014/main" val="4199313522"/>
                    </a:ext>
                  </a:extLst>
                </a:gridCol>
                <a:gridCol w="1814833">
                  <a:extLst>
                    <a:ext uri="{9D8B030D-6E8A-4147-A177-3AD203B41FA5}">
                      <a16:colId xmlns:a16="http://schemas.microsoft.com/office/drawing/2014/main" val="858565533"/>
                    </a:ext>
                  </a:extLst>
                </a:gridCol>
              </a:tblGrid>
              <a:tr h="209550">
                <a:tc>
                  <a:txBody>
                    <a:bodyPr/>
                    <a:lstStyle/>
                    <a:p>
                      <a:pPr algn="ctr" rtl="0" fontAlgn="ctr"/>
                      <a:r>
                        <a:rPr lang="es-CO" sz="1200" b="1" i="0" u="none" strike="noStrike">
                          <a:solidFill>
                            <a:srgbClr val="2038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VALOR A 29-FEB-2024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83052974"/>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696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30347902"/>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2.944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207084876"/>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4.543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0509289"/>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311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47639543"/>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1.453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224016116"/>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PAGADORA IAT</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056192433"/>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335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57582375"/>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401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113141681"/>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282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308066598"/>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228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053217866"/>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207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531010848"/>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407839421"/>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6.243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985359358"/>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136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284992696"/>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670907382"/>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351725349"/>
                  </a:ext>
                </a:extLst>
              </a:tr>
            </a:tbl>
          </a:graphicData>
        </a:graphic>
      </p:graphicFrame>
    </p:spTree>
  </p:cSld>
  <p:clrMapOvr>
    <a:masterClrMapping/>
  </p:clrMapOvr>
  <p:transition spd="slow"/>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4FC624B-0BDE-4D0B-9CD0-1AC61A561E5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3D20792C-C329-4191-97BB-92A891F3B70C}"/>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57216C5-7D43-4683-AD19-ECFA38797C4E}"/>
              </a:ext>
            </a:extLst>
          </p:cNvPr>
          <p:cNvSpPr txBox="1"/>
          <p:nvPr/>
        </p:nvSpPr>
        <p:spPr>
          <a:xfrm>
            <a:off x="1534005" y="187325"/>
            <a:ext cx="10134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Traslados Incentivo al Aprovechamiento y Tratamiento de Residuos Solidos (IAT) al 29 de febrero de 2024 </a:t>
            </a:r>
          </a:p>
        </p:txBody>
      </p:sp>
      <p:pic>
        <p:nvPicPr>
          <p:cNvPr id="138245" name="Imagen 15">
            <a:extLst>
              <a:ext uri="{FF2B5EF4-FFF2-40B4-BE49-F238E27FC236}">
                <a16:creationId xmlns:a16="http://schemas.microsoft.com/office/drawing/2014/main" id="{ED8F0471-6770-4147-AB74-ED11A46A92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43CA8789-2ABD-44F1-8A7D-6F64856D3199}"/>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1" name="CuadroTexto 10">
            <a:extLst>
              <a:ext uri="{FF2B5EF4-FFF2-40B4-BE49-F238E27FC236}">
                <a16:creationId xmlns:a16="http://schemas.microsoft.com/office/drawing/2014/main" id="{6560D3D1-B6BC-44D8-B96D-D6F080CCBAA1}"/>
              </a:ext>
            </a:extLst>
          </p:cNvPr>
          <p:cNvSpPr txBox="1"/>
          <p:nvPr/>
        </p:nvSpPr>
        <p:spPr>
          <a:xfrm>
            <a:off x="8106321" y="1372365"/>
            <a:ext cx="1833562"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4" name="Gráfico 3">
            <a:extLst>
              <a:ext uri="{FF2B5EF4-FFF2-40B4-BE49-F238E27FC236}">
                <a16:creationId xmlns:a16="http://schemas.microsoft.com/office/drawing/2014/main" id="{BCD8273A-917F-4563-90FA-AD8F80861682}"/>
              </a:ext>
            </a:extLst>
          </p:cNvPr>
          <p:cNvGraphicFramePr>
            <a:graphicFrameLocks/>
          </p:cNvGraphicFramePr>
          <p:nvPr/>
        </p:nvGraphicFramePr>
        <p:xfrm>
          <a:off x="1700998" y="1701663"/>
          <a:ext cx="8499272" cy="224967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 name="Tabla 5">
            <a:extLst>
              <a:ext uri="{FF2B5EF4-FFF2-40B4-BE49-F238E27FC236}">
                <a16:creationId xmlns:a16="http://schemas.microsoft.com/office/drawing/2014/main" id="{B3F4AF4C-F34C-7D7E-6C1E-22366F811907}"/>
              </a:ext>
            </a:extLst>
          </p:cNvPr>
          <p:cNvGraphicFramePr>
            <a:graphicFrameLocks noGrp="1"/>
          </p:cNvGraphicFramePr>
          <p:nvPr/>
        </p:nvGraphicFramePr>
        <p:xfrm>
          <a:off x="911525" y="4148855"/>
          <a:ext cx="10368950" cy="2116555"/>
        </p:xfrm>
        <a:graphic>
          <a:graphicData uri="http://schemas.openxmlformats.org/drawingml/2006/table">
            <a:tbl>
              <a:tblPr/>
              <a:tblGrid>
                <a:gridCol w="2644231">
                  <a:extLst>
                    <a:ext uri="{9D8B030D-6E8A-4147-A177-3AD203B41FA5}">
                      <a16:colId xmlns:a16="http://schemas.microsoft.com/office/drawing/2014/main" val="4124226241"/>
                    </a:ext>
                  </a:extLst>
                </a:gridCol>
                <a:gridCol w="2944636">
                  <a:extLst>
                    <a:ext uri="{9D8B030D-6E8A-4147-A177-3AD203B41FA5}">
                      <a16:colId xmlns:a16="http://schemas.microsoft.com/office/drawing/2014/main" val="1140317879"/>
                    </a:ext>
                  </a:extLst>
                </a:gridCol>
                <a:gridCol w="3723711">
                  <a:extLst>
                    <a:ext uri="{9D8B030D-6E8A-4147-A177-3AD203B41FA5}">
                      <a16:colId xmlns:a16="http://schemas.microsoft.com/office/drawing/2014/main" val="11967724"/>
                    </a:ext>
                  </a:extLst>
                </a:gridCol>
                <a:gridCol w="1056372">
                  <a:extLst>
                    <a:ext uri="{9D8B030D-6E8A-4147-A177-3AD203B41FA5}">
                      <a16:colId xmlns:a16="http://schemas.microsoft.com/office/drawing/2014/main" val="1060010460"/>
                    </a:ext>
                  </a:extLst>
                </a:gridCol>
              </a:tblGrid>
              <a:tr h="161919">
                <a:tc gridSpan="4">
                  <a:txBody>
                    <a:bodyPr/>
                    <a:lstStyle/>
                    <a:p>
                      <a:pPr algn="ctr" rtl="0" fontAlgn="ctr"/>
                      <a:r>
                        <a:rPr lang="es-MX" sz="1200" b="1" i="0" u="none" strike="noStrike">
                          <a:solidFill>
                            <a:srgbClr val="203864"/>
                          </a:solidFill>
                          <a:effectLst/>
                          <a:latin typeface="Calibri" panose="020F0502020204030204" pitchFamily="34" charset="0"/>
                        </a:rPr>
                        <a:t> IAT GIRADO AL DISTRITO CON RENDIMIENTOS DESDE SEPTIEMBRE 2019 A FEBRERO 2024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94796541"/>
                  </a:ext>
                </a:extLst>
              </a:tr>
              <a:tr h="323839">
                <a:tc>
                  <a:txBody>
                    <a:bodyPr/>
                    <a:lstStyle/>
                    <a:p>
                      <a:pPr algn="ctr" rtl="0" fontAlgn="ctr"/>
                      <a:r>
                        <a:rPr lang="es-CO" sz="12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864"/>
                          </a:solidFill>
                          <a:effectLst/>
                          <a:latin typeface="Calibri" panose="020F0502020204030204" pitchFamily="34" charset="0"/>
                        </a:rPr>
                        <a:t>VALOR RECAUDO DEL IAT GIRADO 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864"/>
                          </a:solidFill>
                          <a:effectLst/>
                          <a:latin typeface="Calibri" panose="020F0502020204030204" pitchFamily="34" charset="0"/>
                        </a:rPr>
                        <a:t> RENDIMIENTOS DE LA SUBBOLSA IAT GIRADOS AL DISTRITO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TOTAL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264127871"/>
                  </a:ext>
                </a:extLst>
              </a:tr>
              <a:tr h="277007">
                <a:tc>
                  <a:txBody>
                    <a:bodyPr/>
                    <a:lstStyle/>
                    <a:p>
                      <a:pPr algn="l" rtl="0" fontAlgn="ctr"/>
                      <a:r>
                        <a:rPr lang="pt-BR" sz="1200" b="0" i="0" u="none" strike="noStrike">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14.338,70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58,49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14.397,19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28796641"/>
                  </a:ext>
                </a:extLst>
              </a:tr>
              <a:tr h="277007">
                <a:tc>
                  <a:txBody>
                    <a:bodyPr/>
                    <a:lstStyle/>
                    <a:p>
                      <a:pPr algn="l" rtl="0" fontAlgn="ctr"/>
                      <a:r>
                        <a:rPr lang="it-IT" sz="1200" b="0" i="0" u="none" strike="noStrike">
                          <a:solidFill>
                            <a:srgbClr val="203864"/>
                          </a:solidFill>
                          <a:effectLst/>
                          <a:latin typeface="Calibri" panose="020F0502020204030204" pitchFamily="34" charset="0"/>
                        </a:rPr>
                        <a:t>LIMPIEZA METROPOLITANA SA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20.920,34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81,36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21.001,70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000066277"/>
                  </a:ext>
                </a:extLst>
              </a:tr>
              <a:tr h="277007">
                <a:tc>
                  <a:txBody>
                    <a:bodyPr/>
                    <a:lstStyle/>
                    <a:p>
                      <a:pPr algn="l" rtl="0" fontAlgn="ctr"/>
                      <a:r>
                        <a:rPr lang="es-MX" sz="1200" b="0" i="0" u="none" strike="noStrike">
                          <a:solidFill>
                            <a:srgbClr val="203864"/>
                          </a:solidFill>
                          <a:effectLst/>
                          <a:latin typeface="Calibri" panose="020F0502020204030204" pitchFamily="34" charset="0"/>
                        </a:rPr>
                        <a:t>CIUDAD LIMPIA BOGOTÁ SA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13.160,57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50,41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13.210,98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436139043"/>
                  </a:ext>
                </a:extLst>
              </a:tr>
              <a:tr h="277007">
                <a:tc>
                  <a:txBody>
                    <a:bodyPr/>
                    <a:lstStyle/>
                    <a:p>
                      <a:pPr algn="l" rtl="0" fontAlgn="ctr"/>
                      <a:r>
                        <a:rPr lang="es-CO" sz="1200" b="0" i="0" u="none" strike="noStrike">
                          <a:solidFill>
                            <a:srgbClr val="203864"/>
                          </a:solidFill>
                          <a:effectLst/>
                          <a:latin typeface="Calibri" panose="020F0502020204030204" pitchFamily="34" charset="0"/>
                        </a:rPr>
                        <a:t>BOGOTÁ LIMPIA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9.156,91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35,49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9.192,40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813311136"/>
                  </a:ext>
                </a:extLst>
              </a:tr>
              <a:tr h="277007">
                <a:tc>
                  <a:txBody>
                    <a:bodyPr/>
                    <a:lstStyle/>
                    <a:p>
                      <a:pPr algn="l" rtl="0" fontAlgn="ctr"/>
                      <a:r>
                        <a:rPr lang="pt-BR" sz="1200" b="0" i="0" u="none" strike="noStrike">
                          <a:solidFill>
                            <a:srgbClr val="203864"/>
                          </a:solidFill>
                          <a:effectLst/>
                          <a:latin typeface="Calibri" panose="020F0502020204030204" pitchFamily="34" charset="0"/>
                        </a:rPr>
                        <a:t>ÁREA LIMPIA DISTRITO CAPITAL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9.411,60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34,71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9.446,32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000618307"/>
                  </a:ext>
                </a:extLst>
              </a:tr>
              <a:tr h="161919">
                <a:tc>
                  <a:txBody>
                    <a:bodyPr/>
                    <a:lstStyle/>
                    <a:p>
                      <a:pPr algn="ctr" rtl="0" fontAlgn="ctr"/>
                      <a:r>
                        <a:rPr lang="es-CO" sz="1200" b="1" i="0" u="none" strike="noStrike">
                          <a:solidFill>
                            <a:srgbClr val="203864"/>
                          </a:solidFill>
                          <a:effectLst/>
                          <a:latin typeface="Calibri" panose="020F0502020204030204" pitchFamily="34" charset="0"/>
                        </a:rPr>
                        <a:t>TOTAL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a:solidFill>
                            <a:srgbClr val="203864"/>
                          </a:solidFill>
                          <a:effectLst/>
                          <a:latin typeface="Calibri" panose="020F0502020204030204" pitchFamily="34" charset="0"/>
                        </a:rPr>
                        <a:t>66.988,12</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a:solidFill>
                            <a:srgbClr val="203864"/>
                          </a:solidFill>
                          <a:effectLst/>
                          <a:latin typeface="Calibri" panose="020F0502020204030204" pitchFamily="34" charset="0"/>
                        </a:rPr>
                        <a:t>260,47</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dirty="0">
                          <a:solidFill>
                            <a:srgbClr val="203864"/>
                          </a:solidFill>
                          <a:effectLst/>
                          <a:latin typeface="Calibri" panose="020F0502020204030204" pitchFamily="34" charset="0"/>
                        </a:rPr>
                        <a:t>67.248,58</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927130363"/>
                  </a:ext>
                </a:extLst>
              </a:tr>
            </a:tbl>
          </a:graphicData>
        </a:graphic>
      </p:graphicFrame>
    </p:spTree>
    <p:extLst>
      <p:ext uri="{BB962C8B-B14F-4D97-AF65-F5344CB8AC3E}">
        <p14:creationId xmlns:p14="http://schemas.microsoft.com/office/powerpoint/2010/main" val="373910799"/>
      </p:ext>
    </p:extLst>
  </p:cSld>
  <p:clrMapOvr>
    <a:masterClrMapping/>
  </p:clrMapOvr>
  <p:transition spd="slow"/>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4FC624B-0BDE-4D0B-9CD0-1AC61A561E5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3D20792C-C329-4191-97BB-92A891F3B70C}"/>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57216C5-7D43-4683-AD19-ECFA38797C4E}"/>
              </a:ext>
            </a:extLst>
          </p:cNvPr>
          <p:cNvSpPr txBox="1"/>
          <p:nvPr/>
        </p:nvSpPr>
        <p:spPr>
          <a:xfrm>
            <a:off x="1508125" y="219075"/>
            <a:ext cx="10134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Traslados Incentivo al Aprovechamiento y Tratamiento de Residuos Solidos (IAT) de febrero de 2024 </a:t>
            </a:r>
          </a:p>
        </p:txBody>
      </p:sp>
      <p:pic>
        <p:nvPicPr>
          <p:cNvPr id="138245" name="Imagen 15">
            <a:extLst>
              <a:ext uri="{FF2B5EF4-FFF2-40B4-BE49-F238E27FC236}">
                <a16:creationId xmlns:a16="http://schemas.microsoft.com/office/drawing/2014/main" id="{ED8F0471-6770-4147-AB74-ED11A46A92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43CA8789-2ABD-44F1-8A7D-6F64856D3199}"/>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1" name="CuadroTexto 10">
            <a:extLst>
              <a:ext uri="{FF2B5EF4-FFF2-40B4-BE49-F238E27FC236}">
                <a16:creationId xmlns:a16="http://schemas.microsoft.com/office/drawing/2014/main" id="{6560D3D1-B6BC-44D8-B96D-D6F080CCBAA1}"/>
              </a:ext>
            </a:extLst>
          </p:cNvPr>
          <p:cNvSpPr txBox="1"/>
          <p:nvPr/>
        </p:nvSpPr>
        <p:spPr>
          <a:xfrm>
            <a:off x="8852218" y="1879600"/>
            <a:ext cx="1833562"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4" name="Tabla 3">
            <a:extLst>
              <a:ext uri="{FF2B5EF4-FFF2-40B4-BE49-F238E27FC236}">
                <a16:creationId xmlns:a16="http://schemas.microsoft.com/office/drawing/2014/main" id="{6F74F8C9-1D17-D012-1536-EF0C263F0905}"/>
              </a:ext>
            </a:extLst>
          </p:cNvPr>
          <p:cNvGraphicFramePr>
            <a:graphicFrameLocks noGrp="1"/>
          </p:cNvGraphicFramePr>
          <p:nvPr/>
        </p:nvGraphicFramePr>
        <p:xfrm>
          <a:off x="1459114" y="2317359"/>
          <a:ext cx="9273772" cy="3579155"/>
        </p:xfrm>
        <a:graphic>
          <a:graphicData uri="http://schemas.openxmlformats.org/drawingml/2006/table">
            <a:tbl>
              <a:tblPr/>
              <a:tblGrid>
                <a:gridCol w="2246441">
                  <a:extLst>
                    <a:ext uri="{9D8B030D-6E8A-4147-A177-3AD203B41FA5}">
                      <a16:colId xmlns:a16="http://schemas.microsoft.com/office/drawing/2014/main" val="1946026921"/>
                    </a:ext>
                  </a:extLst>
                </a:gridCol>
                <a:gridCol w="3211260">
                  <a:extLst>
                    <a:ext uri="{9D8B030D-6E8A-4147-A177-3AD203B41FA5}">
                      <a16:colId xmlns:a16="http://schemas.microsoft.com/office/drawing/2014/main" val="1074942775"/>
                    </a:ext>
                  </a:extLst>
                </a:gridCol>
                <a:gridCol w="1296025">
                  <a:extLst>
                    <a:ext uri="{9D8B030D-6E8A-4147-A177-3AD203B41FA5}">
                      <a16:colId xmlns:a16="http://schemas.microsoft.com/office/drawing/2014/main" val="3277012241"/>
                    </a:ext>
                  </a:extLst>
                </a:gridCol>
                <a:gridCol w="1238423">
                  <a:extLst>
                    <a:ext uri="{9D8B030D-6E8A-4147-A177-3AD203B41FA5}">
                      <a16:colId xmlns:a16="http://schemas.microsoft.com/office/drawing/2014/main" val="2593263669"/>
                    </a:ext>
                  </a:extLst>
                </a:gridCol>
                <a:gridCol w="1281623">
                  <a:extLst>
                    <a:ext uri="{9D8B030D-6E8A-4147-A177-3AD203B41FA5}">
                      <a16:colId xmlns:a16="http://schemas.microsoft.com/office/drawing/2014/main" val="3035077090"/>
                    </a:ext>
                  </a:extLst>
                </a:gridCol>
              </a:tblGrid>
              <a:tr h="585185">
                <a:tc>
                  <a:txBody>
                    <a:bodyPr/>
                    <a:lstStyle/>
                    <a:p>
                      <a:pPr algn="ctr" rtl="0" fontAlgn="ctr"/>
                      <a:r>
                        <a:rPr lang="es-CO" sz="1200" b="1" i="0" u="none" strike="noStrike">
                          <a:solidFill>
                            <a:srgbClr val="002060"/>
                          </a:solidFill>
                          <a:effectLst/>
                          <a:latin typeface="Calibri" panose="020F0502020204030204" pitchFamily="34" charset="0"/>
                        </a:rPr>
                        <a:t>FIDEICOMITENTE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002060"/>
                          </a:solidFill>
                          <a:effectLst/>
                          <a:latin typeface="Calibri" panose="020F0502020204030204" pitchFamily="34" charset="0"/>
                        </a:rPr>
                        <a:t>DESCRIPCIÓN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002060"/>
                          </a:solidFill>
                          <a:effectLst/>
                          <a:latin typeface="Calibri" panose="020F0502020204030204" pitchFamily="34" charset="0"/>
                        </a:rPr>
                        <a:t>MONTO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002060"/>
                          </a:solidFill>
                          <a:effectLst/>
                          <a:latin typeface="Calibri" panose="020F0502020204030204" pitchFamily="34" charset="0"/>
                        </a:rPr>
                        <a:t>FECHA TRASLADO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002060"/>
                          </a:solidFill>
                          <a:effectLst/>
                          <a:latin typeface="Calibri" panose="020F0502020204030204" pitchFamily="34" charset="0"/>
                        </a:rPr>
                        <a:t>VALOR GIRADO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extLst>
                  <a:ext uri="{0D108BD9-81ED-4DB2-BD59-A6C34878D82A}">
                    <a16:rowId xmlns:a16="http://schemas.microsoft.com/office/drawing/2014/main" val="2394601556"/>
                  </a:ext>
                </a:extLst>
              </a:tr>
              <a:tr h="299397">
                <a:tc>
                  <a:txBody>
                    <a:bodyPr/>
                    <a:lstStyle/>
                    <a:p>
                      <a:pPr algn="l" rtl="0" fontAlgn="ctr"/>
                      <a:r>
                        <a:rPr lang="es-CO" sz="1200" b="0" i="0" u="none" strike="noStrike">
                          <a:solidFill>
                            <a:srgbClr val="002060"/>
                          </a:solidFill>
                          <a:effectLst/>
                          <a:latin typeface="Calibri" panose="020F0502020204030204" pitchFamily="34" charset="0"/>
                        </a:rPr>
                        <a:t> PROMOAMBIENTAL DISTRITO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RECURSOS RECAUDADOS DIC 2023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237,14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12/02/2024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rowSpan="10">
                  <a:txBody>
                    <a:bodyPr/>
                    <a:lstStyle/>
                    <a:p>
                      <a:pPr algn="ctr" rtl="0" fontAlgn="ctr"/>
                      <a:r>
                        <a:rPr lang="es-CO" sz="1200" b="0" i="0" u="none" strike="noStrike">
                          <a:solidFill>
                            <a:srgbClr val="002060"/>
                          </a:solidFill>
                          <a:effectLst/>
                          <a:latin typeface="Calibri" panose="020F0502020204030204" pitchFamily="34" charset="0"/>
                        </a:rPr>
                        <a:t>$ 1.139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787423351"/>
                  </a:ext>
                </a:extLst>
              </a:tr>
              <a:tr h="299397">
                <a:tc>
                  <a:txBody>
                    <a:bodyPr/>
                    <a:lstStyle/>
                    <a:p>
                      <a:pPr algn="l" rtl="0" fontAlgn="ctr"/>
                      <a:r>
                        <a:rPr lang="es-CO" sz="1200" b="0" i="0" u="none" strike="noStrike">
                          <a:solidFill>
                            <a:srgbClr val="002060"/>
                          </a:solidFill>
                          <a:effectLst/>
                          <a:latin typeface="Calibri" panose="020F0502020204030204" pitchFamily="34" charset="0"/>
                        </a:rPr>
                        <a:t> PROMOAMBIENTAL DISTRITO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RENDIMIENTOS DIC 2023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0,96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12/02/2024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393239132"/>
                  </a:ext>
                </a:extLst>
              </a:tr>
              <a:tr h="299397">
                <a:tc>
                  <a:txBody>
                    <a:bodyPr/>
                    <a:lstStyle/>
                    <a:p>
                      <a:pPr algn="l" rtl="0" fontAlgn="ctr"/>
                      <a:r>
                        <a:rPr lang="es-CO" sz="1200" b="0" i="0" u="none" strike="noStrike">
                          <a:solidFill>
                            <a:srgbClr val="002060"/>
                          </a:solidFill>
                          <a:effectLst/>
                          <a:latin typeface="Calibri" panose="020F0502020204030204" pitchFamily="34" charset="0"/>
                        </a:rPr>
                        <a:t> LIMPIEZA METROPOLITANA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RECURSOS RECAUDADOS DIC 2023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404,82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12/02/2024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51022294"/>
                  </a:ext>
                </a:extLst>
              </a:tr>
              <a:tr h="299397">
                <a:tc>
                  <a:txBody>
                    <a:bodyPr/>
                    <a:lstStyle/>
                    <a:p>
                      <a:pPr algn="l" rtl="0" fontAlgn="ctr"/>
                      <a:r>
                        <a:rPr lang="es-CO" sz="1200" b="0" i="0" u="none" strike="noStrike">
                          <a:solidFill>
                            <a:srgbClr val="002060"/>
                          </a:solidFill>
                          <a:effectLst/>
                          <a:latin typeface="Calibri" panose="020F0502020204030204" pitchFamily="34" charset="0"/>
                        </a:rPr>
                        <a:t> LIMPIEZA METROPOLITANA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RENDIMIENTOS DIC 2023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1,19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12/02/2024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194879911"/>
                  </a:ext>
                </a:extLst>
              </a:tr>
              <a:tr h="299397">
                <a:tc>
                  <a:txBody>
                    <a:bodyPr/>
                    <a:lstStyle/>
                    <a:p>
                      <a:pPr algn="l" rtl="0" fontAlgn="ctr"/>
                      <a:r>
                        <a:rPr lang="es-CO" sz="1200" b="0" i="0" u="none" strike="noStrike">
                          <a:solidFill>
                            <a:srgbClr val="002060"/>
                          </a:solidFill>
                          <a:effectLst/>
                          <a:latin typeface="Calibri" panose="020F0502020204030204" pitchFamily="34" charset="0"/>
                        </a:rPr>
                        <a:t> CIUDAD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RECURSOS RECAUDADOS DIC 2023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208,39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12/02/2024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955441091"/>
                  </a:ext>
                </a:extLst>
              </a:tr>
              <a:tr h="299397">
                <a:tc>
                  <a:txBody>
                    <a:bodyPr/>
                    <a:lstStyle/>
                    <a:p>
                      <a:pPr algn="l" rtl="0" fontAlgn="ctr"/>
                      <a:r>
                        <a:rPr lang="es-CO" sz="1200" b="0" i="0" u="none" strike="noStrike">
                          <a:solidFill>
                            <a:srgbClr val="002060"/>
                          </a:solidFill>
                          <a:effectLst/>
                          <a:latin typeface="Calibri" panose="020F0502020204030204" pitchFamily="34" charset="0"/>
                        </a:rPr>
                        <a:t> CIUDAD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RENDIMIENTOS DIC 2023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0,79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12/02/2024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581819421"/>
                  </a:ext>
                </a:extLst>
              </a:tr>
              <a:tr h="299397">
                <a:tc>
                  <a:txBody>
                    <a:bodyPr/>
                    <a:lstStyle/>
                    <a:p>
                      <a:pPr algn="l" rtl="0" fontAlgn="ctr"/>
                      <a:r>
                        <a:rPr lang="es-CO" sz="1200" b="0" i="0" u="none" strike="noStrike">
                          <a:solidFill>
                            <a:srgbClr val="002060"/>
                          </a:solidFill>
                          <a:effectLst/>
                          <a:latin typeface="Calibri" panose="020F0502020204030204" pitchFamily="34" charset="0"/>
                        </a:rPr>
                        <a:t> BOGOTA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RECURSOS RECAUDADOS DIC 2023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136,17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12/02/2024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13735647"/>
                  </a:ext>
                </a:extLst>
              </a:tr>
              <a:tr h="299397">
                <a:tc>
                  <a:txBody>
                    <a:bodyPr/>
                    <a:lstStyle/>
                    <a:p>
                      <a:pPr algn="l" rtl="0" fontAlgn="ctr"/>
                      <a:r>
                        <a:rPr lang="es-CO" sz="1200" b="0" i="0" u="none" strike="noStrike">
                          <a:solidFill>
                            <a:srgbClr val="002060"/>
                          </a:solidFill>
                          <a:effectLst/>
                          <a:latin typeface="Calibri" panose="020F0502020204030204" pitchFamily="34" charset="0"/>
                        </a:rPr>
                        <a:t> BOGOTA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RENDIMIENTOS DIC 2023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0,53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12/02/2024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689017983"/>
                  </a:ext>
                </a:extLst>
              </a:tr>
              <a:tr h="299397">
                <a:tc>
                  <a:txBody>
                    <a:bodyPr/>
                    <a:lstStyle/>
                    <a:p>
                      <a:pPr algn="l" rtl="0" fontAlgn="ctr"/>
                      <a:r>
                        <a:rPr lang="es-CO" sz="1200" b="0" i="0" u="none" strike="noStrike">
                          <a:solidFill>
                            <a:srgbClr val="002060"/>
                          </a:solidFill>
                          <a:effectLst/>
                          <a:latin typeface="Calibri" panose="020F0502020204030204" pitchFamily="34" charset="0"/>
                        </a:rPr>
                        <a:t> ÁREA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RECURSOS RECAUDADOS DIC 2023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148,39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12/02/2024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14143193"/>
                  </a:ext>
                </a:extLst>
              </a:tr>
              <a:tr h="299397">
                <a:tc>
                  <a:txBody>
                    <a:bodyPr/>
                    <a:lstStyle/>
                    <a:p>
                      <a:pPr algn="l" rtl="0" fontAlgn="ctr"/>
                      <a:r>
                        <a:rPr lang="es-CO" sz="1200" b="0" i="0" u="none" strike="noStrike">
                          <a:solidFill>
                            <a:srgbClr val="002060"/>
                          </a:solidFill>
                          <a:effectLst/>
                          <a:latin typeface="Calibri" panose="020F0502020204030204" pitchFamily="34" charset="0"/>
                        </a:rPr>
                        <a:t> ÁREA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RENDIMIENTOS DIC 2023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0,56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dirty="0">
                          <a:solidFill>
                            <a:srgbClr val="002060"/>
                          </a:solidFill>
                          <a:effectLst/>
                          <a:latin typeface="Calibri" panose="020F0502020204030204" pitchFamily="34" charset="0"/>
                        </a:rPr>
                        <a:t>12/02/2024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219330260"/>
                  </a:ext>
                </a:extLst>
              </a:tr>
            </a:tbl>
          </a:graphicData>
        </a:graphic>
      </p:graphicFrame>
    </p:spTree>
  </p:cSld>
  <p:clrMapOvr>
    <a:masterClrMapping/>
  </p:clrMapOvr>
  <p:transition spd="slow"/>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BE0ABC52-091F-46BA-B0D8-C33D4AC4A682}"/>
              </a:ext>
            </a:extLst>
          </p:cNvPr>
          <p:cNvCxnSpPr>
            <a:cxnSpLocks/>
          </p:cNvCxnSpPr>
          <p:nvPr/>
        </p:nvCxnSpPr>
        <p:spPr>
          <a:xfrm>
            <a:off x="88900" y="1162302"/>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Título 1">
            <a:extLst>
              <a:ext uri="{FF2B5EF4-FFF2-40B4-BE49-F238E27FC236}">
                <a16:creationId xmlns:a16="http://schemas.microsoft.com/office/drawing/2014/main" id="{DAA16F93-0E35-4EF6-A946-EED5E34E912E}"/>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0" name="CuadroTexto 9">
            <a:extLst>
              <a:ext uri="{FF2B5EF4-FFF2-40B4-BE49-F238E27FC236}">
                <a16:creationId xmlns:a16="http://schemas.microsoft.com/office/drawing/2014/main" id="{954C6673-20A4-4D16-A7C4-34EBD616B0D8}"/>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29 de febrero 2024</a:t>
            </a:r>
          </a:p>
        </p:txBody>
      </p:sp>
      <p:pic>
        <p:nvPicPr>
          <p:cNvPr id="11" name="Imagen 15">
            <a:extLst>
              <a:ext uri="{FF2B5EF4-FFF2-40B4-BE49-F238E27FC236}">
                <a16:creationId xmlns:a16="http://schemas.microsoft.com/office/drawing/2014/main" id="{9DDA78A3-CD1C-4BEC-BB1B-2F2F4340089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7F233139-938B-4CAA-B36E-5E6DAEED2C1B}"/>
              </a:ext>
            </a:extLst>
          </p:cNvPr>
          <p:cNvSpPr txBox="1"/>
          <p:nvPr/>
        </p:nvSpPr>
        <p:spPr>
          <a:xfrm>
            <a:off x="669925" y="1458419"/>
            <a:ext cx="11150308" cy="830997"/>
          </a:xfrm>
          <a:prstGeom prst="rect">
            <a:avLst/>
          </a:prstGeom>
          <a:noFill/>
        </p:spPr>
        <p:txBody>
          <a:bodyPr wrap="square" rtlCol="0">
            <a:spAutoFit/>
          </a:bodyPr>
          <a:lstStyle/>
          <a:p>
            <a:r>
              <a:rPr lang="es-MX" sz="1200" dirty="0">
                <a:solidFill>
                  <a:schemeClr val="accent1">
                    <a:lumMod val="50000"/>
                  </a:schemeClr>
                </a:solidFill>
              </a:rPr>
              <a:t>Durante el mes de febrero de 2024 se presentaron las siguientes situaciones de incumplimiento en los tiempos de liberación y pago en las facturas relacionadas con las </a:t>
            </a:r>
            <a:r>
              <a:rPr lang="es-CO" sz="1200" b="1" i="0" u="none" strike="noStrike" dirty="0">
                <a:solidFill>
                  <a:schemeClr val="accent1">
                    <a:lumMod val="50000"/>
                  </a:schemeClr>
                </a:solidFill>
                <a:effectLst/>
                <a:latin typeface="Calibri" panose="020F0502020204030204" pitchFamily="34" charset="0"/>
              </a:rPr>
              <a:t>Subbolsas de Disposición Final, Lixiviados</a:t>
            </a:r>
            <a:r>
              <a:rPr lang="es-CO" sz="1200" b="1" dirty="0">
                <a:solidFill>
                  <a:schemeClr val="accent1">
                    <a:lumMod val="50000"/>
                  </a:schemeClr>
                </a:solidFill>
                <a:latin typeface="Calibri" panose="020F0502020204030204" pitchFamily="34" charset="0"/>
              </a:rPr>
              <a:t> e </a:t>
            </a:r>
            <a:r>
              <a:rPr lang="es-CO" sz="1200" b="1" i="0" u="none" strike="noStrike" dirty="0">
                <a:solidFill>
                  <a:schemeClr val="accent1">
                    <a:lumMod val="50000"/>
                  </a:schemeClr>
                </a:solidFill>
                <a:effectLst/>
                <a:latin typeface="Calibri" panose="020F0502020204030204" pitchFamily="34" charset="0"/>
              </a:rPr>
              <a:t>Interventoría RBL</a:t>
            </a:r>
            <a:r>
              <a:rPr lang="es-MX" sz="1200" dirty="0">
                <a:solidFill>
                  <a:schemeClr val="accent1">
                    <a:lumMod val="50000"/>
                  </a:schemeClr>
                </a:solidFill>
              </a:rPr>
              <a:t>, así: </a:t>
            </a:r>
          </a:p>
          <a:p>
            <a:endParaRPr lang="es-MX" sz="1200" dirty="0">
              <a:solidFill>
                <a:schemeClr val="accent1">
                  <a:lumMod val="50000"/>
                </a:schemeClr>
              </a:solidFill>
            </a:endParaRPr>
          </a:p>
          <a:p>
            <a:pPr marL="285750" indent="-285750">
              <a:buFont typeface="Arial" panose="020B0604020202020204" pitchFamily="34" charset="0"/>
              <a:buChar char="•"/>
            </a:pPr>
            <a:r>
              <a:rPr lang="es-MX" sz="1200" dirty="0">
                <a:solidFill>
                  <a:schemeClr val="accent1">
                    <a:lumMod val="50000"/>
                  </a:schemeClr>
                </a:solidFill>
              </a:rPr>
              <a:t>Liberación de órdenes de pago de facturas (Concesionarios)</a:t>
            </a:r>
          </a:p>
        </p:txBody>
      </p:sp>
      <p:graphicFrame>
        <p:nvGraphicFramePr>
          <p:cNvPr id="3" name="Tabla 2">
            <a:extLst>
              <a:ext uri="{FF2B5EF4-FFF2-40B4-BE49-F238E27FC236}">
                <a16:creationId xmlns:a16="http://schemas.microsoft.com/office/drawing/2014/main" id="{A1218E54-36B1-ECDB-4428-8AA15A29E581}"/>
              </a:ext>
            </a:extLst>
          </p:cNvPr>
          <p:cNvGraphicFramePr>
            <a:graphicFrameLocks noGrp="1"/>
          </p:cNvGraphicFramePr>
          <p:nvPr/>
        </p:nvGraphicFramePr>
        <p:xfrm>
          <a:off x="838200" y="3091704"/>
          <a:ext cx="10515600" cy="1655763"/>
        </p:xfrm>
        <a:graphic>
          <a:graphicData uri="http://schemas.openxmlformats.org/drawingml/2006/table">
            <a:tbl>
              <a:tblPr/>
              <a:tblGrid>
                <a:gridCol w="1390492">
                  <a:extLst>
                    <a:ext uri="{9D8B030D-6E8A-4147-A177-3AD203B41FA5}">
                      <a16:colId xmlns:a16="http://schemas.microsoft.com/office/drawing/2014/main" val="1641594337"/>
                    </a:ext>
                  </a:extLst>
                </a:gridCol>
                <a:gridCol w="768985">
                  <a:extLst>
                    <a:ext uri="{9D8B030D-6E8A-4147-A177-3AD203B41FA5}">
                      <a16:colId xmlns:a16="http://schemas.microsoft.com/office/drawing/2014/main" val="2936149749"/>
                    </a:ext>
                  </a:extLst>
                </a:gridCol>
                <a:gridCol w="1021801">
                  <a:extLst>
                    <a:ext uri="{9D8B030D-6E8A-4147-A177-3AD203B41FA5}">
                      <a16:colId xmlns:a16="http://schemas.microsoft.com/office/drawing/2014/main" val="714164588"/>
                    </a:ext>
                  </a:extLst>
                </a:gridCol>
                <a:gridCol w="1034969">
                  <a:extLst>
                    <a:ext uri="{9D8B030D-6E8A-4147-A177-3AD203B41FA5}">
                      <a16:colId xmlns:a16="http://schemas.microsoft.com/office/drawing/2014/main" val="1665150603"/>
                    </a:ext>
                  </a:extLst>
                </a:gridCol>
                <a:gridCol w="1390492">
                  <a:extLst>
                    <a:ext uri="{9D8B030D-6E8A-4147-A177-3AD203B41FA5}">
                      <a16:colId xmlns:a16="http://schemas.microsoft.com/office/drawing/2014/main" val="1134421090"/>
                    </a:ext>
                  </a:extLst>
                </a:gridCol>
                <a:gridCol w="1190346">
                  <a:extLst>
                    <a:ext uri="{9D8B030D-6E8A-4147-A177-3AD203B41FA5}">
                      <a16:colId xmlns:a16="http://schemas.microsoft.com/office/drawing/2014/main" val="3113293894"/>
                    </a:ext>
                  </a:extLst>
                </a:gridCol>
                <a:gridCol w="579372">
                  <a:extLst>
                    <a:ext uri="{9D8B030D-6E8A-4147-A177-3AD203B41FA5}">
                      <a16:colId xmlns:a16="http://schemas.microsoft.com/office/drawing/2014/main" val="902211877"/>
                    </a:ext>
                  </a:extLst>
                </a:gridCol>
                <a:gridCol w="2064671">
                  <a:extLst>
                    <a:ext uri="{9D8B030D-6E8A-4147-A177-3AD203B41FA5}">
                      <a16:colId xmlns:a16="http://schemas.microsoft.com/office/drawing/2014/main" val="3992628395"/>
                    </a:ext>
                  </a:extLst>
                </a:gridCol>
                <a:gridCol w="1074472">
                  <a:extLst>
                    <a:ext uri="{9D8B030D-6E8A-4147-A177-3AD203B41FA5}">
                      <a16:colId xmlns:a16="http://schemas.microsoft.com/office/drawing/2014/main" val="4113336578"/>
                    </a:ext>
                  </a:extLst>
                </a:gridCol>
              </a:tblGrid>
              <a:tr h="885641">
                <a:tc>
                  <a:txBody>
                    <a:bodyPr/>
                    <a:lstStyle/>
                    <a:p>
                      <a:pPr algn="ctr" rtl="0" fontAlgn="ctr"/>
                      <a:r>
                        <a:rPr lang="es-CO" sz="1200" b="1" i="0" u="none" strike="noStrike">
                          <a:solidFill>
                            <a:srgbClr val="203764"/>
                          </a:solidFill>
                          <a:effectLst/>
                          <a:latin typeface="Calibri" panose="020F0502020204030204" pitchFamily="34" charset="0"/>
                        </a:rPr>
                        <a:t>ASE</a:t>
                      </a:r>
                      <a:r>
                        <a:rPr lang="es-CO" sz="1200" b="0" i="0" u="none" strike="noStrike">
                          <a:solidFill>
                            <a:srgbClr val="203764"/>
                          </a:solidFill>
                          <a:effectLst/>
                          <a:latin typeface="Calibri" panose="020F0502020204030204" pitchFamily="34" charset="0"/>
                        </a:rPr>
                        <a:t>​</a:t>
                      </a:r>
                      <a:endParaRPr lang="es-CO" sz="12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a:noFill/>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200" b="1" i="0" u="none" strike="noStrike">
                          <a:solidFill>
                            <a:srgbClr val="203764"/>
                          </a:solidFill>
                          <a:effectLst/>
                          <a:latin typeface="Calibri" panose="020F0502020204030204" pitchFamily="34" charset="0"/>
                        </a:rPr>
                        <a:t>Factura</a:t>
                      </a:r>
                      <a:r>
                        <a:rPr lang="es-CO" sz="1200" b="0" i="0" u="none" strike="noStrike">
                          <a:solidFill>
                            <a:srgbClr val="203764"/>
                          </a:solidFill>
                          <a:effectLst/>
                          <a:latin typeface="Calibri" panose="020F0502020204030204" pitchFamily="34" charset="0"/>
                        </a:rPr>
                        <a:t>​</a:t>
                      </a:r>
                      <a:endParaRPr lang="es-CO" sz="12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200" b="1" i="0" u="none" strike="noStrike">
                          <a:solidFill>
                            <a:srgbClr val="203764"/>
                          </a:solidFill>
                          <a:effectLst/>
                          <a:latin typeface="Calibri" panose="020F0502020204030204" pitchFamily="34" charset="0"/>
                        </a:rPr>
                        <a:t>Valor fact.</a:t>
                      </a:r>
                      <a:r>
                        <a:rPr lang="es-CO" sz="1200" b="0" i="0" u="none" strike="noStrike">
                          <a:solidFill>
                            <a:srgbClr val="203764"/>
                          </a:solidFill>
                          <a:effectLst/>
                          <a:latin typeface="Calibri" panose="020F0502020204030204" pitchFamily="34" charset="0"/>
                        </a:rPr>
                        <a:t>​</a:t>
                      </a:r>
                      <a:endParaRPr lang="es-CO" sz="12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200" b="1" i="0" u="none" strike="noStrike">
                          <a:solidFill>
                            <a:srgbClr val="203764"/>
                          </a:solidFill>
                          <a:effectLst/>
                          <a:latin typeface="Calibri" panose="020F0502020204030204" pitchFamily="34" charset="0"/>
                        </a:rPr>
                        <a:t>Subbolsa</a:t>
                      </a:r>
                      <a:r>
                        <a:rPr lang="es-CO" sz="1200" b="0" i="0" u="none" strike="noStrike">
                          <a:solidFill>
                            <a:srgbClr val="203764"/>
                          </a:solidFill>
                          <a:effectLst/>
                          <a:latin typeface="Calibri" panose="020F0502020204030204" pitchFamily="34" charset="0"/>
                        </a:rPr>
                        <a:t>​</a:t>
                      </a:r>
                      <a:endParaRPr lang="es-CO" sz="12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MX" sz="1200" b="1" i="0" u="none" strike="noStrike" dirty="0">
                          <a:solidFill>
                            <a:srgbClr val="203764"/>
                          </a:solidFill>
                          <a:effectLst/>
                          <a:latin typeface="Calibri" panose="020F0502020204030204" pitchFamily="34" charset="0"/>
                        </a:rPr>
                        <a:t>Recursos Disponibles:</a:t>
                      </a:r>
                      <a:br>
                        <a:rPr lang="es-MX" sz="1200" b="1" i="0" u="none" strike="noStrike" dirty="0">
                          <a:solidFill>
                            <a:srgbClr val="203764"/>
                          </a:solidFill>
                          <a:effectLst/>
                          <a:latin typeface="Calibri" panose="020F0502020204030204" pitchFamily="34" charset="0"/>
                        </a:rPr>
                      </a:br>
                      <a:r>
                        <a:rPr lang="es-MX" sz="1200" b="1" i="0" u="none" strike="noStrike" dirty="0">
                          <a:solidFill>
                            <a:srgbClr val="203764"/>
                          </a:solidFill>
                          <a:effectLst/>
                          <a:latin typeface="Calibri" panose="020F0502020204030204" pitchFamily="34" charset="0"/>
                        </a:rPr>
                        <a:t>Fecha Máxima de liberación Concesionario:</a:t>
                      </a:r>
                      <a:r>
                        <a:rPr lang="es-MX" sz="1200" b="0" i="0" u="none" strike="noStrike" dirty="0">
                          <a:solidFill>
                            <a:srgbClr val="203764"/>
                          </a:solidFill>
                          <a:effectLst/>
                          <a:latin typeface="Calibri" panose="020F0502020204030204" pitchFamily="34" charset="0"/>
                        </a:rPr>
                        <a:t>​</a:t>
                      </a:r>
                      <a:endParaRPr lang="es-MX" sz="1200" b="1" i="0" u="none" strike="noStrike" dirty="0">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MX" sz="1200" b="1" i="0" u="none" strike="noStrike">
                          <a:solidFill>
                            <a:srgbClr val="203764"/>
                          </a:solidFill>
                          <a:effectLst/>
                          <a:latin typeface="Calibri" panose="020F0502020204030204" pitchFamily="34" charset="0"/>
                        </a:rPr>
                        <a:t>Fecha real de Cargue y Liberación de la OP</a:t>
                      </a:r>
                      <a:r>
                        <a:rPr lang="es-MX" sz="1200" b="0" i="0" u="none" strike="noStrike">
                          <a:solidFill>
                            <a:srgbClr val="203764"/>
                          </a:solidFill>
                          <a:effectLst/>
                          <a:latin typeface="Calibri" panose="020F0502020204030204" pitchFamily="34" charset="0"/>
                        </a:rPr>
                        <a:t>​</a:t>
                      </a:r>
                      <a:endParaRPr lang="es-MX" sz="12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200" b="1" i="0" u="none" strike="noStrike">
                          <a:solidFill>
                            <a:srgbClr val="203764"/>
                          </a:solidFill>
                          <a:effectLst/>
                          <a:latin typeface="Calibri" panose="020F0502020204030204" pitchFamily="34" charset="0"/>
                        </a:rPr>
                        <a:t>Días hábiles Vencidos</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200" b="1" i="0" u="none" strike="noStrike">
                          <a:solidFill>
                            <a:srgbClr val="203764"/>
                          </a:solidFill>
                          <a:effectLst/>
                          <a:latin typeface="Calibri" panose="020F0502020204030204" pitchFamily="34" charset="0"/>
                        </a:rPr>
                        <a:t>Comunicado​ Interventoría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200" b="1" i="0" u="none" strike="noStrike">
                          <a:solidFill>
                            <a:srgbClr val="203764"/>
                          </a:solidFill>
                          <a:effectLst/>
                          <a:latin typeface="Calibri" panose="020F0502020204030204" pitchFamily="34" charset="0"/>
                        </a:rPr>
                        <a:t>Estado de Pago</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extLst>
                  <a:ext uri="{0D108BD9-81ED-4DB2-BD59-A6C34878D82A}">
                    <a16:rowId xmlns:a16="http://schemas.microsoft.com/office/drawing/2014/main" val="692548983"/>
                  </a:ext>
                </a:extLst>
              </a:tr>
              <a:tr h="385061">
                <a:tc rowSpan="2">
                  <a:txBody>
                    <a:bodyPr/>
                    <a:lstStyle/>
                    <a:p>
                      <a:pPr algn="ctr" fontAlgn="ctr"/>
                      <a:r>
                        <a:rPr lang="es-CO" sz="1050" b="0" i="0" u="none" strike="noStrike" dirty="0">
                          <a:solidFill>
                            <a:srgbClr val="203764"/>
                          </a:solidFill>
                          <a:effectLst/>
                          <a:latin typeface="Calibri" panose="020F0502020204030204" pitchFamily="34" charset="0"/>
                        </a:rPr>
                        <a:t>PROMOAMBIENTAL</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CGR-3771</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dirty="0">
                          <a:solidFill>
                            <a:srgbClr val="203764"/>
                          </a:solidFill>
                          <a:effectLst/>
                          <a:latin typeface="Calibri" panose="020F0502020204030204" pitchFamily="34" charset="0"/>
                        </a:rPr>
                        <a:t> 740.156.936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LIXIVIADOS ASE 1</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dirty="0">
                          <a:solidFill>
                            <a:srgbClr val="203764"/>
                          </a:solidFill>
                          <a:effectLst/>
                          <a:latin typeface="Calibri" panose="020F0502020204030204" pitchFamily="34" charset="0"/>
                        </a:rPr>
                        <a:t>Recursos: 07/02/2024</a:t>
                      </a:r>
                      <a:br>
                        <a:rPr lang="es-CO" sz="1050" b="0" i="0" u="none" strike="noStrike" dirty="0">
                          <a:solidFill>
                            <a:srgbClr val="203764"/>
                          </a:solidFill>
                          <a:effectLst/>
                          <a:latin typeface="Calibri" panose="020F0502020204030204" pitchFamily="34" charset="0"/>
                        </a:rPr>
                      </a:br>
                      <a:r>
                        <a:rPr lang="es-CO" sz="1050" b="0" i="0" u="none" strike="noStrike" dirty="0">
                          <a:solidFill>
                            <a:srgbClr val="203764"/>
                          </a:solidFill>
                          <a:effectLst/>
                          <a:latin typeface="Calibri" panose="020F0502020204030204" pitchFamily="34" charset="0"/>
                        </a:rPr>
                        <a:t>Liberación: 07/02/2024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  08/02/2024 09:49:00 AM</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1</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UAESP-CPC-ASE1-8143-24</a:t>
                      </a:r>
                      <a:br>
                        <a:rPr lang="es-CO" sz="1050" b="0" i="0" u="none" strike="noStrike">
                          <a:solidFill>
                            <a:srgbClr val="203764"/>
                          </a:solidFill>
                          <a:effectLst/>
                          <a:latin typeface="Calibri" panose="020F0502020204030204" pitchFamily="34" charset="0"/>
                        </a:rPr>
                      </a:br>
                      <a:r>
                        <a:rPr lang="es-CO" sz="1050" b="0" i="0" u="none" strike="noStrike">
                          <a:solidFill>
                            <a:srgbClr val="203764"/>
                          </a:solidFill>
                          <a:effectLst/>
                          <a:latin typeface="Calibri" panose="020F0502020204030204" pitchFamily="34" charset="0"/>
                        </a:rPr>
                        <a:t>4/03/2024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Pago Total</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620257897"/>
                  </a:ext>
                </a:extLst>
              </a:tr>
              <a:tr h="385061">
                <a:tc vMerge="1">
                  <a:txBody>
                    <a:bodyPr/>
                    <a:lstStyle/>
                    <a:p>
                      <a:endParaRPr dirty="0"/>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CCAP337</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dirty="0">
                          <a:solidFill>
                            <a:srgbClr val="203764"/>
                          </a:solidFill>
                          <a:effectLst/>
                          <a:latin typeface="Calibri" panose="020F0502020204030204" pitchFamily="34" charset="0"/>
                        </a:rPr>
                        <a:t>263.155.747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INTERVENTORÍA RBL</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Recursos: 07/02/2024</a:t>
                      </a:r>
                      <a:br>
                        <a:rPr lang="es-CO" sz="1050" b="0" i="0" u="none" strike="noStrike">
                          <a:solidFill>
                            <a:srgbClr val="203764"/>
                          </a:solidFill>
                          <a:effectLst/>
                          <a:latin typeface="Calibri" panose="020F0502020204030204" pitchFamily="34" charset="0"/>
                        </a:rPr>
                      </a:br>
                      <a:r>
                        <a:rPr lang="es-CO" sz="1050" b="0" i="0" u="none" strike="noStrike">
                          <a:solidFill>
                            <a:srgbClr val="203764"/>
                          </a:solidFill>
                          <a:effectLst/>
                          <a:latin typeface="Calibri" panose="020F0502020204030204" pitchFamily="34" charset="0"/>
                        </a:rPr>
                        <a:t>Liberación: 07/02/2024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  08/02/2024 09:50:00 AM</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1</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UAESP-CPC-ASE1-8142-24</a:t>
                      </a:r>
                      <a:br>
                        <a:rPr lang="es-CO" sz="1050" b="0" i="0" u="none" strike="noStrike">
                          <a:solidFill>
                            <a:srgbClr val="203764"/>
                          </a:solidFill>
                          <a:effectLst/>
                          <a:latin typeface="Calibri" panose="020F0502020204030204" pitchFamily="34" charset="0"/>
                        </a:rPr>
                      </a:br>
                      <a:r>
                        <a:rPr lang="es-CO" sz="1050" b="0" i="0" u="none" strike="noStrike">
                          <a:solidFill>
                            <a:srgbClr val="203764"/>
                          </a:solidFill>
                          <a:effectLst/>
                          <a:latin typeface="Calibri" panose="020F0502020204030204" pitchFamily="34" charset="0"/>
                        </a:rPr>
                        <a:t>4/03/2024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dirty="0">
                          <a:solidFill>
                            <a:srgbClr val="203764"/>
                          </a:solidFill>
                          <a:effectLst/>
                          <a:latin typeface="Calibri" panose="020F0502020204030204" pitchFamily="34" charset="0"/>
                        </a:rPr>
                        <a:t>Pago Total</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3793310053"/>
                  </a:ext>
                </a:extLst>
              </a:tr>
            </a:tbl>
          </a:graphicData>
        </a:graphic>
      </p:graphicFrame>
    </p:spTree>
    <p:extLst>
      <p:ext uri="{BB962C8B-B14F-4D97-AF65-F5344CB8AC3E}">
        <p14:creationId xmlns:p14="http://schemas.microsoft.com/office/powerpoint/2010/main" val="471505444"/>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E5A7F8A-7AFE-46C5-A078-5ECD307D734B}"/>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6959D3DD-3098-456C-9F54-8BFE575C8D20}"/>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1F71C35-B0CD-4D20-B762-0814619A6459}"/>
              </a:ext>
            </a:extLst>
          </p:cNvPr>
          <p:cNvSpPr txBox="1"/>
          <p:nvPr/>
        </p:nvSpPr>
        <p:spPr>
          <a:xfrm>
            <a:off x="1490601" y="195263"/>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lgn="ctr" eaLnBrk="1" fontAlgn="auto" hangingPunct="1">
              <a:spcBef>
                <a:spcPts val="0"/>
              </a:spcBef>
              <a:spcAft>
                <a:spcPts val="0"/>
              </a:spcAft>
              <a:defRPr/>
            </a:pPr>
            <a:r>
              <a:rPr lang="es-CO" sz="3400" kern="0" dirty="0">
                <a:solidFill>
                  <a:schemeClr val="accent1">
                    <a:lumMod val="50000"/>
                  </a:schemeClr>
                </a:solidFill>
              </a:rPr>
              <a:t>COMERCIAL Y FINANCIERO</a:t>
            </a:r>
          </a:p>
          <a:p>
            <a:pPr lvl="1" algn="ctr" eaLnBrk="1" fontAlgn="auto" hangingPunct="1">
              <a:spcBef>
                <a:spcPts val="0"/>
              </a:spcBef>
              <a:spcAft>
                <a:spcPts val="0"/>
              </a:spcAft>
              <a:defRPr/>
            </a:pPr>
            <a:r>
              <a:rPr lang="es-ES" sz="1600" b="0" dirty="0">
                <a:solidFill>
                  <a:schemeClr val="accent1">
                    <a:lumMod val="50000"/>
                  </a:schemeClr>
                </a:solidFill>
              </a:rPr>
              <a:t>Estado Informes De Rendición De Cuentas Del Fideicomiso al corte de Febrero 2024</a:t>
            </a:r>
          </a:p>
        </p:txBody>
      </p:sp>
      <p:pic>
        <p:nvPicPr>
          <p:cNvPr id="142341" name="Imagen 15">
            <a:extLst>
              <a:ext uri="{FF2B5EF4-FFF2-40B4-BE49-F238E27FC236}">
                <a16:creationId xmlns:a16="http://schemas.microsoft.com/office/drawing/2014/main" id="{84A9C7C6-3255-4C47-B5EC-3F5E13F9FB7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D025B54F-ACF0-4023-8936-55474B297EF5}"/>
              </a:ext>
            </a:extLst>
          </p:cNvPr>
          <p:cNvSpPr txBox="1"/>
          <p:nvPr/>
        </p:nvSpPr>
        <p:spPr>
          <a:xfrm>
            <a:off x="1490601" y="5813520"/>
            <a:ext cx="8623300" cy="861774"/>
          </a:xfrm>
          <a:prstGeom prst="rect">
            <a:avLst/>
          </a:prstGeom>
          <a:noFill/>
        </p:spPr>
        <p:txBody>
          <a:bodyPr>
            <a:spAutoFit/>
          </a:bodyPr>
          <a:lstStyle/>
          <a:p>
            <a:pPr marL="180340" algn="just" eaLnBrk="1" fontAlgn="auto" hangingPunct="1">
              <a:spcBef>
                <a:spcPts val="0"/>
              </a:spcBef>
              <a:spcAft>
                <a:spcPts val="0"/>
              </a:spcAft>
              <a:defRPr/>
            </a:pPr>
            <a:r>
              <a:rPr lang="es-ES" sz="1000" b="1" dirty="0">
                <a:solidFill>
                  <a:schemeClr val="accent1">
                    <a:lumMod val="50000"/>
                  </a:schemeClr>
                </a:solidFill>
                <a:latin typeface="+mn-lt"/>
              </a:rPr>
              <a:t>- Sin Gestionar</a:t>
            </a:r>
            <a:r>
              <a:rPr lang="es-ES" sz="1000" dirty="0">
                <a:solidFill>
                  <a:schemeClr val="accent1">
                    <a:lumMod val="50000"/>
                  </a:schemeClr>
                </a:solidFill>
                <a:latin typeface="+mn-lt"/>
              </a:rPr>
              <a:t>: Interventoría envío comunicados a la Fiduciaria, solicitando gestión sobre los hallazgos identificados.</a:t>
            </a:r>
            <a:endParaRPr lang="es-ES" sz="1000" b="1" dirty="0">
              <a:solidFill>
                <a:schemeClr val="accent1">
                  <a:lumMod val="50000"/>
                </a:schemeClr>
              </a:solidFill>
              <a:latin typeface="+mn-lt"/>
            </a:endParaRPr>
          </a:p>
          <a:p>
            <a:pPr marL="180340" algn="just" eaLnBrk="1" fontAlgn="auto" hangingPunct="1">
              <a:spcBef>
                <a:spcPts val="0"/>
              </a:spcBef>
              <a:spcAft>
                <a:spcPts val="0"/>
              </a:spcAft>
              <a:defRPr/>
            </a:pPr>
            <a:r>
              <a:rPr lang="es-ES" sz="1000" b="1" dirty="0">
                <a:solidFill>
                  <a:schemeClr val="accent1">
                    <a:lumMod val="50000"/>
                  </a:schemeClr>
                </a:solidFill>
                <a:latin typeface="+mn-lt"/>
              </a:rPr>
              <a:t>- Cerrado: </a:t>
            </a:r>
            <a:r>
              <a:rPr lang="es-ES" sz="1000" dirty="0">
                <a:solidFill>
                  <a:schemeClr val="accent1">
                    <a:lumMod val="50000"/>
                  </a:schemeClr>
                </a:solidFill>
                <a:latin typeface="+mn-lt"/>
              </a:rPr>
              <a:t>El hallazgo quedó subsanado.</a:t>
            </a:r>
            <a:endParaRPr lang="es-ES" sz="1000" b="1" dirty="0">
              <a:solidFill>
                <a:schemeClr val="accent1">
                  <a:lumMod val="50000"/>
                </a:schemeClr>
              </a:solidFill>
              <a:latin typeface="+mn-lt"/>
            </a:endParaRPr>
          </a:p>
          <a:p>
            <a:pPr marL="180340" algn="just" eaLnBrk="1" fontAlgn="auto" hangingPunct="1">
              <a:spcBef>
                <a:spcPts val="0"/>
              </a:spcBef>
              <a:spcAft>
                <a:spcPts val="0"/>
              </a:spcAft>
              <a:defRPr/>
            </a:pPr>
            <a:r>
              <a:rPr lang="es-ES" sz="1000" b="1" dirty="0">
                <a:solidFill>
                  <a:schemeClr val="accent1">
                    <a:lumMod val="50000"/>
                  </a:schemeClr>
                </a:solidFill>
                <a:latin typeface="+mn-lt"/>
              </a:rPr>
              <a:t>- Gestionado</a:t>
            </a:r>
            <a:r>
              <a:rPr lang="es-ES" sz="1000" dirty="0">
                <a:solidFill>
                  <a:schemeClr val="accent1">
                    <a:lumMod val="50000"/>
                  </a:schemeClr>
                </a:solidFill>
                <a:latin typeface="+mn-lt"/>
              </a:rPr>
              <a:t>: La Interventoría tiene en revisión la respuesta de la </a:t>
            </a:r>
            <a:r>
              <a:rPr lang="es-ES" sz="1000">
                <a:solidFill>
                  <a:schemeClr val="accent1">
                    <a:lumMod val="50000"/>
                  </a:schemeClr>
                </a:solidFill>
                <a:latin typeface="+mn-lt"/>
              </a:rPr>
              <a:t>Fiduciaria.</a:t>
            </a:r>
            <a:endParaRPr lang="es-ES" sz="1000" dirty="0">
              <a:solidFill>
                <a:schemeClr val="accent1">
                  <a:lumMod val="50000"/>
                </a:schemeClr>
              </a:solidFill>
              <a:latin typeface="+mn-lt"/>
            </a:endParaRPr>
          </a:p>
          <a:p>
            <a:pPr marL="180340" algn="just" eaLnBrk="1" fontAlgn="auto" hangingPunct="1">
              <a:spcBef>
                <a:spcPts val="0"/>
              </a:spcBef>
              <a:spcAft>
                <a:spcPts val="0"/>
              </a:spcAft>
              <a:defRPr/>
            </a:pPr>
            <a:r>
              <a:rPr lang="es-ES" sz="1000" b="1" dirty="0">
                <a:solidFill>
                  <a:schemeClr val="accent1">
                    <a:lumMod val="50000"/>
                  </a:schemeClr>
                </a:solidFill>
                <a:latin typeface="+mn-lt"/>
              </a:rPr>
              <a:t>- Prórroga</a:t>
            </a:r>
            <a:r>
              <a:rPr lang="es-ES" sz="1000" dirty="0">
                <a:solidFill>
                  <a:schemeClr val="accent1">
                    <a:lumMod val="50000"/>
                  </a:schemeClr>
                </a:solidFill>
                <a:latin typeface="+mn-lt"/>
              </a:rPr>
              <a:t>: La Fiduciaria solicitó prórroga para remitir la respuesta.</a:t>
            </a:r>
            <a:endParaRPr lang="es-ES" sz="1000" dirty="0">
              <a:solidFill>
                <a:schemeClr val="accent1">
                  <a:lumMod val="50000"/>
                </a:schemeClr>
              </a:solidFill>
            </a:endParaRPr>
          </a:p>
          <a:p>
            <a:pPr marL="180340" algn="just">
              <a:defRPr/>
            </a:pPr>
            <a:r>
              <a:rPr lang="es-ES" sz="1000" b="1" dirty="0">
                <a:solidFill>
                  <a:schemeClr val="accent1">
                    <a:lumMod val="50000"/>
                  </a:schemeClr>
                </a:solidFill>
              </a:rPr>
              <a:t>- En Trámite: </a:t>
            </a:r>
            <a:r>
              <a:rPr lang="es-ES" sz="1000" dirty="0">
                <a:solidFill>
                  <a:schemeClr val="accent1">
                    <a:lumMod val="50000"/>
                  </a:schemeClr>
                </a:solidFill>
              </a:rPr>
              <a:t>La Interventoría detectó un Hallazgo y está elaborando el Comunicado al Concesionario.</a:t>
            </a:r>
            <a:endParaRPr lang="es-CO" sz="1000" dirty="0">
              <a:solidFill>
                <a:schemeClr val="accent1">
                  <a:lumMod val="50000"/>
                </a:schemeClr>
              </a:solidFill>
            </a:endParaRPr>
          </a:p>
        </p:txBody>
      </p:sp>
      <p:graphicFrame>
        <p:nvGraphicFramePr>
          <p:cNvPr id="3" name="Tabla 2">
            <a:extLst>
              <a:ext uri="{FF2B5EF4-FFF2-40B4-BE49-F238E27FC236}">
                <a16:creationId xmlns:a16="http://schemas.microsoft.com/office/drawing/2014/main" id="{FBA93C5C-21F0-594D-01C0-D9DFB869D116}"/>
              </a:ext>
            </a:extLst>
          </p:cNvPr>
          <p:cNvGraphicFramePr>
            <a:graphicFrameLocks noGrp="1"/>
          </p:cNvGraphicFramePr>
          <p:nvPr/>
        </p:nvGraphicFramePr>
        <p:xfrm>
          <a:off x="1601788" y="1441900"/>
          <a:ext cx="8400926" cy="4371620"/>
        </p:xfrm>
        <a:graphic>
          <a:graphicData uri="http://schemas.openxmlformats.org/drawingml/2006/table">
            <a:tbl>
              <a:tblPr/>
              <a:tblGrid>
                <a:gridCol w="1446301">
                  <a:extLst>
                    <a:ext uri="{9D8B030D-6E8A-4147-A177-3AD203B41FA5}">
                      <a16:colId xmlns:a16="http://schemas.microsoft.com/office/drawing/2014/main" val="3691678561"/>
                    </a:ext>
                  </a:extLst>
                </a:gridCol>
                <a:gridCol w="1151612">
                  <a:extLst>
                    <a:ext uri="{9D8B030D-6E8A-4147-A177-3AD203B41FA5}">
                      <a16:colId xmlns:a16="http://schemas.microsoft.com/office/drawing/2014/main" val="1848455807"/>
                    </a:ext>
                  </a:extLst>
                </a:gridCol>
                <a:gridCol w="1256339">
                  <a:extLst>
                    <a:ext uri="{9D8B030D-6E8A-4147-A177-3AD203B41FA5}">
                      <a16:colId xmlns:a16="http://schemas.microsoft.com/office/drawing/2014/main" val="2273219526"/>
                    </a:ext>
                  </a:extLst>
                </a:gridCol>
                <a:gridCol w="965790">
                  <a:extLst>
                    <a:ext uri="{9D8B030D-6E8A-4147-A177-3AD203B41FA5}">
                      <a16:colId xmlns:a16="http://schemas.microsoft.com/office/drawing/2014/main" val="3889365311"/>
                    </a:ext>
                  </a:extLst>
                </a:gridCol>
                <a:gridCol w="1111064">
                  <a:extLst>
                    <a:ext uri="{9D8B030D-6E8A-4147-A177-3AD203B41FA5}">
                      <a16:colId xmlns:a16="http://schemas.microsoft.com/office/drawing/2014/main" val="434020164"/>
                    </a:ext>
                  </a:extLst>
                </a:gridCol>
                <a:gridCol w="1111064">
                  <a:extLst>
                    <a:ext uri="{9D8B030D-6E8A-4147-A177-3AD203B41FA5}">
                      <a16:colId xmlns:a16="http://schemas.microsoft.com/office/drawing/2014/main" val="4132944753"/>
                    </a:ext>
                  </a:extLst>
                </a:gridCol>
                <a:gridCol w="1358756">
                  <a:extLst>
                    <a:ext uri="{9D8B030D-6E8A-4147-A177-3AD203B41FA5}">
                      <a16:colId xmlns:a16="http://schemas.microsoft.com/office/drawing/2014/main" val="2533763891"/>
                    </a:ext>
                  </a:extLst>
                </a:gridCol>
              </a:tblGrid>
              <a:tr h="198710">
                <a:tc>
                  <a:txBody>
                    <a:bodyPr/>
                    <a:lstStyle/>
                    <a:p>
                      <a:pPr algn="ctr" rtl="0" fontAlgn="ctr"/>
                      <a:r>
                        <a:rPr lang="es-CO" sz="900" b="1" i="0" u="none" strike="noStrike" dirty="0">
                          <a:solidFill>
                            <a:srgbClr val="203864"/>
                          </a:solidFill>
                          <a:effectLst/>
                          <a:latin typeface="Calibri" panose="020F0502020204030204" pitchFamily="34" charset="0"/>
                        </a:rPr>
                        <a:t>PERIODO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SIN GESTIONAR</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CERRADO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EN TRAMITE</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900" b="1" i="0" u="none" strike="noStrike" dirty="0">
                          <a:solidFill>
                            <a:srgbClr val="203864"/>
                          </a:solidFill>
                          <a:effectLst/>
                          <a:latin typeface="Calibri" panose="020F0502020204030204" pitchFamily="34" charset="0"/>
                        </a:rPr>
                        <a:t>PRÓRROGA</a:t>
                      </a: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GESTIONADO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TOTAL</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662114191"/>
                  </a:ext>
                </a:extLst>
              </a:tr>
              <a:tr h="198710">
                <a:tc>
                  <a:txBody>
                    <a:bodyPr/>
                    <a:lstStyle/>
                    <a:p>
                      <a:pPr algn="ctr" rtl="0" fontAlgn="ctr"/>
                      <a:r>
                        <a:rPr lang="es-CO" sz="900" b="0" i="0" u="none" strike="noStrike" dirty="0">
                          <a:solidFill>
                            <a:srgbClr val="203864"/>
                          </a:solidFill>
                          <a:effectLst/>
                          <a:latin typeface="Calibri" panose="020F0502020204030204" pitchFamily="34" charset="0"/>
                        </a:rPr>
                        <a:t>Agosto a diciembre de 2018</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552165466"/>
                  </a:ext>
                </a:extLst>
              </a:tr>
              <a:tr h="198710">
                <a:tc>
                  <a:txBody>
                    <a:bodyPr/>
                    <a:lstStyle/>
                    <a:p>
                      <a:pPr algn="ctr" rtl="0" fontAlgn="ctr"/>
                      <a:r>
                        <a:rPr lang="es-MX" sz="900" b="0" i="0" u="none" strike="noStrike" dirty="0">
                          <a:solidFill>
                            <a:srgbClr val="203864"/>
                          </a:solidFill>
                          <a:effectLst/>
                          <a:latin typeface="Calibri" panose="020F0502020204030204" pitchFamily="34" charset="0"/>
                        </a:rPr>
                        <a:t>Enero a diciembre de 2019</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696673573"/>
                  </a:ext>
                </a:extLst>
              </a:tr>
              <a:tr h="198710">
                <a:tc>
                  <a:txBody>
                    <a:bodyPr/>
                    <a:lstStyle/>
                    <a:p>
                      <a:pPr algn="ctr" rtl="0" fontAlgn="ctr"/>
                      <a:r>
                        <a:rPr lang="es-MX" sz="900" b="0" i="0" u="none" strike="noStrike" dirty="0">
                          <a:solidFill>
                            <a:srgbClr val="203864"/>
                          </a:solidFill>
                          <a:effectLst/>
                          <a:latin typeface="Calibri" panose="020F0502020204030204" pitchFamily="34" charset="0"/>
                        </a:rPr>
                        <a:t>Enero a diciembre de 2020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003252261"/>
                  </a:ext>
                </a:extLst>
              </a:tr>
              <a:tr h="198710">
                <a:tc>
                  <a:txBody>
                    <a:bodyPr/>
                    <a:lstStyle/>
                    <a:p>
                      <a:pPr algn="ctr" rtl="0" fontAlgn="ctr"/>
                      <a:r>
                        <a:rPr lang="es-MX" sz="900" b="0" i="0" u="none" strike="noStrike" dirty="0">
                          <a:solidFill>
                            <a:srgbClr val="203864"/>
                          </a:solidFill>
                          <a:effectLst/>
                          <a:latin typeface="Calibri" panose="020F0502020204030204" pitchFamily="34" charset="0"/>
                        </a:rPr>
                        <a:t>Enero a noviembre de 2021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382077436"/>
                  </a:ext>
                </a:extLst>
              </a:tr>
              <a:tr h="198710">
                <a:tc>
                  <a:txBody>
                    <a:bodyPr/>
                    <a:lstStyle/>
                    <a:p>
                      <a:pPr algn="ctr" rtl="0" fontAlgn="ctr"/>
                      <a:r>
                        <a:rPr lang="es-CO" sz="900" b="0" i="0" u="none" strike="noStrike" dirty="0">
                          <a:solidFill>
                            <a:srgbClr val="203864"/>
                          </a:solidFill>
                          <a:effectLst/>
                          <a:latin typeface="Calibri" panose="020F0502020204030204" pitchFamily="34" charset="0"/>
                        </a:rPr>
                        <a:t>dic-21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2455467791"/>
                  </a:ext>
                </a:extLst>
              </a:tr>
              <a:tr h="198710">
                <a:tc>
                  <a:txBody>
                    <a:bodyPr/>
                    <a:lstStyle/>
                    <a:p>
                      <a:pPr algn="ctr" rtl="0" fontAlgn="ctr"/>
                      <a:r>
                        <a:rPr lang="es-MX" sz="900" b="0" i="0" u="none" strike="noStrike" dirty="0">
                          <a:solidFill>
                            <a:srgbClr val="203864"/>
                          </a:solidFill>
                          <a:effectLst/>
                          <a:latin typeface="Calibri" panose="020F0502020204030204" pitchFamily="34" charset="0"/>
                        </a:rPr>
                        <a:t>Enero a noviembre de 2022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229969240"/>
                  </a:ext>
                </a:extLst>
              </a:tr>
              <a:tr h="198710">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Dic-22</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r>
                        <a:rPr lang="es-CO" sz="900" b="0" i="0" u="none" strike="noStrike" kern="1200" dirty="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02863194"/>
                  </a:ext>
                </a:extLst>
              </a:tr>
              <a:tr h="198710">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Ene-23</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070348882"/>
                  </a:ext>
                </a:extLst>
              </a:tr>
              <a:tr h="198710">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Feb-23</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281202221"/>
                  </a:ext>
                </a:extLst>
              </a:tr>
              <a:tr h="198710">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Mar-23</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612380134"/>
                  </a:ext>
                </a:extLst>
              </a:tr>
              <a:tr h="198710">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Abr-23</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r>
                        <a:rPr kumimoji="0" lang="es-MX" sz="900" b="0" i="0" u="none" strike="noStrike" kern="1200" cap="none" spc="0" normalizeH="0" baseline="0" noProof="0" dirty="0">
                          <a:ln>
                            <a:noFill/>
                          </a:ln>
                          <a:solidFill>
                            <a:srgbClr val="203864"/>
                          </a:solidFill>
                          <a:effectLst/>
                          <a:uLnTx/>
                          <a:uFillTx/>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445268490"/>
                  </a:ext>
                </a:extLst>
              </a:tr>
              <a:tr h="198710">
                <a:tc>
                  <a:txBody>
                    <a:bodyPr/>
                    <a:lstStyle/>
                    <a:p>
                      <a:pPr algn="ctr" rtl="0" fontAlgn="ctr"/>
                      <a:r>
                        <a:rPr lang="es-MX" sz="900" b="0" i="0" u="none" strike="noStrike" dirty="0">
                          <a:solidFill>
                            <a:srgbClr val="203864"/>
                          </a:solidFill>
                          <a:effectLst/>
                          <a:latin typeface="Calibri" panose="020F0502020204030204" pitchFamily="34" charset="0"/>
                        </a:rPr>
                        <a:t>M</a:t>
                      </a:r>
                      <a:r>
                        <a:rPr lang="es-CO" sz="900" b="0" i="0" u="none" strike="noStrike" dirty="0">
                          <a:solidFill>
                            <a:srgbClr val="203864"/>
                          </a:solidFill>
                          <a:effectLst/>
                          <a:latin typeface="Calibri" panose="020F0502020204030204" pitchFamily="34" charset="0"/>
                        </a:rPr>
                        <a:t>ay-23</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kumimoji="0" lang="es-MX" sz="900" b="0" i="0" u="none" strike="noStrike" kern="1200" cap="none" spc="0" normalizeH="0" baseline="0" noProof="0" dirty="0">
                          <a:ln>
                            <a:noFill/>
                          </a:ln>
                          <a:solidFill>
                            <a:srgbClr val="203864"/>
                          </a:solidFill>
                          <a:effectLst/>
                          <a:uLnTx/>
                          <a:uFillTx/>
                          <a:latin typeface="Calibri" panose="020F0502020204030204" pitchFamily="34" charset="0"/>
                          <a:ea typeface="+mn-ea"/>
                          <a:cs typeface="+mn-cs"/>
                        </a:rPr>
                        <a:t>1</a:t>
                      </a: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250544958"/>
                  </a:ext>
                </a:extLst>
              </a:tr>
              <a:tr h="198710">
                <a:tc>
                  <a:txBody>
                    <a:bodyPr/>
                    <a:lstStyle/>
                    <a:p>
                      <a:pPr algn="ctr" rtl="0" fontAlgn="ctr"/>
                      <a:r>
                        <a:rPr lang="es-MX" sz="900" b="0" i="0" u="none" strike="noStrike" dirty="0">
                          <a:solidFill>
                            <a:srgbClr val="203864"/>
                          </a:solidFill>
                          <a:effectLst/>
                          <a:latin typeface="Calibri" panose="020F0502020204030204" pitchFamily="34" charset="0"/>
                        </a:rPr>
                        <a:t>Jun-23</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r>
                        <a:rPr kumimoji="0" lang="es-CO" sz="900" b="0" i="0" u="none" strike="noStrike" kern="1200" cap="none" spc="0" normalizeH="0" baseline="0" dirty="0">
                          <a:ln>
                            <a:noFill/>
                          </a:ln>
                          <a:solidFill>
                            <a:srgbClr val="203864"/>
                          </a:solidFill>
                          <a:effectLst/>
                          <a:uLnTx/>
                          <a:uFillTx/>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2795551887"/>
                  </a:ext>
                </a:extLst>
              </a:tr>
              <a:tr h="198710">
                <a:tc>
                  <a:txBody>
                    <a:bodyPr/>
                    <a:lstStyle/>
                    <a:p>
                      <a:pPr algn="ctr" rtl="0" fontAlgn="ctr"/>
                      <a:r>
                        <a:rPr lang="es-MX" sz="900" b="0" i="0" u="none" strike="noStrike" dirty="0">
                          <a:solidFill>
                            <a:srgbClr val="203864"/>
                          </a:solidFill>
                          <a:effectLst/>
                          <a:latin typeface="Calibri" panose="020F0502020204030204" pitchFamily="34" charset="0"/>
                        </a:rPr>
                        <a:t>Jul</a:t>
                      </a:r>
                      <a:r>
                        <a:rPr lang="es-MX" sz="900" b="1" i="0" u="none" strike="noStrike" dirty="0">
                          <a:solidFill>
                            <a:srgbClr val="203864"/>
                          </a:solidFill>
                          <a:effectLst/>
                          <a:latin typeface="Calibri" panose="020F0502020204030204" pitchFamily="34" charset="0"/>
                        </a:rPr>
                        <a:t>-</a:t>
                      </a:r>
                      <a:r>
                        <a:rPr lang="es-MX" sz="900" b="0" i="0" u="none" strike="noStrike" dirty="0">
                          <a:solidFill>
                            <a:srgbClr val="203864"/>
                          </a:solidFill>
                          <a:effectLst/>
                          <a:latin typeface="Calibri" panose="020F0502020204030204" pitchFamily="34" charset="0"/>
                        </a:rPr>
                        <a:t>23</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r>
                        <a:rPr kumimoji="0" lang="es-CO" sz="900" b="0" i="0" u="none" strike="noStrike" kern="1200" cap="none" spc="0" normalizeH="0" baseline="0" dirty="0">
                          <a:ln>
                            <a:noFill/>
                          </a:ln>
                          <a:solidFill>
                            <a:srgbClr val="203864"/>
                          </a:solidFill>
                          <a:effectLst/>
                          <a:uLnTx/>
                          <a:uFillTx/>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624773031"/>
                  </a:ext>
                </a:extLst>
              </a:tr>
              <a:tr h="19871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dirty="0">
                          <a:solidFill>
                            <a:srgbClr val="203864"/>
                          </a:solidFill>
                          <a:effectLst/>
                          <a:latin typeface="Calibri" panose="020F0502020204030204" pitchFamily="34" charset="0"/>
                        </a:rPr>
                        <a:t>Ago-23</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966922634"/>
                  </a:ext>
                </a:extLst>
              </a:tr>
              <a:tr h="19871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dirty="0">
                          <a:solidFill>
                            <a:srgbClr val="203864"/>
                          </a:solidFill>
                          <a:effectLst/>
                          <a:latin typeface="Calibri" panose="020F0502020204030204" pitchFamily="34" charset="0"/>
                        </a:rPr>
                        <a:t>Sep-23</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12129359"/>
                  </a:ext>
                </a:extLst>
              </a:tr>
              <a:tr h="19871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dirty="0">
                          <a:solidFill>
                            <a:srgbClr val="203864"/>
                          </a:solidFill>
                          <a:effectLst/>
                          <a:latin typeface="Calibri" panose="020F0502020204030204" pitchFamily="34" charset="0"/>
                        </a:rPr>
                        <a:t>Oct-23</a:t>
                      </a: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3941309"/>
                  </a:ext>
                </a:extLst>
              </a:tr>
              <a:tr h="19871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kern="1200" dirty="0">
                          <a:solidFill>
                            <a:srgbClr val="203864"/>
                          </a:solidFill>
                          <a:effectLst/>
                          <a:latin typeface="Calibri" panose="020F0502020204030204" pitchFamily="34" charset="0"/>
                          <a:ea typeface="+mn-ea"/>
                          <a:cs typeface="+mn-cs"/>
                        </a:rPr>
                        <a:t>Nov-23</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kern="1200" dirty="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kern="1200" dirty="0">
                          <a:solidFill>
                            <a:srgbClr val="203864"/>
                          </a:solidFill>
                          <a:effectLst/>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880165743"/>
                  </a:ext>
                </a:extLst>
              </a:tr>
              <a:tr h="19871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Dic-23</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288359210"/>
                  </a:ext>
                </a:extLst>
              </a:tr>
              <a:tr h="19871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Ene-24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1"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1"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080792653"/>
                  </a:ext>
                </a:extLst>
              </a:tr>
              <a:tr h="19871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1" i="0" u="none" strike="noStrike" dirty="0">
                          <a:solidFill>
                            <a:srgbClr val="203864"/>
                          </a:solidFill>
                          <a:effectLst/>
                          <a:latin typeface="Calibri" panose="020F0502020204030204" pitchFamily="34" charset="0"/>
                        </a:rPr>
                        <a:t>TOTAL</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62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66</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63703094"/>
                  </a:ext>
                </a:extLst>
              </a:tr>
            </a:tbl>
          </a:graphicData>
        </a:graphic>
      </p:graphicFrame>
    </p:spTree>
  </p:cSld>
  <p:clrMapOvr>
    <a:masterClrMapping/>
  </p:clrMapOvr>
  <p:transition spd="slow"/>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01871B6-EC5A-54FB-9531-D5C0C61379C7}"/>
              </a:ext>
            </a:extLst>
          </p:cNvPr>
          <p:cNvCxnSpPr>
            <a:cxnSpLocks/>
          </p:cNvCxnSpPr>
          <p:nvPr/>
        </p:nvCxnSpPr>
        <p:spPr>
          <a:xfrm>
            <a:off x="159791" y="119767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F0CA6DF9-8FB1-153E-9F2E-8C60CBDDEE35}"/>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29 de febrero de 2024</a:t>
            </a:r>
          </a:p>
        </p:txBody>
      </p:sp>
      <p:pic>
        <p:nvPicPr>
          <p:cNvPr id="10" name="Imagen 15">
            <a:extLst>
              <a:ext uri="{FF2B5EF4-FFF2-40B4-BE49-F238E27FC236}">
                <a16:creationId xmlns:a16="http://schemas.microsoft.com/office/drawing/2014/main" id="{559A3A05-BA43-C2DC-3D84-02D21884E09B}"/>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B58AD1D0-2247-2CF0-6ADD-8556C9533522}"/>
              </a:ext>
            </a:extLst>
          </p:cNvPr>
          <p:cNvGraphicFramePr>
            <a:graphicFrameLocks noGrp="1"/>
          </p:cNvGraphicFramePr>
          <p:nvPr/>
        </p:nvGraphicFramePr>
        <p:xfrm>
          <a:off x="1414732" y="1889600"/>
          <a:ext cx="9575321" cy="3683063"/>
        </p:xfrm>
        <a:graphic>
          <a:graphicData uri="http://schemas.openxmlformats.org/drawingml/2006/table">
            <a:tbl>
              <a:tblPr/>
              <a:tblGrid>
                <a:gridCol w="1205157">
                  <a:extLst>
                    <a:ext uri="{9D8B030D-6E8A-4147-A177-3AD203B41FA5}">
                      <a16:colId xmlns:a16="http://schemas.microsoft.com/office/drawing/2014/main" val="69441395"/>
                    </a:ext>
                  </a:extLst>
                </a:gridCol>
                <a:gridCol w="698691">
                  <a:extLst>
                    <a:ext uri="{9D8B030D-6E8A-4147-A177-3AD203B41FA5}">
                      <a16:colId xmlns:a16="http://schemas.microsoft.com/office/drawing/2014/main" val="1289318578"/>
                    </a:ext>
                  </a:extLst>
                </a:gridCol>
                <a:gridCol w="7671473">
                  <a:extLst>
                    <a:ext uri="{9D8B030D-6E8A-4147-A177-3AD203B41FA5}">
                      <a16:colId xmlns:a16="http://schemas.microsoft.com/office/drawing/2014/main" val="4130540053"/>
                    </a:ext>
                  </a:extLst>
                </a:gridCol>
              </a:tblGrid>
              <a:tr h="288598">
                <a:tc>
                  <a:txBody>
                    <a:bodyPr/>
                    <a:lstStyle/>
                    <a:p>
                      <a:pPr algn="ctr" rtl="0" fontAlgn="ctr"/>
                      <a:r>
                        <a:rPr lang="es-CO" sz="1200" b="1" i="0" u="none" strike="noStrike">
                          <a:solidFill>
                            <a:srgbClr val="2037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a:solidFill>
                            <a:srgbClr val="203764"/>
                          </a:solidFill>
                          <a:effectLst/>
                          <a:latin typeface="Calibri" panose="020F0502020204030204" pitchFamily="34" charset="0"/>
                        </a:rPr>
                        <a:t>ASE</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a:solidFill>
                            <a:srgbClr val="203764"/>
                          </a:solidFill>
                          <a:effectLst/>
                          <a:latin typeface="Calibri" panose="020F0502020204030204" pitchFamily="34" charset="0"/>
                        </a:rPr>
                        <a:t>SITUACIONES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extLst>
                  <a:ext uri="{0D108BD9-81ED-4DB2-BD59-A6C34878D82A}">
                    <a16:rowId xmlns:a16="http://schemas.microsoft.com/office/drawing/2014/main" val="3179342250"/>
                  </a:ext>
                </a:extLst>
              </a:tr>
              <a:tr h="563454">
                <a:tc rowSpan="7">
                  <a:txBody>
                    <a:bodyPr/>
                    <a:lstStyle/>
                    <a:p>
                      <a:pPr algn="ctr" rtl="0" fontAlgn="ctr"/>
                      <a:r>
                        <a:rPr lang="es-CO" sz="1200" b="0" i="0" u="none" strike="noStrike" dirty="0">
                          <a:solidFill>
                            <a:srgbClr val="203764"/>
                          </a:solidFill>
                          <a:effectLst/>
                          <a:latin typeface="Calibri" panose="020F0502020204030204" pitchFamily="34" charset="0"/>
                        </a:rPr>
                        <a:t>Subsidios y Contribuciones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rowSpan="3">
                  <a:txBody>
                    <a:bodyPr/>
                    <a:lstStyle/>
                    <a:p>
                      <a:pPr algn="ctr" rtl="0" fontAlgn="ctr"/>
                      <a:r>
                        <a:rPr lang="es-CO" sz="1200" b="0" i="0" u="none" strike="noStrike">
                          <a:solidFill>
                            <a:srgbClr val="203764"/>
                          </a:solidFill>
                          <a:effectLst/>
                          <a:latin typeface="Calibri" panose="020F0502020204030204" pitchFamily="34" charset="0"/>
                        </a:rPr>
                        <a:t>ASE1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a:solidFill>
                            <a:srgbClr val="203764"/>
                          </a:solidFill>
                          <a:effectLst/>
                          <a:latin typeface="Calibri" panose="020F0502020204030204" pitchFamily="34" charset="0"/>
                        </a:rPr>
                        <a:t>BSC NOVIEMBRE 2023: </a:t>
                      </a:r>
                      <a:r>
                        <a:rPr lang="es-MX" sz="1200" b="0" i="0" u="none" strike="noStrike">
                          <a:solidFill>
                            <a:srgbClr val="203764"/>
                          </a:solidFill>
                          <a:effectLst/>
                          <a:latin typeface="Calibri" panose="020F0502020204030204" pitchFamily="34" charset="0"/>
                        </a:rPr>
                        <a:t>El balance fué aprobado el 05/01/2024 y se encuentra pendiente de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651996026"/>
                  </a:ext>
                </a:extLst>
              </a:tr>
              <a:tr h="563454">
                <a:tc vMerge="1">
                  <a:txBody>
                    <a:bodyPr/>
                    <a:lstStyle/>
                    <a:p>
                      <a:endParaRPr lang="es-CO"/>
                    </a:p>
                  </a:txBody>
                  <a:tcPr/>
                </a:tc>
                <a:tc vMerge="1">
                  <a:txBody>
                    <a:bodyPr/>
                    <a:lstStyle/>
                    <a:p>
                      <a:endParaRPr lang="es-CO"/>
                    </a:p>
                  </a:txBody>
                  <a:tcPr/>
                </a:tc>
                <a:tc>
                  <a:txBody>
                    <a:bodyPr/>
                    <a:lstStyle/>
                    <a:p>
                      <a:pPr algn="l" rtl="0" fontAlgn="ctr"/>
                      <a:r>
                        <a:rPr lang="es-MX" sz="1200" b="1" i="0" u="none" strike="noStrike">
                          <a:solidFill>
                            <a:srgbClr val="203764"/>
                          </a:solidFill>
                          <a:effectLst/>
                          <a:latin typeface="Calibri" panose="020F0502020204030204" pitchFamily="34" charset="0"/>
                        </a:rPr>
                        <a:t>BSC DICIEMBRE 2023: </a:t>
                      </a:r>
                      <a:r>
                        <a:rPr lang="es-MX" sz="1200" b="0" i="0" u="none" strike="noStrike">
                          <a:solidFill>
                            <a:srgbClr val="203764"/>
                          </a:solidFill>
                          <a:effectLst/>
                          <a:latin typeface="Calibri" panose="020F0502020204030204" pitchFamily="34" charset="0"/>
                        </a:rPr>
                        <a:t>El balance fué aprobado el 05/01/2024 y se encuentra pendiente de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18940165"/>
                  </a:ext>
                </a:extLst>
              </a:tr>
              <a:tr h="288598">
                <a:tc vMerge="1">
                  <a:txBody>
                    <a:bodyPr/>
                    <a:lstStyle/>
                    <a:p>
                      <a:endParaRPr lang="es-CO"/>
                    </a:p>
                  </a:txBody>
                  <a:tcPr/>
                </a:tc>
                <a:tc vMerge="1">
                  <a:txBody>
                    <a:bodyPr/>
                    <a:lstStyle/>
                    <a:p>
                      <a:endParaRPr lang="es-CO"/>
                    </a:p>
                  </a:txBody>
                  <a:tcPr/>
                </a:tc>
                <a:tc>
                  <a:txBody>
                    <a:bodyPr/>
                    <a:lstStyle/>
                    <a:p>
                      <a:pPr algn="l" rtl="0" fontAlgn="ctr"/>
                      <a:r>
                        <a:rPr lang="es-MX" sz="1200" b="1" i="0" u="none" strike="noStrike">
                          <a:solidFill>
                            <a:srgbClr val="203764"/>
                          </a:solidFill>
                          <a:effectLst/>
                          <a:latin typeface="Calibri" panose="020F0502020204030204" pitchFamily="34" charset="0"/>
                        </a:rPr>
                        <a:t>BSC ENERO 2024: </a:t>
                      </a:r>
                      <a:r>
                        <a:rPr lang="es-MX" sz="1200" b="0" i="0" u="none" strike="noStrike">
                          <a:solidFill>
                            <a:srgbClr val="203764"/>
                          </a:solidFill>
                          <a:effectLst/>
                          <a:latin typeface="Calibri" panose="020F0502020204030204" pitchFamily="34" charset="0"/>
                        </a:rPr>
                        <a:t>El balance se encuentra pendiente de aprobación y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53855958"/>
                  </a:ext>
                </a:extLst>
              </a:tr>
              <a:tr h="838309">
                <a:tc vMerge="1">
                  <a:txBody>
                    <a:bodyPr/>
                    <a:lstStyle/>
                    <a:p>
                      <a:endParaRPr lang="es-CO"/>
                    </a:p>
                  </a:txBody>
                  <a:tcPr/>
                </a:tc>
                <a:tc>
                  <a:txBody>
                    <a:bodyPr/>
                    <a:lstStyle/>
                    <a:p>
                      <a:pPr algn="ctr" rtl="0" fontAlgn="ctr"/>
                      <a:r>
                        <a:rPr lang="es-CO" sz="1200" b="0" i="0" u="none" strike="noStrike">
                          <a:solidFill>
                            <a:srgbClr val="203764"/>
                          </a:solidFill>
                          <a:effectLst/>
                          <a:latin typeface="Calibri" panose="020F0502020204030204" pitchFamily="34" charset="0"/>
                        </a:rPr>
                        <a:t>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a:solidFill>
                            <a:srgbClr val="203764"/>
                          </a:solidFill>
                          <a:effectLst/>
                          <a:latin typeface="Calibri" panose="020F0502020204030204" pitchFamily="34" charset="0"/>
                        </a:rPr>
                        <a:t>BSC V BIMESTRE 2023: </a:t>
                      </a:r>
                      <a:r>
                        <a:rPr lang="es-MX" sz="1200" b="0" i="0" u="none" strike="noStrike">
                          <a:solidFill>
                            <a:srgbClr val="203764"/>
                          </a:solidFill>
                          <a:effectLst/>
                          <a:latin typeface="Calibri" panose="020F0502020204030204" pitchFamily="34" charset="0"/>
                        </a:rPr>
                        <a:t> El balance fue aprobado el 04/12/2023, y fue pagado por la SDHT el 22/12/2023, 26/12/2023 y 19/01/2024, además se identificó el traslado de los recursos desde la subbolsa FSRI hacia la subbolsa RBL el 10/01/2024 y 29/01/2024.</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818890225"/>
                  </a:ext>
                </a:extLst>
              </a:tr>
              <a:tr h="288598">
                <a:tc vMerge="1">
                  <a:txBody>
                    <a:bodyPr/>
                    <a:lstStyle/>
                    <a:p>
                      <a:endParaRPr lang="es-CO"/>
                    </a:p>
                  </a:txBody>
                  <a:tcPr/>
                </a:tc>
                <a:tc>
                  <a:txBody>
                    <a:bodyPr/>
                    <a:lstStyle/>
                    <a:p>
                      <a:pPr algn="ctr" rtl="0" fontAlgn="ctr"/>
                      <a:r>
                        <a:rPr lang="es-CO" sz="1200" b="0" i="0" u="none" strike="noStrike">
                          <a:solidFill>
                            <a:srgbClr val="203764"/>
                          </a:solidFill>
                          <a:effectLst/>
                          <a:latin typeface="Calibri" panose="020F0502020204030204" pitchFamily="34" charset="0"/>
                        </a:rPr>
                        <a:t>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a:solidFill>
                            <a:srgbClr val="203764"/>
                          </a:solidFill>
                          <a:effectLst/>
                          <a:latin typeface="Calibri" panose="020F0502020204030204" pitchFamily="34" charset="0"/>
                        </a:rPr>
                        <a:t>BSC ENERO 2024: </a:t>
                      </a:r>
                      <a:r>
                        <a:rPr lang="es-MX" sz="1200" b="0" i="0" u="none" strike="noStrike">
                          <a:solidFill>
                            <a:srgbClr val="203764"/>
                          </a:solidFill>
                          <a:effectLst/>
                          <a:latin typeface="Calibri" panose="020F0502020204030204" pitchFamily="34" charset="0"/>
                        </a:rPr>
                        <a:t>El balance se encuentra pendiente de aprobación y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00724873"/>
                  </a:ext>
                </a:extLst>
              </a:tr>
              <a:tr h="563454">
                <a:tc vMerge="1">
                  <a:txBody>
                    <a:bodyPr/>
                    <a:lstStyle/>
                    <a:p>
                      <a:endParaRPr lang="es-CO"/>
                    </a:p>
                  </a:txBody>
                  <a:tcPr/>
                </a:tc>
                <a:tc>
                  <a:txBody>
                    <a:bodyPr/>
                    <a:lstStyle/>
                    <a:p>
                      <a:pPr algn="ctr" rtl="0" fontAlgn="ctr"/>
                      <a:r>
                        <a:rPr lang="es-CO" sz="1200" b="0" i="0" u="none" strike="noStrike">
                          <a:solidFill>
                            <a:srgbClr val="203764"/>
                          </a:solidFill>
                          <a:effectLst/>
                          <a:latin typeface="Calibri" panose="020F0502020204030204" pitchFamily="34" charset="0"/>
                        </a:rPr>
                        <a:t>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a:solidFill>
                            <a:srgbClr val="203764"/>
                          </a:solidFill>
                          <a:effectLst/>
                          <a:latin typeface="Calibri" panose="020F0502020204030204" pitchFamily="34" charset="0"/>
                        </a:rPr>
                        <a:t>BSC VI BIMESTRE 2023: </a:t>
                      </a:r>
                      <a:r>
                        <a:rPr lang="es-MX" sz="1200" b="0" i="0" u="none" strike="noStrike">
                          <a:solidFill>
                            <a:srgbClr val="203764"/>
                          </a:solidFill>
                          <a:effectLst/>
                          <a:latin typeface="Calibri" panose="020F0502020204030204" pitchFamily="34" charset="0"/>
                        </a:rPr>
                        <a:t>El balance se encuentra aprobado el 07/02/2024 y pendiente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77766398"/>
                  </a:ext>
                </a:extLst>
              </a:tr>
              <a:tr h="288598">
                <a:tc vMerge="1">
                  <a:txBody>
                    <a:bodyPr/>
                    <a:lstStyle/>
                    <a:p>
                      <a:endParaRPr lang="es-CO"/>
                    </a:p>
                  </a:txBody>
                  <a:tcPr/>
                </a:tc>
                <a:tc>
                  <a:txBody>
                    <a:bodyPr/>
                    <a:lstStyle/>
                    <a:p>
                      <a:pPr algn="ctr" rtl="0" fontAlgn="ctr"/>
                      <a:r>
                        <a:rPr lang="es-CO" sz="1200" b="0" i="0" u="none" strike="noStrike">
                          <a:solidFill>
                            <a:srgbClr val="203764"/>
                          </a:solidFill>
                          <a:effectLst/>
                          <a:latin typeface="Calibri" panose="020F0502020204030204" pitchFamily="34" charset="0"/>
                        </a:rPr>
                        <a:t>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dirty="0">
                          <a:solidFill>
                            <a:srgbClr val="203764"/>
                          </a:solidFill>
                          <a:effectLst/>
                          <a:latin typeface="Calibri" panose="020F0502020204030204" pitchFamily="34" charset="0"/>
                        </a:rPr>
                        <a:t>BSC ENERO 2024: </a:t>
                      </a:r>
                      <a:r>
                        <a:rPr lang="es-MX" sz="1200" b="0" i="0" u="none" strike="noStrike" dirty="0">
                          <a:solidFill>
                            <a:srgbClr val="203764"/>
                          </a:solidFill>
                          <a:effectLst/>
                          <a:latin typeface="Calibri" panose="020F0502020204030204" pitchFamily="34" charset="0"/>
                        </a:rPr>
                        <a:t>El balance se encuentra pendiente de aprobación y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300440376"/>
                  </a:ext>
                </a:extLst>
              </a:tr>
            </a:tbl>
          </a:graphicData>
        </a:graphic>
      </p:graphicFrame>
    </p:spTree>
    <p:extLst>
      <p:ext uri="{BB962C8B-B14F-4D97-AF65-F5344CB8AC3E}">
        <p14:creationId xmlns:p14="http://schemas.microsoft.com/office/powerpoint/2010/main" val="274852433"/>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3BFE85C-71AC-4E9B-8334-0760C81D4077}"/>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Título 1">
            <a:extLst>
              <a:ext uri="{FF2B5EF4-FFF2-40B4-BE49-F238E27FC236}">
                <a16:creationId xmlns:a16="http://schemas.microsoft.com/office/drawing/2014/main" id="{977C3235-5968-4C64-B327-36CA162D099C}"/>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9" name="CuadroTexto 8">
            <a:extLst>
              <a:ext uri="{FF2B5EF4-FFF2-40B4-BE49-F238E27FC236}">
                <a16:creationId xmlns:a16="http://schemas.microsoft.com/office/drawing/2014/main" id="{B7BC3C00-F9D3-47B1-ADD3-9A91B5D9E305}"/>
              </a:ext>
            </a:extLst>
          </p:cNvPr>
          <p:cNvSpPr txBox="1"/>
          <p:nvPr/>
        </p:nvSpPr>
        <p:spPr>
          <a:xfrm>
            <a:off x="1623219" y="227336"/>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febrero de 2024</a:t>
            </a:r>
          </a:p>
        </p:txBody>
      </p:sp>
      <p:pic>
        <p:nvPicPr>
          <p:cNvPr id="10" name="Imagen 15">
            <a:extLst>
              <a:ext uri="{FF2B5EF4-FFF2-40B4-BE49-F238E27FC236}">
                <a16:creationId xmlns:a16="http://schemas.microsoft.com/office/drawing/2014/main" id="{226EAF42-0F5D-48B0-AFB9-AC5F5E5B8AEA}"/>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31370EB0-F45F-446E-8462-2EAB138BBC7E}"/>
              </a:ext>
            </a:extLst>
          </p:cNvPr>
          <p:cNvGraphicFramePr>
            <a:graphicFrameLocks noGrp="1"/>
          </p:cNvGraphicFramePr>
          <p:nvPr/>
        </p:nvGraphicFramePr>
        <p:xfrm>
          <a:off x="729673" y="2122488"/>
          <a:ext cx="10732654" cy="3317681"/>
        </p:xfrm>
        <a:graphic>
          <a:graphicData uri="http://schemas.openxmlformats.org/drawingml/2006/table">
            <a:tbl>
              <a:tblPr/>
              <a:tblGrid>
                <a:gridCol w="1610641">
                  <a:extLst>
                    <a:ext uri="{9D8B030D-6E8A-4147-A177-3AD203B41FA5}">
                      <a16:colId xmlns:a16="http://schemas.microsoft.com/office/drawing/2014/main" val="3389405581"/>
                    </a:ext>
                  </a:extLst>
                </a:gridCol>
                <a:gridCol w="1355613">
                  <a:extLst>
                    <a:ext uri="{9D8B030D-6E8A-4147-A177-3AD203B41FA5}">
                      <a16:colId xmlns:a16="http://schemas.microsoft.com/office/drawing/2014/main" val="2882434122"/>
                    </a:ext>
                  </a:extLst>
                </a:gridCol>
                <a:gridCol w="7766400">
                  <a:extLst>
                    <a:ext uri="{9D8B030D-6E8A-4147-A177-3AD203B41FA5}">
                      <a16:colId xmlns:a16="http://schemas.microsoft.com/office/drawing/2014/main" val="2657212240"/>
                    </a:ext>
                  </a:extLst>
                </a:gridCol>
              </a:tblGrid>
              <a:tr h="451275">
                <a:tc>
                  <a:txBody>
                    <a:bodyPr/>
                    <a:lstStyle/>
                    <a:p>
                      <a:pPr algn="ctr" rtl="0" fontAlgn="ctr"/>
                      <a:r>
                        <a:rPr lang="es-CO" sz="1100" b="1" i="0" u="none" strike="noStrike" dirty="0">
                          <a:solidFill>
                            <a:srgbClr val="203764"/>
                          </a:solidFill>
                          <a:effectLst/>
                          <a:latin typeface="Calibri" panose="020F0502020204030204" pitchFamily="34" charset="0"/>
                        </a:rPr>
                        <a:t>SUBBOLSA</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rgbClr val="203764"/>
                          </a:solidFill>
                          <a:effectLst/>
                          <a:latin typeface="Calibri" panose="020F0502020204030204" pitchFamily="34" charset="0"/>
                        </a:rPr>
                        <a:t>ASE</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rgbClr val="203764"/>
                          </a:solidFill>
                          <a:effectLst/>
                          <a:latin typeface="Calibri" panose="020F0502020204030204" pitchFamily="34" charset="0"/>
                        </a:rPr>
                        <a:t>SITUACIONES</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extLst>
                  <a:ext uri="{0D108BD9-81ED-4DB2-BD59-A6C34878D82A}">
                    <a16:rowId xmlns:a16="http://schemas.microsoft.com/office/drawing/2014/main" val="2451345446"/>
                  </a:ext>
                </a:extLst>
              </a:tr>
              <a:tr h="758588">
                <a:tc>
                  <a:txBody>
                    <a:bodyPr/>
                    <a:lstStyle/>
                    <a:p>
                      <a:pPr algn="ctr" rtl="0" fontAlgn="ctr"/>
                      <a:r>
                        <a:rPr lang="es-CO" sz="1100" b="0" i="0" u="none" strike="noStrike" dirty="0">
                          <a:solidFill>
                            <a:srgbClr val="203764"/>
                          </a:solidFill>
                          <a:effectLst/>
                          <a:latin typeface="Calibri" panose="020F0502020204030204" pitchFamily="34" charset="0"/>
                        </a:rPr>
                        <a:t>Traslado recursos IAT</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algn="l" rtl="0" fontAlgn="ctr"/>
                      <a:r>
                        <a:rPr lang="es-CO" sz="1100" b="0" i="0" u="none" strike="noStrike" dirty="0">
                          <a:solidFill>
                            <a:srgbClr val="203764"/>
                          </a:solidFill>
                          <a:effectLst/>
                          <a:latin typeface="Calibri" panose="020F0502020204030204" pitchFamily="34" charset="0"/>
                        </a:rPr>
                        <a:t>Todas las 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100" b="0" i="0" u="none" strike="noStrike" dirty="0">
                          <a:solidFill>
                            <a:srgbClr val="203764"/>
                          </a:solidFill>
                          <a:effectLst/>
                          <a:latin typeface="Calibri" panose="020F0502020204030204" pitchFamily="34" charset="0"/>
                        </a:rPr>
                        <a:t>La Interventoría verificó el giro realizado por la Fiduciaria en enero 2024</a:t>
                      </a:r>
                      <a:r>
                        <a:rPr lang="es-MX" sz="1100" b="0" i="0" u="none" strike="noStrike" kern="1200" dirty="0">
                          <a:solidFill>
                            <a:srgbClr val="203764"/>
                          </a:solidFill>
                          <a:effectLst/>
                          <a:latin typeface="Calibri" panose="020F0502020204030204" pitchFamily="34" charset="0"/>
                          <a:ea typeface="+mn-ea"/>
                          <a:cs typeface="+mn-cs"/>
                        </a:rPr>
                        <a:t>, el cual fue acorde </a:t>
                      </a:r>
                      <a:r>
                        <a:rPr lang="es-MX" sz="1100" b="0" i="0" u="none" strike="noStrike" dirty="0">
                          <a:solidFill>
                            <a:srgbClr val="203764"/>
                          </a:solidFill>
                          <a:effectLst/>
                          <a:latin typeface="Calibri" panose="020F0502020204030204" pitchFamily="34" charset="0"/>
                        </a:rPr>
                        <a:t>con las remuneraciones del mes de diciembre de 2023 informadas por Proceraseo S.A.S.</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66368028"/>
                  </a:ext>
                </a:extLst>
              </a:tr>
              <a:tr h="731858">
                <a:tc>
                  <a:txBody>
                    <a:bodyPr/>
                    <a:lstStyle/>
                    <a:p>
                      <a:pPr algn="ctr" rtl="0" fontAlgn="ctr"/>
                      <a:r>
                        <a:rPr lang="es-CO" sz="1100" b="0" i="0" u="none" strike="noStrike" dirty="0">
                          <a:solidFill>
                            <a:srgbClr val="203764"/>
                          </a:solidFill>
                          <a:effectLst/>
                          <a:latin typeface="Calibri" panose="020F0502020204030204" pitchFamily="34" charset="0"/>
                        </a:rPr>
                        <a:t>Aprovechamiento</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100" b="0" i="0" u="none" strike="noStrike" dirty="0">
                          <a:solidFill>
                            <a:srgbClr val="203764"/>
                          </a:solidFill>
                          <a:effectLst/>
                          <a:latin typeface="Calibri" panose="020F0502020204030204" pitchFamily="34" charset="0"/>
                        </a:rPr>
                        <a:t>ASE 1, ASE 2 ASE 3 y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l" rtl="0" fontAlgn="ctr"/>
                      <a:r>
                        <a:rPr lang="es-MX" sz="1100" b="0" i="0" u="none" strike="noStrike" dirty="0">
                          <a:solidFill>
                            <a:srgbClr val="203764"/>
                          </a:solidFill>
                          <a:effectLst/>
                          <a:latin typeface="Calibri" panose="020F0502020204030204" pitchFamily="34" charset="0"/>
                        </a:rPr>
                        <a:t>La Interventoría en los informes de aprovechamiento presenta el análisis de liquidación y pagos, correspondientes a los comités de conciliación de cuentas que los Concesionarios realizaron en febrero 2024, los cuales se encuentran en trámite por parte de la Interventoría.</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69799753"/>
                  </a:ext>
                </a:extLst>
              </a:tr>
              <a:tr h="679538">
                <a:tc>
                  <a:txBody>
                    <a:bodyPr/>
                    <a:lstStyle/>
                    <a:p>
                      <a:pPr algn="ctr" rtl="0" fontAlgn="ctr"/>
                      <a:r>
                        <a:rPr lang="es-CO" sz="1100" b="0" i="0" u="none" strike="noStrike" dirty="0">
                          <a:solidFill>
                            <a:srgbClr val="203764"/>
                          </a:solidFill>
                          <a:effectLst/>
                          <a:latin typeface="Calibri" panose="020F0502020204030204" pitchFamily="34" charset="0"/>
                        </a:rPr>
                        <a:t>Interventoría</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100" b="0" i="0" u="none" strike="noStrike" dirty="0">
                          <a:solidFill>
                            <a:srgbClr val="203764"/>
                          </a:solidFill>
                          <a:effectLst/>
                          <a:latin typeface="Calibri" panose="020F0502020204030204" pitchFamily="34" charset="0"/>
                        </a:rPr>
                        <a:t>ASE 1, ASE 2, ASE 3,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100" b="0" i="0" u="none" strike="noStrike" dirty="0">
                          <a:solidFill>
                            <a:srgbClr val="203764"/>
                          </a:solidFill>
                          <a:effectLst/>
                          <a:latin typeface="Calibri" panose="020F0502020204030204" pitchFamily="34" charset="0"/>
                        </a:rPr>
                        <a:t>La Interventoría verificó que al corte 29 de febrero de 2024, los recursos eran insuficientes para el pago de las facturas del servicio de enero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10234962"/>
                  </a:ext>
                </a:extLst>
              </a:tr>
              <a:tr h="696422">
                <a:tc>
                  <a:txBody>
                    <a:bodyPr/>
                    <a:lstStyle/>
                    <a:p>
                      <a:pPr algn="ctr" rtl="0" fontAlgn="ctr"/>
                      <a:r>
                        <a:rPr lang="es-CO" sz="1100" b="0" i="0" u="none" strike="noStrike" dirty="0">
                          <a:solidFill>
                            <a:srgbClr val="203764"/>
                          </a:solidFill>
                          <a:effectLst/>
                          <a:latin typeface="Calibri" panose="020F0502020204030204" pitchFamily="34" charset="0"/>
                        </a:rPr>
                        <a:t>RBL</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A9D18E"/>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algn="l" rtl="0" fontAlgn="ctr"/>
                      <a:r>
                        <a:rPr lang="es-CO" sz="1100" b="0" i="0" u="none" strike="noStrike" dirty="0">
                          <a:solidFill>
                            <a:srgbClr val="203764"/>
                          </a:solidFill>
                          <a:effectLst/>
                          <a:latin typeface="Calibri" panose="020F0502020204030204" pitchFamily="34" charset="0"/>
                        </a:rPr>
                        <a:t>Todas las 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100" b="0" i="0" u="none" strike="noStrike" dirty="0">
                          <a:solidFill>
                            <a:srgbClr val="203764"/>
                          </a:solidFill>
                          <a:effectLst/>
                          <a:latin typeface="Calibri" panose="020F0502020204030204" pitchFamily="34" charset="0"/>
                        </a:rPr>
                        <a:t>La Interventoría evidenció que los Concesionarios realizaron de manera oportuna el pago a </a:t>
                      </a:r>
                      <a:r>
                        <a:rPr lang="es-MX" sz="1100" b="0" i="0" u="none" strike="noStrike" dirty="0" err="1">
                          <a:solidFill>
                            <a:srgbClr val="203764"/>
                          </a:solidFill>
                          <a:effectLst/>
                          <a:latin typeface="Calibri" panose="020F0502020204030204" pitchFamily="34" charset="0"/>
                        </a:rPr>
                        <a:t>Proceraseo</a:t>
                      </a:r>
                      <a:r>
                        <a:rPr lang="es-MX" sz="1100" b="0" i="0" u="none" strike="noStrike" dirty="0">
                          <a:solidFill>
                            <a:srgbClr val="203764"/>
                          </a:solidFill>
                          <a:effectLst/>
                          <a:latin typeface="Calibri" panose="020F0502020204030204" pitchFamily="34" charset="0"/>
                        </a:rPr>
                        <a:t> S.A.S de las facturas del servicio de enero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C5E0B4"/>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02509233"/>
                  </a:ext>
                </a:extLst>
              </a:tr>
            </a:tbl>
          </a:graphicData>
        </a:graphic>
      </p:graphicFrame>
    </p:spTree>
    <p:extLst>
      <p:ext uri="{BB962C8B-B14F-4D97-AF65-F5344CB8AC3E}">
        <p14:creationId xmlns:p14="http://schemas.microsoft.com/office/powerpoint/2010/main" val="3776440964"/>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FB91FE0-DEED-41E2-AF54-515317ED0046}"/>
              </a:ext>
            </a:extLst>
          </p:cNvPr>
          <p:cNvCxnSpPr>
            <a:cxnSpLocks/>
          </p:cNvCxnSpPr>
          <p:nvPr/>
        </p:nvCxnSpPr>
        <p:spPr>
          <a:xfrm>
            <a:off x="80963" y="103028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1CDFA86E-E4C5-40CE-A7C5-5C476C1737E6}"/>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9B5E690B-4D45-4057-8C00-563CD35E0FB0}"/>
              </a:ext>
            </a:extLst>
          </p:cNvPr>
          <p:cNvSpPr txBox="1"/>
          <p:nvPr/>
        </p:nvSpPr>
        <p:spPr>
          <a:xfrm>
            <a:off x="1622425" y="136525"/>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kern="0" dirty="0">
                <a:solidFill>
                  <a:srgbClr val="002060"/>
                </a:solidFill>
              </a:rPr>
              <a:t>Aportes Voluntarios Obligaciones De Hacer</a:t>
            </a:r>
            <a:endParaRPr lang="es-ES" sz="1600" b="0" dirty="0">
              <a:solidFill>
                <a:srgbClr val="002060"/>
              </a:solidFill>
            </a:endParaRPr>
          </a:p>
        </p:txBody>
      </p:sp>
      <p:pic>
        <p:nvPicPr>
          <p:cNvPr id="146437" name="Imagen 15">
            <a:extLst>
              <a:ext uri="{FF2B5EF4-FFF2-40B4-BE49-F238E27FC236}">
                <a16:creationId xmlns:a16="http://schemas.microsoft.com/office/drawing/2014/main" id="{CE4225BE-7333-4B1C-9685-5533DEE512A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8" name="Imagen 9">
            <a:extLst>
              <a:ext uri="{FF2B5EF4-FFF2-40B4-BE49-F238E27FC236}">
                <a16:creationId xmlns:a16="http://schemas.microsoft.com/office/drawing/2014/main" id="{665F9625-2AE2-4122-B5F6-BC5A0D5923D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09516" y="1429128"/>
            <a:ext cx="1077912" cy="846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9" name="Imagen 7">
            <a:extLst>
              <a:ext uri="{FF2B5EF4-FFF2-40B4-BE49-F238E27FC236}">
                <a16:creationId xmlns:a16="http://schemas.microsoft.com/office/drawing/2014/main" id="{7D019A21-7161-4911-B7D8-0AE4F3D07E90}"/>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217441" y="2543553"/>
            <a:ext cx="139382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1" name="Imagen 10">
            <a:extLst>
              <a:ext uri="{FF2B5EF4-FFF2-40B4-BE49-F238E27FC236}">
                <a16:creationId xmlns:a16="http://schemas.microsoft.com/office/drawing/2014/main" id="{DC27FFFA-8322-496D-92DD-828ADD006FCA}"/>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25378" y="4842253"/>
            <a:ext cx="1176338"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2" name="Imagen 14">
            <a:extLst>
              <a:ext uri="{FF2B5EF4-FFF2-40B4-BE49-F238E27FC236}">
                <a16:creationId xmlns:a16="http://schemas.microsoft.com/office/drawing/2014/main" id="{3F2448D4-6ECB-4F56-A505-719083692059}"/>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225378" y="5489953"/>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240F740C-F6B1-497C-8405-6F92619E204E}"/>
              </a:ext>
            </a:extLst>
          </p:cNvPr>
          <p:cNvSpPr txBox="1"/>
          <p:nvPr/>
        </p:nvSpPr>
        <p:spPr>
          <a:xfrm>
            <a:off x="9055582" y="1346871"/>
            <a:ext cx="1710725"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5" name="Tabla 4">
            <a:extLst>
              <a:ext uri="{FF2B5EF4-FFF2-40B4-BE49-F238E27FC236}">
                <a16:creationId xmlns:a16="http://schemas.microsoft.com/office/drawing/2014/main" id="{767FFF9E-EFA8-49C8-9C7D-8BB2B7299335}"/>
              </a:ext>
            </a:extLst>
          </p:cNvPr>
          <p:cNvGraphicFramePr>
            <a:graphicFrameLocks noGrp="1"/>
          </p:cNvGraphicFramePr>
          <p:nvPr/>
        </p:nvGraphicFramePr>
        <p:xfrm>
          <a:off x="2696950" y="1747638"/>
          <a:ext cx="8928100" cy="2917190"/>
        </p:xfrm>
        <a:graphic>
          <a:graphicData uri="http://schemas.openxmlformats.org/drawingml/2006/table">
            <a:tbl>
              <a:tblPr/>
              <a:tblGrid>
                <a:gridCol w="876020">
                  <a:extLst>
                    <a:ext uri="{9D8B030D-6E8A-4147-A177-3AD203B41FA5}">
                      <a16:colId xmlns:a16="http://schemas.microsoft.com/office/drawing/2014/main" val="164573300"/>
                    </a:ext>
                  </a:extLst>
                </a:gridCol>
                <a:gridCol w="3000367">
                  <a:extLst>
                    <a:ext uri="{9D8B030D-6E8A-4147-A177-3AD203B41FA5}">
                      <a16:colId xmlns:a16="http://schemas.microsoft.com/office/drawing/2014/main" val="182498197"/>
                    </a:ext>
                  </a:extLst>
                </a:gridCol>
                <a:gridCol w="1211827">
                  <a:extLst>
                    <a:ext uri="{9D8B030D-6E8A-4147-A177-3AD203B41FA5}">
                      <a16:colId xmlns:a16="http://schemas.microsoft.com/office/drawing/2014/main" val="1635384372"/>
                    </a:ext>
                  </a:extLst>
                </a:gridCol>
                <a:gridCol w="1255628">
                  <a:extLst>
                    <a:ext uri="{9D8B030D-6E8A-4147-A177-3AD203B41FA5}">
                      <a16:colId xmlns:a16="http://schemas.microsoft.com/office/drawing/2014/main" val="970811100"/>
                    </a:ext>
                  </a:extLst>
                </a:gridCol>
                <a:gridCol w="1708238">
                  <a:extLst>
                    <a:ext uri="{9D8B030D-6E8A-4147-A177-3AD203B41FA5}">
                      <a16:colId xmlns:a16="http://schemas.microsoft.com/office/drawing/2014/main" val="1166961445"/>
                    </a:ext>
                  </a:extLst>
                </a:gridCol>
                <a:gridCol w="876020">
                  <a:extLst>
                    <a:ext uri="{9D8B030D-6E8A-4147-A177-3AD203B41FA5}">
                      <a16:colId xmlns:a16="http://schemas.microsoft.com/office/drawing/2014/main" val="688689750"/>
                    </a:ext>
                  </a:extLst>
                </a:gridCol>
              </a:tblGrid>
              <a:tr h="297369">
                <a:tc gridSpan="5">
                  <a:txBody>
                    <a:bodyPr/>
                    <a:lstStyle/>
                    <a:p>
                      <a:pPr algn="ctr" rtl="0" fontAlgn="b"/>
                      <a:r>
                        <a:rPr lang="es-MX" sz="1200" b="1" i="0" u="none" strike="noStrike" dirty="0">
                          <a:solidFill>
                            <a:schemeClr val="accent1">
                              <a:lumMod val="50000"/>
                            </a:schemeClr>
                          </a:solidFill>
                          <a:effectLst/>
                          <a:latin typeface="Calibri" panose="020F0502020204030204" pitchFamily="34" charset="0"/>
                        </a:rPr>
                        <a:t>APORTES VOLUNTARIOS OBLIGACIONES DE HACER</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chemeClr val="accent6">
                        <a:lumMod val="40000"/>
                        <a:lumOff val="6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152826196"/>
                  </a:ext>
                </a:extLst>
              </a:tr>
              <a:tr h="538238">
                <a:tc>
                  <a:txBody>
                    <a:bodyPr/>
                    <a:lstStyle/>
                    <a:p>
                      <a:pPr algn="ctr" rtl="0" fontAlgn="ctr"/>
                      <a:r>
                        <a:rPr lang="es-CO" sz="1100" b="1" i="0" u="none" strike="noStrike" dirty="0">
                          <a:solidFill>
                            <a:srgbClr val="203864"/>
                          </a:solidFill>
                          <a:effectLst/>
                          <a:latin typeface="Calibri" panose="020F0502020204030204" pitchFamily="34" charset="0"/>
                        </a:rPr>
                        <a:t>CONTRATO</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chemeClr val="accent1">
                              <a:lumMod val="50000"/>
                            </a:schemeClr>
                          </a:solidFill>
                          <a:effectLst/>
                          <a:latin typeface="Calibri" panose="020F0502020204030204" pitchFamily="34" charset="0"/>
                        </a:rPr>
                        <a:t>CONSECIONARIO</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chemeClr val="accent1">
                              <a:lumMod val="50000"/>
                            </a:schemeClr>
                          </a:solidFill>
                          <a:effectLst/>
                          <a:latin typeface="Calibri" panose="020F0502020204030204" pitchFamily="34" charset="0"/>
                        </a:rPr>
                        <a:t>APORTE VOLUNTARIO</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chemeClr val="accent1">
                              <a:lumMod val="50000"/>
                            </a:schemeClr>
                          </a:solidFill>
                          <a:effectLst/>
                          <a:latin typeface="Calibri" panose="020F0502020204030204" pitchFamily="34" charset="0"/>
                        </a:rPr>
                        <a:t>APORTES CONTRATADOS</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chemeClr val="accent1">
                              <a:lumMod val="50000"/>
                            </a:schemeClr>
                          </a:solidFill>
                          <a:effectLst/>
                          <a:latin typeface="Calibri" panose="020F0502020204030204" pitchFamily="34" charset="0"/>
                        </a:rPr>
                        <a:t>APORTES PENDIENTES POR CONTRATAR</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2610838320"/>
                  </a:ext>
                </a:extLst>
              </a:tr>
              <a:tr h="297369">
                <a:tc>
                  <a:txBody>
                    <a:bodyPr/>
                    <a:lstStyle/>
                    <a:p>
                      <a:pPr algn="ctr" rtl="0" fontAlgn="b"/>
                      <a:r>
                        <a:rPr lang="es-CO" sz="1100" b="1" i="0" u="none" strike="noStrike" dirty="0">
                          <a:solidFill>
                            <a:srgbClr val="203864"/>
                          </a:solidFill>
                          <a:effectLst/>
                          <a:latin typeface="Calibri" panose="020F0502020204030204" pitchFamily="34" charset="0"/>
                        </a:rPr>
                        <a:t>283</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b"/>
                      <a:r>
                        <a:rPr lang="es-CO" sz="1100" b="1" i="0" u="none" strike="noStrike" dirty="0">
                          <a:solidFill>
                            <a:schemeClr val="accent1">
                              <a:lumMod val="50000"/>
                            </a:schemeClr>
                          </a:solidFill>
                          <a:effectLst/>
                          <a:latin typeface="Calibri"/>
                        </a:rPr>
                        <a:t>PROMOAMBIENTAL S.A.S. E.S.P.</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$ 35.000,00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$ 35.552,69</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-$ 552,69*</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3289790195"/>
                  </a:ext>
                </a:extLst>
              </a:tr>
              <a:tr h="297369">
                <a:tc>
                  <a:txBody>
                    <a:bodyPr/>
                    <a:lstStyle/>
                    <a:p>
                      <a:pPr algn="ctr" rtl="0" fontAlgn="b"/>
                      <a:r>
                        <a:rPr lang="es-CO" sz="1100" b="1" i="0" u="none" strike="noStrike" dirty="0">
                          <a:solidFill>
                            <a:srgbClr val="203864"/>
                          </a:solidFill>
                          <a:effectLst/>
                          <a:latin typeface="Calibri" panose="020F0502020204030204" pitchFamily="34" charset="0"/>
                        </a:rPr>
                        <a:t>284</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b"/>
                      <a:r>
                        <a:rPr lang="es-CO" sz="1100" b="1" i="0" u="none" strike="noStrike" dirty="0">
                          <a:solidFill>
                            <a:schemeClr val="accent1">
                              <a:lumMod val="50000"/>
                            </a:schemeClr>
                          </a:solidFill>
                          <a:effectLst/>
                          <a:latin typeface="Calibri"/>
                        </a:rPr>
                        <a:t>LIMPIEZA METROPOLITANA S.A. E.S.P.</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$ 59.577,00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$ 28.960,83</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$ 30.616,17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2940158959"/>
                  </a:ext>
                </a:extLst>
              </a:tr>
              <a:tr h="297369">
                <a:tc>
                  <a:txBody>
                    <a:bodyPr/>
                    <a:lstStyle/>
                    <a:p>
                      <a:pPr algn="ctr" rtl="0" fontAlgn="b"/>
                      <a:r>
                        <a:rPr lang="es-CO" sz="1100" b="1" i="0" u="none" strike="noStrike" dirty="0">
                          <a:solidFill>
                            <a:srgbClr val="203864"/>
                          </a:solidFill>
                          <a:effectLst/>
                          <a:latin typeface="Calibri"/>
                        </a:rPr>
                        <a:t>285</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b"/>
                      <a:r>
                        <a:rPr lang="es-MX" sz="1100" b="1" i="0" u="none" strike="noStrike" dirty="0">
                          <a:solidFill>
                            <a:schemeClr val="accent1">
                              <a:lumMod val="50000"/>
                            </a:schemeClr>
                          </a:solidFill>
                          <a:effectLst/>
                          <a:latin typeface="Calibri"/>
                        </a:rPr>
                        <a:t>CIUDAD LIMPIA BOGOTÁ S.A.S. E.S.P.</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$ 34.000,00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$ 21.421,73</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$ 12.578,27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1654442570"/>
                  </a:ext>
                </a:extLst>
              </a:tr>
              <a:tr h="297369">
                <a:tc>
                  <a:txBody>
                    <a:bodyPr/>
                    <a:lstStyle/>
                    <a:p>
                      <a:pPr algn="ctr" rtl="0" fontAlgn="b"/>
                      <a:r>
                        <a:rPr lang="es-CO" sz="1100" b="1" i="0" u="none" strike="noStrike" dirty="0">
                          <a:solidFill>
                            <a:srgbClr val="203864"/>
                          </a:solidFill>
                          <a:effectLst/>
                          <a:latin typeface="Calibri"/>
                        </a:rPr>
                        <a:t>286</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b"/>
                      <a:r>
                        <a:rPr lang="it-IT" sz="1100" b="1" i="0" u="none" strike="noStrike" dirty="0">
                          <a:solidFill>
                            <a:schemeClr val="accent1">
                              <a:lumMod val="50000"/>
                            </a:schemeClr>
                          </a:solidFill>
                          <a:effectLst/>
                          <a:latin typeface="Calibri" panose="020F0502020204030204" pitchFamily="34" charset="0"/>
                        </a:rPr>
                        <a:t>BOGOTA LIMPIA S.A.S. E.S.P.</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$ 18.720,00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$ 17.815,23</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$ 904,77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2899413278"/>
                  </a:ext>
                </a:extLst>
              </a:tr>
              <a:tr h="297369">
                <a:tc>
                  <a:txBody>
                    <a:bodyPr/>
                    <a:lstStyle/>
                    <a:p>
                      <a:pPr algn="ctr" rtl="0" fontAlgn="b"/>
                      <a:r>
                        <a:rPr lang="es-CO" sz="1100" b="1" i="0" u="none" strike="noStrike" dirty="0">
                          <a:solidFill>
                            <a:srgbClr val="203864"/>
                          </a:solidFill>
                          <a:effectLst/>
                          <a:latin typeface="Calibri"/>
                        </a:rPr>
                        <a:t>287</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b"/>
                      <a:r>
                        <a:rPr lang="pt-BR" sz="1100" b="1" i="0" u="none" strike="noStrike" dirty="0">
                          <a:solidFill>
                            <a:schemeClr val="accent1">
                              <a:lumMod val="50000"/>
                            </a:schemeClr>
                          </a:solidFill>
                          <a:effectLst/>
                          <a:latin typeface="Calibri" panose="020F0502020204030204" pitchFamily="34" charset="0"/>
                        </a:rPr>
                        <a:t>ÁREA LIMPIA DISTRITO CAPITAL S.A.S. E.S.P.</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$ 27.000,00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$ 21.359,88</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$ 5.640,12</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510721178"/>
                  </a:ext>
                </a:extLst>
              </a:tr>
              <a:tr h="297369">
                <a:tc gridSpan="6">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a:t>
                      </a:r>
                    </a:p>
                  </a:txBody>
                  <a:tcPr marL="9525" marR="9525" marT="9525"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5356582"/>
                  </a:ext>
                </a:extLst>
              </a:tr>
              <a:tr h="297369">
                <a:tc gridSpan="2">
                  <a:txBody>
                    <a:bodyPr/>
                    <a:lstStyle/>
                    <a:p>
                      <a:pPr algn="ctr" rtl="0" fontAlgn="b"/>
                      <a:r>
                        <a:rPr lang="es-MX" sz="1100" b="1" i="0" u="none" strike="noStrike" dirty="0">
                          <a:solidFill>
                            <a:schemeClr val="accent1">
                              <a:lumMod val="50000"/>
                            </a:schemeClr>
                          </a:solidFill>
                          <a:effectLst/>
                          <a:latin typeface="Calibri"/>
                        </a:rPr>
                        <a:t>TOTAL EJECUCION DE RECURSOS PROPIOS</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100" b="1" i="0" u="none" strike="noStrike" dirty="0">
                          <a:solidFill>
                            <a:schemeClr val="accent1">
                              <a:lumMod val="50000"/>
                            </a:schemeClr>
                          </a:solidFill>
                          <a:effectLst/>
                          <a:latin typeface="Calibri"/>
                        </a:rPr>
                        <a:t>$ 174.297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1" i="0" u="none" strike="noStrike" dirty="0">
                          <a:solidFill>
                            <a:schemeClr val="accent1">
                              <a:lumMod val="50000"/>
                            </a:schemeClr>
                          </a:solidFill>
                          <a:effectLst/>
                          <a:latin typeface="Calibri"/>
                        </a:rPr>
                        <a:t>$ 125.110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1" i="0" u="none" strike="noStrike" dirty="0">
                          <a:solidFill>
                            <a:schemeClr val="accent1">
                              <a:lumMod val="50000"/>
                            </a:schemeClr>
                          </a:solidFill>
                          <a:effectLst/>
                          <a:latin typeface="Calibri"/>
                        </a:rPr>
                        <a:t>$ 49.187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1" i="0" u="none" strike="noStrike" dirty="0">
                          <a:solidFill>
                            <a:schemeClr val="accent1">
                              <a:lumMod val="50000"/>
                            </a:schemeClr>
                          </a:solidFill>
                          <a:effectLst/>
                          <a:latin typeface="Calibri" panose="020F0502020204030204" pitchFamily="34" charset="0"/>
                        </a:rPr>
                        <a:t>71,78%</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94288072"/>
                  </a:ext>
                </a:extLst>
              </a:tr>
            </a:tbl>
          </a:graphicData>
        </a:graphic>
      </p:graphicFrame>
      <p:grpSp>
        <p:nvGrpSpPr>
          <p:cNvPr id="16" name="Grupo 15">
            <a:extLst>
              <a:ext uri="{FF2B5EF4-FFF2-40B4-BE49-F238E27FC236}">
                <a16:creationId xmlns:a16="http://schemas.microsoft.com/office/drawing/2014/main" id="{535C80EC-0859-4672-A8F3-826FE54492C8}"/>
              </a:ext>
            </a:extLst>
          </p:cNvPr>
          <p:cNvGrpSpPr/>
          <p:nvPr/>
        </p:nvGrpSpPr>
        <p:grpSpPr>
          <a:xfrm>
            <a:off x="240119" y="3454738"/>
            <a:ext cx="1077459" cy="989053"/>
            <a:chOff x="10562619" y="1423954"/>
            <a:chExt cx="1280250" cy="1299632"/>
          </a:xfrm>
        </p:grpSpPr>
        <p:pic>
          <p:nvPicPr>
            <p:cNvPr id="17" name="Picture 2">
              <a:extLst>
                <a:ext uri="{FF2B5EF4-FFF2-40B4-BE49-F238E27FC236}">
                  <a16:creationId xmlns:a16="http://schemas.microsoft.com/office/drawing/2014/main" id="{9005D166-6225-402D-9432-357412D9F3E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9235716F-917A-4B2C-8794-BAB8DD8F4A9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 name="CuadroTexto 18">
            <a:extLst>
              <a:ext uri="{FF2B5EF4-FFF2-40B4-BE49-F238E27FC236}">
                <a16:creationId xmlns:a16="http://schemas.microsoft.com/office/drawing/2014/main" id="{B9B3982C-89C9-E2F2-14DA-13E41A59764D}"/>
              </a:ext>
            </a:extLst>
          </p:cNvPr>
          <p:cNvSpPr txBox="1"/>
          <p:nvPr/>
        </p:nvSpPr>
        <p:spPr>
          <a:xfrm>
            <a:off x="3117206" y="5277604"/>
            <a:ext cx="7241308" cy="430887"/>
          </a:xfrm>
          <a:prstGeom prst="rect">
            <a:avLst/>
          </a:prstGeom>
          <a:noFill/>
        </p:spPr>
        <p:txBody>
          <a:bodyPr wrap="square">
            <a:spAutoFit/>
          </a:bodyPr>
          <a:lstStyle/>
          <a:p>
            <a:pPr algn="just" eaLnBrk="1" fontAlgn="auto" hangingPunct="1">
              <a:spcBef>
                <a:spcPts val="0"/>
              </a:spcBef>
              <a:spcAft>
                <a:spcPts val="0"/>
              </a:spcAft>
              <a:defRPr/>
            </a:pPr>
            <a:r>
              <a:rPr lang="es-CO" sz="1050" i="1" dirty="0">
                <a:solidFill>
                  <a:schemeClr val="accent1">
                    <a:lumMod val="50000"/>
                  </a:schemeClr>
                </a:solidFill>
                <a:latin typeface="+mn-lt"/>
              </a:rPr>
              <a:t>*</a:t>
            </a:r>
            <a:r>
              <a:rPr lang="es-MX" sz="1050" i="1" dirty="0">
                <a:solidFill>
                  <a:schemeClr val="accent1">
                    <a:lumMod val="50000"/>
                  </a:schemeClr>
                </a:solidFill>
                <a:latin typeface="+mn-lt"/>
              </a:rPr>
              <a:t>Los aportes Contratados Obligaciones de Hacer, superaron los aportes voluntarios ofrecidos por el Concesionario en su propuesta, de acuerdo con el Contrato N° 283 de 2018, Cláusula Quinta - Obligaciones de Hacer</a:t>
            </a:r>
            <a:endParaRPr lang="es-CO" sz="1050" i="1" dirty="0">
              <a:solidFill>
                <a:schemeClr val="accent1">
                  <a:lumMod val="50000"/>
                </a:schemeClr>
              </a:solidFill>
              <a:latin typeface="+mn-lt"/>
            </a:endParaRPr>
          </a:p>
        </p:txBody>
      </p:sp>
    </p:spTree>
    <p:extLst>
      <p:ext uri="{BB962C8B-B14F-4D97-AF65-F5344CB8AC3E}">
        <p14:creationId xmlns:p14="http://schemas.microsoft.com/office/powerpoint/2010/main" val="2158348272"/>
      </p:ext>
    </p:extLst>
  </p:cSld>
  <p:clrMapOvr>
    <a:masterClrMapping/>
  </p:clrMapOvr>
  <p:transition spd="slow"/>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7F654C02-A896-4074-8601-8F219DA8DEF5}"/>
              </a:ext>
            </a:extLst>
          </p:cNvPr>
          <p:cNvCxnSpPr>
            <a:cxnSpLocks/>
          </p:cNvCxnSpPr>
          <p:nvPr/>
        </p:nvCxnSpPr>
        <p:spPr>
          <a:xfrm>
            <a:off x="88900" y="105024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4296940C-DA30-454E-AB51-8E8426B8AA86}"/>
              </a:ext>
            </a:extLst>
          </p:cNvPr>
          <p:cNvSpPr txBox="1"/>
          <p:nvPr/>
        </p:nvSpPr>
        <p:spPr>
          <a:xfrm>
            <a:off x="1746250" y="153988"/>
            <a:ext cx="9882188"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Promoambiental Distrito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29 de febrero de 2024</a:t>
            </a:r>
            <a:endParaRPr lang="es-ES" sz="1600" b="0" dirty="0">
              <a:solidFill>
                <a:schemeClr val="accent1">
                  <a:lumMod val="50000"/>
                </a:schemeClr>
              </a:solidFill>
            </a:endParaRPr>
          </a:p>
        </p:txBody>
      </p:sp>
      <p:pic>
        <p:nvPicPr>
          <p:cNvPr id="148484" name="Imagen 15">
            <a:extLst>
              <a:ext uri="{FF2B5EF4-FFF2-40B4-BE49-F238E27FC236}">
                <a16:creationId xmlns:a16="http://schemas.microsoft.com/office/drawing/2014/main" id="{710473DA-EA4D-4FC8-9E10-2D9685052B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Imagen 15">
            <a:extLst>
              <a:ext uri="{FF2B5EF4-FFF2-40B4-BE49-F238E27FC236}">
                <a16:creationId xmlns:a16="http://schemas.microsoft.com/office/drawing/2014/main" id="{0609B81D-5C76-4374-A443-C9810C1EF0E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964069" y="127000"/>
            <a:ext cx="1077912"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924C29E-B0C4-4F46-9B63-771188B4B0EC}"/>
              </a:ext>
            </a:extLst>
          </p:cNvPr>
          <p:cNvSpPr txBox="1"/>
          <p:nvPr/>
        </p:nvSpPr>
        <p:spPr>
          <a:xfrm>
            <a:off x="88900" y="6524625"/>
            <a:ext cx="1633538"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5D42B2B7-1626-25F6-6313-3000586ABFB9}"/>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106AC700-2AD4-9427-AB97-19063E942A39}"/>
              </a:ext>
            </a:extLst>
          </p:cNvPr>
          <p:cNvGraphicFramePr>
            <a:graphicFrameLocks noGrp="1"/>
          </p:cNvGraphicFramePr>
          <p:nvPr/>
        </p:nvGraphicFramePr>
        <p:xfrm>
          <a:off x="2845328" y="1301423"/>
          <a:ext cx="8841345" cy="5251778"/>
        </p:xfrm>
        <a:graphic>
          <a:graphicData uri="http://schemas.openxmlformats.org/drawingml/2006/table">
            <a:tbl>
              <a:tblPr/>
              <a:tblGrid>
                <a:gridCol w="1462386">
                  <a:extLst>
                    <a:ext uri="{9D8B030D-6E8A-4147-A177-3AD203B41FA5}">
                      <a16:colId xmlns:a16="http://schemas.microsoft.com/office/drawing/2014/main" val="2963705544"/>
                    </a:ext>
                  </a:extLst>
                </a:gridCol>
                <a:gridCol w="719007">
                  <a:extLst>
                    <a:ext uri="{9D8B030D-6E8A-4147-A177-3AD203B41FA5}">
                      <a16:colId xmlns:a16="http://schemas.microsoft.com/office/drawing/2014/main" val="2434570772"/>
                    </a:ext>
                  </a:extLst>
                </a:gridCol>
                <a:gridCol w="1182095">
                  <a:extLst>
                    <a:ext uri="{9D8B030D-6E8A-4147-A177-3AD203B41FA5}">
                      <a16:colId xmlns:a16="http://schemas.microsoft.com/office/drawing/2014/main" val="3800769086"/>
                    </a:ext>
                  </a:extLst>
                </a:gridCol>
                <a:gridCol w="950551">
                  <a:extLst>
                    <a:ext uri="{9D8B030D-6E8A-4147-A177-3AD203B41FA5}">
                      <a16:colId xmlns:a16="http://schemas.microsoft.com/office/drawing/2014/main" val="3591721496"/>
                    </a:ext>
                  </a:extLst>
                </a:gridCol>
                <a:gridCol w="1233890">
                  <a:extLst>
                    <a:ext uri="{9D8B030D-6E8A-4147-A177-3AD203B41FA5}">
                      <a16:colId xmlns:a16="http://schemas.microsoft.com/office/drawing/2014/main" val="3309008588"/>
                    </a:ext>
                  </a:extLst>
                </a:gridCol>
                <a:gridCol w="648934">
                  <a:extLst>
                    <a:ext uri="{9D8B030D-6E8A-4147-A177-3AD203B41FA5}">
                      <a16:colId xmlns:a16="http://schemas.microsoft.com/office/drawing/2014/main" val="1861587985"/>
                    </a:ext>
                  </a:extLst>
                </a:gridCol>
                <a:gridCol w="1048043">
                  <a:extLst>
                    <a:ext uri="{9D8B030D-6E8A-4147-A177-3AD203B41FA5}">
                      <a16:colId xmlns:a16="http://schemas.microsoft.com/office/drawing/2014/main" val="39582738"/>
                    </a:ext>
                  </a:extLst>
                </a:gridCol>
                <a:gridCol w="719007">
                  <a:extLst>
                    <a:ext uri="{9D8B030D-6E8A-4147-A177-3AD203B41FA5}">
                      <a16:colId xmlns:a16="http://schemas.microsoft.com/office/drawing/2014/main" val="4015726936"/>
                    </a:ext>
                  </a:extLst>
                </a:gridCol>
                <a:gridCol w="877432">
                  <a:extLst>
                    <a:ext uri="{9D8B030D-6E8A-4147-A177-3AD203B41FA5}">
                      <a16:colId xmlns:a16="http://schemas.microsoft.com/office/drawing/2014/main" val="1372430635"/>
                    </a:ext>
                  </a:extLst>
                </a:gridCol>
              </a:tblGrid>
              <a:tr h="164118">
                <a:tc gridSpan="9">
                  <a:txBody>
                    <a:bodyPr/>
                    <a:lstStyle/>
                    <a:p>
                      <a:pPr algn="ctr" fontAlgn="ctr"/>
                      <a:r>
                        <a:rPr lang="es-MX" sz="1000" b="1" i="0" u="none" strike="noStrike">
                          <a:solidFill>
                            <a:srgbClr val="203764"/>
                          </a:solidFill>
                          <a:effectLst/>
                          <a:latin typeface="Calibri" panose="020F0502020204030204" pitchFamily="34" charset="0"/>
                        </a:rPr>
                        <a:t>CONTRATOS DE ADICIÓN - ASE 1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732217191"/>
                  </a:ext>
                </a:extLst>
              </a:tr>
              <a:tr h="492354">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867113264"/>
                  </a:ext>
                </a:extLst>
              </a:tr>
              <a:tr h="164118">
                <a:tc>
                  <a:txBody>
                    <a:bodyPr/>
                    <a:lstStyle/>
                    <a:p>
                      <a:pPr algn="ctr" rtl="0" fontAlgn="ctr"/>
                      <a:r>
                        <a:rPr lang="es-CO" sz="1000" b="1" i="0" u="none" strike="noStrike">
                          <a:solidFill>
                            <a:srgbClr val="203764"/>
                          </a:solidFill>
                          <a:effectLst/>
                          <a:latin typeface="Calibri" panose="020F0502020204030204" pitchFamily="34" charset="0"/>
                        </a:rPr>
                        <a:t>ASE 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$ 22.214,62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$ 61.153,97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$ 35.000,00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521784805"/>
                  </a:ext>
                </a:extLst>
              </a:tr>
              <a:tr h="164118">
                <a:tc>
                  <a:txBody>
                    <a:bodyPr/>
                    <a:lstStyle/>
                    <a:p>
                      <a:pPr algn="l" rtl="0" fontAlgn="ctr"/>
                      <a:r>
                        <a:rPr lang="es-CO" sz="1000" b="1" i="0" u="none" strike="noStrike">
                          <a:solidFill>
                            <a:srgbClr val="203764"/>
                          </a:solidFill>
                          <a:effectLst/>
                          <a:latin typeface="Calibri" panose="020F0502020204030204" pitchFamily="34" charset="0"/>
                        </a:rPr>
                        <a:t>1.CRÍTICOS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$ 22.214,62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$ 25.259,26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050473803"/>
                  </a:ext>
                </a:extLst>
              </a:tr>
              <a:tr h="164118">
                <a:tc>
                  <a:txBody>
                    <a:bodyPr/>
                    <a:lstStyle/>
                    <a:p>
                      <a:pPr algn="l" rtl="0" fontAlgn="ctr"/>
                      <a:r>
                        <a:rPr lang="es-CO" sz="10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$ 2.510,08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$ 2.510,08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$ 2.509,88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87479429"/>
                  </a:ext>
                </a:extLst>
              </a:tr>
              <a:tr h="164118">
                <a:tc>
                  <a:txBody>
                    <a:bodyPr/>
                    <a:lstStyle/>
                    <a:p>
                      <a:pPr algn="l" rtl="0" fontAlgn="ctr"/>
                      <a:r>
                        <a:rPr lang="es-CO" sz="10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$ 1.555,00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$ 1.555,00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$ 1.518,39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$ 36,61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34962382"/>
                  </a:ext>
                </a:extLst>
              </a:tr>
              <a:tr h="164118">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$ 691,46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$ 691,46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$ 593,37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$ 98,09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4657321"/>
                  </a:ext>
                </a:extLst>
              </a:tr>
              <a:tr h="164118">
                <a:tc>
                  <a:txBody>
                    <a:bodyPr/>
                    <a:lstStyle/>
                    <a:p>
                      <a:pPr algn="l" rtl="0" fontAlgn="ctr"/>
                      <a:r>
                        <a:rPr lang="es-CO" sz="10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$ 471,80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$ 471,80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$ 382,12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58966853"/>
                  </a:ext>
                </a:extLst>
              </a:tr>
              <a:tr h="164118">
                <a:tc>
                  <a:txBody>
                    <a:bodyPr/>
                    <a:lstStyle/>
                    <a:p>
                      <a:pPr algn="l" rtl="0" fontAlgn="ctr"/>
                      <a:r>
                        <a:rPr lang="es-CO" sz="10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$ 4.221,25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$ 4.221,25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$ 3.989,87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50066099"/>
                  </a:ext>
                </a:extLst>
              </a:tr>
              <a:tr h="164118">
                <a:tc>
                  <a:txBody>
                    <a:bodyPr/>
                    <a:lstStyle/>
                    <a:p>
                      <a:pPr algn="l" rtl="0" fontAlgn="ctr"/>
                      <a:r>
                        <a:rPr lang="es-CO" sz="10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31071942"/>
                  </a:ext>
                </a:extLst>
              </a:tr>
              <a:tr h="164118">
                <a:tc>
                  <a:txBody>
                    <a:bodyPr/>
                    <a:lstStyle/>
                    <a:p>
                      <a:pPr algn="l" rtl="0" fontAlgn="ctr"/>
                      <a:r>
                        <a:rPr lang="es-CO" sz="10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$ 1.846,42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$ 1.846,42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$ 1.615,16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63860589"/>
                  </a:ext>
                </a:extLst>
              </a:tr>
              <a:tr h="164118">
                <a:tc>
                  <a:txBody>
                    <a:bodyPr/>
                    <a:lstStyle/>
                    <a:p>
                      <a:pPr algn="l" rtl="0" fontAlgn="ctr"/>
                      <a:r>
                        <a:rPr lang="es-CO" sz="10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$ 966,71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$ 966,71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$ 926,41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$ 40,30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55326121"/>
                  </a:ext>
                </a:extLst>
              </a:tr>
              <a:tr h="164118">
                <a:tc>
                  <a:txBody>
                    <a:bodyPr/>
                    <a:lstStyle/>
                    <a:p>
                      <a:pPr algn="l" rtl="0" fontAlgn="ctr"/>
                      <a:r>
                        <a:rPr lang="es-CO" sz="10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$ 6.089,28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$ 2.786,60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$ 3.302,68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67941589"/>
                  </a:ext>
                </a:extLst>
              </a:tr>
              <a:tr h="164118">
                <a:tc>
                  <a:txBody>
                    <a:bodyPr/>
                    <a:lstStyle/>
                    <a:p>
                      <a:pPr algn="l" rtl="0" fontAlgn="ctr"/>
                      <a:r>
                        <a:rPr lang="es-CO" sz="10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$ 992,38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$ 992,38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$ 606,00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00969293"/>
                  </a:ext>
                </a:extLst>
              </a:tr>
              <a:tr h="164118">
                <a:tc>
                  <a:txBody>
                    <a:bodyPr/>
                    <a:lstStyle/>
                    <a:p>
                      <a:pPr algn="l" rtl="0" fontAlgn="ctr"/>
                      <a:r>
                        <a:rPr lang="es-CO" sz="10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$ 649,03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$ 649,03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$ 649,00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58891749"/>
                  </a:ext>
                </a:extLst>
              </a:tr>
              <a:tr h="164118">
                <a:tc>
                  <a:txBody>
                    <a:bodyPr/>
                    <a:lstStyle/>
                    <a:p>
                      <a:pPr algn="l" rtl="0" fontAlgn="ctr"/>
                      <a:r>
                        <a:rPr lang="es-CO" sz="10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17670246"/>
                  </a:ext>
                </a:extLst>
              </a:tr>
              <a:tr h="164118">
                <a:tc>
                  <a:txBody>
                    <a:bodyPr/>
                    <a:lstStyle/>
                    <a:p>
                      <a:pPr algn="l" rtl="0" fontAlgn="ctr"/>
                      <a:r>
                        <a:rPr lang="es-CO" sz="10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45877255"/>
                  </a:ext>
                </a:extLst>
              </a:tr>
              <a:tr h="328237">
                <a:tc>
                  <a:txBody>
                    <a:bodyPr/>
                    <a:lstStyle/>
                    <a:p>
                      <a:pPr algn="l" rtl="0" fontAlgn="ctr"/>
                      <a:r>
                        <a:rPr lang="es-CO" sz="10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FF0000"/>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37501873"/>
                  </a:ext>
                </a:extLst>
              </a:tr>
              <a:tr h="164118">
                <a:tc>
                  <a:txBody>
                    <a:bodyPr/>
                    <a:lstStyle/>
                    <a:p>
                      <a:pPr algn="l" rtl="0" fontAlgn="ctr"/>
                      <a:r>
                        <a:rPr lang="es-CO" sz="10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$ 837,42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$ 981,97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42752759"/>
                  </a:ext>
                </a:extLst>
              </a:tr>
              <a:tr h="164118">
                <a:tc>
                  <a:txBody>
                    <a:bodyPr/>
                    <a:lstStyle/>
                    <a:p>
                      <a:pPr algn="l" rtl="0" fontAlgn="ctr"/>
                      <a:r>
                        <a:rPr lang="es-CO" sz="10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$ 9.014,97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$ 9.014,97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699503915"/>
                  </a:ext>
                </a:extLst>
              </a:tr>
              <a:tr h="164118">
                <a:tc>
                  <a:txBody>
                    <a:bodyPr/>
                    <a:lstStyle/>
                    <a:p>
                      <a:pPr algn="l" rtl="0" fontAlgn="ctr"/>
                      <a:r>
                        <a:rPr lang="es-CO" sz="10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$ 1.140,60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$ 1.140,60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$ 1.057,14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$ 83,46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97764763"/>
                  </a:ext>
                </a:extLst>
              </a:tr>
              <a:tr h="164118">
                <a:tc>
                  <a:txBody>
                    <a:bodyPr/>
                    <a:lstStyle/>
                    <a:p>
                      <a:pPr algn="l" rtl="0" fontAlgn="ctr"/>
                      <a:r>
                        <a:rPr lang="es-CO" sz="10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$ 716,77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$ 716,77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$ 607,69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$ 109,08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92383859"/>
                  </a:ext>
                </a:extLst>
              </a:tr>
              <a:tr h="164118">
                <a:tc>
                  <a:txBody>
                    <a:bodyPr/>
                    <a:lstStyle/>
                    <a:p>
                      <a:pPr algn="l" rtl="0" fontAlgn="ctr"/>
                      <a:r>
                        <a:rPr lang="es-CO" sz="10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$ 910,46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$ 910,46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$ 850,11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48910695"/>
                  </a:ext>
                </a:extLst>
              </a:tr>
              <a:tr h="164118">
                <a:tc>
                  <a:txBody>
                    <a:bodyPr/>
                    <a:lstStyle/>
                    <a:p>
                      <a:pPr algn="l" rtl="0" fontAlgn="ctr"/>
                      <a:r>
                        <a:rPr lang="es-CO" sz="10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$ 1.431,92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$ 1.431,92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$ 1.300,50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$ 131,42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93012322"/>
                  </a:ext>
                </a:extLst>
              </a:tr>
              <a:tr h="164118">
                <a:tc>
                  <a:txBody>
                    <a:bodyPr/>
                    <a:lstStyle/>
                    <a:p>
                      <a:pPr algn="l" rtl="0" fontAlgn="ctr"/>
                      <a:r>
                        <a:rPr lang="es-CO" sz="10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$ 1.428,56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$ 1.428,56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$ 1.150,03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$ 278,53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90861562"/>
                  </a:ext>
                </a:extLst>
              </a:tr>
              <a:tr h="328237">
                <a:tc>
                  <a:txBody>
                    <a:bodyPr/>
                    <a:lstStyle/>
                    <a:p>
                      <a:pPr algn="l" rtl="0" fontAlgn="ctr"/>
                      <a:r>
                        <a:rPr lang="es-CO" sz="10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FINALIZADA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92304211"/>
                  </a:ext>
                </a:extLst>
              </a:tr>
              <a:tr h="164118">
                <a:tc>
                  <a:txBody>
                    <a:bodyPr/>
                    <a:lstStyle/>
                    <a:p>
                      <a:pPr algn="l" rtl="0" fontAlgn="ctr"/>
                      <a:r>
                        <a:rPr lang="es-CO" sz="10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85319528"/>
                  </a:ext>
                </a:extLst>
              </a:tr>
              <a:tr h="164118">
                <a:tc>
                  <a:txBody>
                    <a:bodyPr/>
                    <a:lstStyle/>
                    <a:p>
                      <a:pPr algn="l" rtl="0" fontAlgn="ctr"/>
                      <a:r>
                        <a:rPr lang="es-CO" sz="10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03549277"/>
                  </a:ext>
                </a:extLst>
              </a:tr>
            </a:tbl>
          </a:graphicData>
        </a:graphic>
      </p:graphicFrame>
    </p:spTree>
  </p:cSld>
  <p:clrMapOvr>
    <a:masterClrMapping/>
  </p:clrMapOvr>
  <p:transition spd="slow"/>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7F654C02-A896-4074-8601-8F219DA8DEF5}"/>
              </a:ext>
            </a:extLst>
          </p:cNvPr>
          <p:cNvCxnSpPr>
            <a:cxnSpLocks/>
          </p:cNvCxnSpPr>
          <p:nvPr/>
        </p:nvCxnSpPr>
        <p:spPr>
          <a:xfrm>
            <a:off x="88900" y="105024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4296940C-DA30-454E-AB51-8E8426B8AA86}"/>
              </a:ext>
            </a:extLst>
          </p:cNvPr>
          <p:cNvSpPr txBox="1"/>
          <p:nvPr/>
        </p:nvSpPr>
        <p:spPr>
          <a:xfrm>
            <a:off x="1746250" y="153988"/>
            <a:ext cx="9882188"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Promoambiental Distrito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29 de febrero de 2024</a:t>
            </a:r>
            <a:endParaRPr lang="es-ES" sz="1600" b="0" dirty="0">
              <a:solidFill>
                <a:schemeClr val="accent1">
                  <a:lumMod val="50000"/>
                </a:schemeClr>
              </a:solidFill>
            </a:endParaRPr>
          </a:p>
        </p:txBody>
      </p:sp>
      <p:pic>
        <p:nvPicPr>
          <p:cNvPr id="148484" name="Imagen 15">
            <a:extLst>
              <a:ext uri="{FF2B5EF4-FFF2-40B4-BE49-F238E27FC236}">
                <a16:creationId xmlns:a16="http://schemas.microsoft.com/office/drawing/2014/main" id="{710473DA-EA4D-4FC8-9E10-2D9685052B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Imagen 15">
            <a:extLst>
              <a:ext uri="{FF2B5EF4-FFF2-40B4-BE49-F238E27FC236}">
                <a16:creationId xmlns:a16="http://schemas.microsoft.com/office/drawing/2014/main" id="{0609B81D-5C76-4374-A443-C9810C1EF0E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964069" y="127000"/>
            <a:ext cx="1077912"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924C29E-B0C4-4F46-9B63-771188B4B0EC}"/>
              </a:ext>
            </a:extLst>
          </p:cNvPr>
          <p:cNvSpPr txBox="1"/>
          <p:nvPr/>
        </p:nvSpPr>
        <p:spPr>
          <a:xfrm>
            <a:off x="88900" y="6524625"/>
            <a:ext cx="1633538"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5D42B2B7-1626-25F6-6313-3000586ABFB9}"/>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4D8DA3B2-1BEA-9931-C58F-1893DA4F0858}"/>
              </a:ext>
            </a:extLst>
          </p:cNvPr>
          <p:cNvGraphicFramePr>
            <a:graphicFrameLocks noGrp="1"/>
          </p:cNvGraphicFramePr>
          <p:nvPr/>
        </p:nvGraphicFramePr>
        <p:xfrm>
          <a:off x="2855495" y="2165688"/>
          <a:ext cx="8923756" cy="3184361"/>
        </p:xfrm>
        <a:graphic>
          <a:graphicData uri="http://schemas.openxmlformats.org/drawingml/2006/table">
            <a:tbl>
              <a:tblPr/>
              <a:tblGrid>
                <a:gridCol w="1476018">
                  <a:extLst>
                    <a:ext uri="{9D8B030D-6E8A-4147-A177-3AD203B41FA5}">
                      <a16:colId xmlns:a16="http://schemas.microsoft.com/office/drawing/2014/main" val="1860225087"/>
                    </a:ext>
                  </a:extLst>
                </a:gridCol>
                <a:gridCol w="725709">
                  <a:extLst>
                    <a:ext uri="{9D8B030D-6E8A-4147-A177-3AD203B41FA5}">
                      <a16:colId xmlns:a16="http://schemas.microsoft.com/office/drawing/2014/main" val="1170894551"/>
                    </a:ext>
                  </a:extLst>
                </a:gridCol>
                <a:gridCol w="1193114">
                  <a:extLst>
                    <a:ext uri="{9D8B030D-6E8A-4147-A177-3AD203B41FA5}">
                      <a16:colId xmlns:a16="http://schemas.microsoft.com/office/drawing/2014/main" val="2923390386"/>
                    </a:ext>
                  </a:extLst>
                </a:gridCol>
                <a:gridCol w="959411">
                  <a:extLst>
                    <a:ext uri="{9D8B030D-6E8A-4147-A177-3AD203B41FA5}">
                      <a16:colId xmlns:a16="http://schemas.microsoft.com/office/drawing/2014/main" val="450564463"/>
                    </a:ext>
                  </a:extLst>
                </a:gridCol>
                <a:gridCol w="1245390">
                  <a:extLst>
                    <a:ext uri="{9D8B030D-6E8A-4147-A177-3AD203B41FA5}">
                      <a16:colId xmlns:a16="http://schemas.microsoft.com/office/drawing/2014/main" val="2087805425"/>
                    </a:ext>
                  </a:extLst>
                </a:gridCol>
                <a:gridCol w="654983">
                  <a:extLst>
                    <a:ext uri="{9D8B030D-6E8A-4147-A177-3AD203B41FA5}">
                      <a16:colId xmlns:a16="http://schemas.microsoft.com/office/drawing/2014/main" val="1746224110"/>
                    </a:ext>
                  </a:extLst>
                </a:gridCol>
                <a:gridCol w="1057812">
                  <a:extLst>
                    <a:ext uri="{9D8B030D-6E8A-4147-A177-3AD203B41FA5}">
                      <a16:colId xmlns:a16="http://schemas.microsoft.com/office/drawing/2014/main" val="3620800779"/>
                    </a:ext>
                  </a:extLst>
                </a:gridCol>
                <a:gridCol w="725709">
                  <a:extLst>
                    <a:ext uri="{9D8B030D-6E8A-4147-A177-3AD203B41FA5}">
                      <a16:colId xmlns:a16="http://schemas.microsoft.com/office/drawing/2014/main" val="185976627"/>
                    </a:ext>
                  </a:extLst>
                </a:gridCol>
                <a:gridCol w="885610">
                  <a:extLst>
                    <a:ext uri="{9D8B030D-6E8A-4147-A177-3AD203B41FA5}">
                      <a16:colId xmlns:a16="http://schemas.microsoft.com/office/drawing/2014/main" val="924431819"/>
                    </a:ext>
                  </a:extLst>
                </a:gridCol>
              </a:tblGrid>
              <a:tr h="477654">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215866354"/>
                  </a:ext>
                </a:extLst>
              </a:tr>
              <a:tr h="159218">
                <a:tc>
                  <a:txBody>
                    <a:bodyPr/>
                    <a:lstStyle/>
                    <a:p>
                      <a:pPr algn="ctr" rtl="0" fontAlgn="ctr"/>
                      <a:r>
                        <a:rPr lang="es-CO" sz="1000" b="1" i="0" u="none" strike="noStrike">
                          <a:solidFill>
                            <a:srgbClr val="203764"/>
                          </a:solidFill>
                          <a:effectLst/>
                          <a:latin typeface="Calibri" panose="020F0502020204030204" pitchFamily="34" charset="0"/>
                        </a:rPr>
                        <a:t>ASE 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$ 22.214,62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dirty="0">
                          <a:solidFill>
                            <a:srgbClr val="203764"/>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$ 61.153,97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$ 35.000,00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632505539"/>
                  </a:ext>
                </a:extLst>
              </a:tr>
              <a:tr h="159218">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592912473"/>
                  </a:ext>
                </a:extLst>
              </a:tr>
              <a:tr h="159218">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$ 9.933,86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$ 501,73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61257495"/>
                  </a:ext>
                </a:extLst>
              </a:tr>
              <a:tr h="159218">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$ 4.600,16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$ 4.600,16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739434837"/>
                  </a:ext>
                </a:extLst>
              </a:tr>
              <a:tr h="159218">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$ 773,63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99293141"/>
                  </a:ext>
                </a:extLst>
              </a:tr>
              <a:tr h="159218">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$ 3.125,75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$ 3.125,75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$ 2.595,79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$ 529,96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82310708"/>
                  </a:ext>
                </a:extLst>
              </a:tr>
              <a:tr h="159218">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03775635"/>
                  </a:ext>
                </a:extLst>
              </a:tr>
              <a:tr h="159218">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53914640"/>
                  </a:ext>
                </a:extLst>
              </a:tr>
              <a:tr h="159218">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402370104"/>
                  </a:ext>
                </a:extLst>
              </a:tr>
              <a:tr h="159218">
                <a:tc>
                  <a:txBody>
                    <a:bodyPr/>
                    <a:lstStyle/>
                    <a:p>
                      <a:pPr algn="l" rtl="0" fontAlgn="ctr"/>
                      <a:r>
                        <a:rPr lang="es-CO" sz="10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50096164"/>
                  </a:ext>
                </a:extLst>
              </a:tr>
              <a:tr h="159218">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479537468"/>
                  </a:ext>
                </a:extLst>
              </a:tr>
              <a:tr h="159218">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59727296"/>
                  </a:ext>
                </a:extLst>
              </a:tr>
              <a:tr h="159218">
                <a:tc>
                  <a:txBody>
                    <a:bodyPr/>
                    <a:lstStyle/>
                    <a:p>
                      <a:pPr algn="l" rtl="0" fontAlgn="ctr"/>
                      <a:r>
                        <a:rPr lang="es-CO" sz="1000" b="1" i="0" u="none" strike="noStrike">
                          <a:solidFill>
                            <a:srgbClr val="203764"/>
                          </a:solidFill>
                          <a:effectLst/>
                          <a:latin typeface="Calibri" panose="020F0502020204030204" pitchFamily="34" charset="0"/>
                        </a:rPr>
                        <a:t>7. SOTERRADOS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699212"/>
                  </a:ext>
                </a:extLst>
              </a:tr>
              <a:tr h="159218">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$ 1.898,78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$ 1.134,41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2098280"/>
                  </a:ext>
                </a:extLst>
              </a:tr>
              <a:tr h="318437">
                <a:tc>
                  <a:txBody>
                    <a:bodyPr/>
                    <a:lstStyle/>
                    <a:p>
                      <a:pPr algn="l" rtl="0" fontAlgn="ctr"/>
                      <a:r>
                        <a:rPr lang="es-CO" sz="1000" b="1" i="0" u="none" strike="noStrike" dirty="0">
                          <a:solidFill>
                            <a:srgbClr val="203764"/>
                          </a:solidFill>
                          <a:effectLst/>
                          <a:latin typeface="Calibri" panose="020F0502020204030204" pitchFamily="34" charset="0"/>
                        </a:rPr>
                        <a:t>8. CONTENEDORES SUPER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86437454"/>
                  </a:ext>
                </a:extLst>
              </a:tr>
              <a:tr h="159218">
                <a:tc>
                  <a:txBody>
                    <a:bodyPr/>
                    <a:lstStyle/>
                    <a:p>
                      <a:pPr algn="l" rtl="0" fontAlgn="ctr"/>
                      <a:r>
                        <a:rPr lang="es-CO" sz="10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53550721"/>
                  </a:ext>
                </a:extLst>
              </a:tr>
            </a:tbl>
          </a:graphicData>
        </a:graphic>
      </p:graphicFrame>
    </p:spTree>
    <p:extLst>
      <p:ext uri="{BB962C8B-B14F-4D97-AF65-F5344CB8AC3E}">
        <p14:creationId xmlns:p14="http://schemas.microsoft.com/office/powerpoint/2010/main" val="2120918345"/>
      </p:ext>
    </p:extLst>
  </p:cSld>
  <p:clrMapOvr>
    <a:masterClrMapping/>
  </p:clrMapOvr>
  <p:transition spd="slow"/>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9068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36984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89159" y="189059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67418" y="170717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35929" y="176883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Histórico – Corte de Césped (m</a:t>
            </a:r>
            <a:r>
              <a:rPr lang="es-CO" sz="1600" b="0" dirty="0">
                <a:solidFill>
                  <a:srgbClr val="4472C4">
                    <a:lumMod val="50000"/>
                  </a:srgbClr>
                </a:solidFill>
                <a:cs typeface="Calibri" panose="020F0502020204030204" pitchFamily="34" charset="0"/>
              </a:rPr>
              <a:t>²) 2024</a:t>
            </a:r>
            <a:endParaRPr lang="es-CO" sz="1600" b="0" kern="0" dirty="0">
              <a:solidFill>
                <a:schemeClr val="accent1">
                  <a:lumMod val="50000"/>
                </a:schemeClr>
              </a:solidFill>
            </a:endParaRPr>
          </a:p>
        </p:txBody>
      </p:sp>
      <p:sp>
        <p:nvSpPr>
          <p:cNvPr id="24" name="CuadroTexto 23">
            <a:extLst>
              <a:ext uri="{FF2B5EF4-FFF2-40B4-BE49-F238E27FC236}">
                <a16:creationId xmlns:a16="http://schemas.microsoft.com/office/drawing/2014/main" id="{3F91377F-6DC8-449A-993C-D8BC54F202F2}"/>
              </a:ext>
            </a:extLst>
          </p:cNvPr>
          <p:cNvSpPr txBox="1"/>
          <p:nvPr/>
        </p:nvSpPr>
        <p:spPr>
          <a:xfrm>
            <a:off x="89647" y="6371498"/>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enero  y el 31 de enero de 2024.</a:t>
            </a:r>
            <a:endParaRPr lang="es-CO" sz="900" dirty="0">
              <a:solidFill>
                <a:schemeClr val="accent1">
                  <a:lumMod val="50000"/>
                </a:schemeClr>
              </a:solidFill>
            </a:endParaRPr>
          </a:p>
        </p:txBody>
      </p:sp>
      <p:pic>
        <p:nvPicPr>
          <p:cNvPr id="25" name="Picture 2">
            <a:extLst>
              <a:ext uri="{FF2B5EF4-FFF2-40B4-BE49-F238E27FC236}">
                <a16:creationId xmlns:a16="http://schemas.microsoft.com/office/drawing/2014/main" id="{B2A1BADA-C531-45C8-AE07-5DE060750DA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95429" y="1741996"/>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8F1897B4-5B3E-480E-8A98-74B9780230AA}"/>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95429" y="112828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71732322-B609-DAF2-723F-52824FAA69B5}"/>
              </a:ext>
            </a:extLst>
          </p:cNvPr>
          <p:cNvGraphicFramePr>
            <a:graphicFrameLocks noGrp="1"/>
          </p:cNvGraphicFramePr>
          <p:nvPr>
            <p:extLst>
              <p:ext uri="{D42A27DB-BD31-4B8C-83A1-F6EECF244321}">
                <p14:modId xmlns:p14="http://schemas.microsoft.com/office/powerpoint/2010/main" val="1652422613"/>
              </p:ext>
            </p:extLst>
          </p:nvPr>
        </p:nvGraphicFramePr>
        <p:xfrm>
          <a:off x="293511" y="2573331"/>
          <a:ext cx="11525960" cy="855666"/>
        </p:xfrm>
        <a:graphic>
          <a:graphicData uri="http://schemas.openxmlformats.org/drawingml/2006/table">
            <a:tbl>
              <a:tblPr/>
              <a:tblGrid>
                <a:gridCol w="522424">
                  <a:extLst>
                    <a:ext uri="{9D8B030D-6E8A-4147-A177-3AD203B41FA5}">
                      <a16:colId xmlns:a16="http://schemas.microsoft.com/office/drawing/2014/main" val="3060050398"/>
                    </a:ext>
                  </a:extLst>
                </a:gridCol>
                <a:gridCol w="802292">
                  <a:extLst>
                    <a:ext uri="{9D8B030D-6E8A-4147-A177-3AD203B41FA5}">
                      <a16:colId xmlns:a16="http://schemas.microsoft.com/office/drawing/2014/main" val="3330742084"/>
                    </a:ext>
                  </a:extLst>
                </a:gridCol>
                <a:gridCol w="524755">
                  <a:extLst>
                    <a:ext uri="{9D8B030D-6E8A-4147-A177-3AD203B41FA5}">
                      <a16:colId xmlns:a16="http://schemas.microsoft.com/office/drawing/2014/main" val="1521479220"/>
                    </a:ext>
                  </a:extLst>
                </a:gridCol>
                <a:gridCol w="132939">
                  <a:extLst>
                    <a:ext uri="{9D8B030D-6E8A-4147-A177-3AD203B41FA5}">
                      <a16:colId xmlns:a16="http://schemas.microsoft.com/office/drawing/2014/main" val="2458465895"/>
                    </a:ext>
                  </a:extLst>
                </a:gridCol>
                <a:gridCol w="524755">
                  <a:extLst>
                    <a:ext uri="{9D8B030D-6E8A-4147-A177-3AD203B41FA5}">
                      <a16:colId xmlns:a16="http://schemas.microsoft.com/office/drawing/2014/main" val="3489099557"/>
                    </a:ext>
                  </a:extLst>
                </a:gridCol>
                <a:gridCol w="783633">
                  <a:extLst>
                    <a:ext uri="{9D8B030D-6E8A-4147-A177-3AD203B41FA5}">
                      <a16:colId xmlns:a16="http://schemas.microsoft.com/office/drawing/2014/main" val="1557794715"/>
                    </a:ext>
                  </a:extLst>
                </a:gridCol>
                <a:gridCol w="524755">
                  <a:extLst>
                    <a:ext uri="{9D8B030D-6E8A-4147-A177-3AD203B41FA5}">
                      <a16:colId xmlns:a16="http://schemas.microsoft.com/office/drawing/2014/main" val="2535009036"/>
                    </a:ext>
                  </a:extLst>
                </a:gridCol>
                <a:gridCol w="132939">
                  <a:extLst>
                    <a:ext uri="{9D8B030D-6E8A-4147-A177-3AD203B41FA5}">
                      <a16:colId xmlns:a16="http://schemas.microsoft.com/office/drawing/2014/main" val="937335001"/>
                    </a:ext>
                  </a:extLst>
                </a:gridCol>
                <a:gridCol w="524755">
                  <a:extLst>
                    <a:ext uri="{9D8B030D-6E8A-4147-A177-3AD203B41FA5}">
                      <a16:colId xmlns:a16="http://schemas.microsoft.com/office/drawing/2014/main" val="2740287627"/>
                    </a:ext>
                  </a:extLst>
                </a:gridCol>
                <a:gridCol w="720664">
                  <a:extLst>
                    <a:ext uri="{9D8B030D-6E8A-4147-A177-3AD203B41FA5}">
                      <a16:colId xmlns:a16="http://schemas.microsoft.com/office/drawing/2014/main" val="683006631"/>
                    </a:ext>
                  </a:extLst>
                </a:gridCol>
                <a:gridCol w="524755">
                  <a:extLst>
                    <a:ext uri="{9D8B030D-6E8A-4147-A177-3AD203B41FA5}">
                      <a16:colId xmlns:a16="http://schemas.microsoft.com/office/drawing/2014/main" val="3614608983"/>
                    </a:ext>
                  </a:extLst>
                </a:gridCol>
                <a:gridCol w="132939">
                  <a:extLst>
                    <a:ext uri="{9D8B030D-6E8A-4147-A177-3AD203B41FA5}">
                      <a16:colId xmlns:a16="http://schemas.microsoft.com/office/drawing/2014/main" val="2387802114"/>
                    </a:ext>
                  </a:extLst>
                </a:gridCol>
                <a:gridCol w="524755">
                  <a:extLst>
                    <a:ext uri="{9D8B030D-6E8A-4147-A177-3AD203B41FA5}">
                      <a16:colId xmlns:a16="http://schemas.microsoft.com/office/drawing/2014/main" val="2223241127"/>
                    </a:ext>
                  </a:extLst>
                </a:gridCol>
                <a:gridCol w="720664">
                  <a:extLst>
                    <a:ext uri="{9D8B030D-6E8A-4147-A177-3AD203B41FA5}">
                      <a16:colId xmlns:a16="http://schemas.microsoft.com/office/drawing/2014/main" val="247476327"/>
                    </a:ext>
                  </a:extLst>
                </a:gridCol>
                <a:gridCol w="524755">
                  <a:extLst>
                    <a:ext uri="{9D8B030D-6E8A-4147-A177-3AD203B41FA5}">
                      <a16:colId xmlns:a16="http://schemas.microsoft.com/office/drawing/2014/main" val="155515899"/>
                    </a:ext>
                  </a:extLst>
                </a:gridCol>
                <a:gridCol w="132939">
                  <a:extLst>
                    <a:ext uri="{9D8B030D-6E8A-4147-A177-3AD203B41FA5}">
                      <a16:colId xmlns:a16="http://schemas.microsoft.com/office/drawing/2014/main" val="921627085"/>
                    </a:ext>
                  </a:extLst>
                </a:gridCol>
                <a:gridCol w="524755">
                  <a:extLst>
                    <a:ext uri="{9D8B030D-6E8A-4147-A177-3AD203B41FA5}">
                      <a16:colId xmlns:a16="http://schemas.microsoft.com/office/drawing/2014/main" val="906191702"/>
                    </a:ext>
                  </a:extLst>
                </a:gridCol>
                <a:gridCol w="720664">
                  <a:extLst>
                    <a:ext uri="{9D8B030D-6E8A-4147-A177-3AD203B41FA5}">
                      <a16:colId xmlns:a16="http://schemas.microsoft.com/office/drawing/2014/main" val="223672505"/>
                    </a:ext>
                  </a:extLst>
                </a:gridCol>
                <a:gridCol w="524755">
                  <a:extLst>
                    <a:ext uri="{9D8B030D-6E8A-4147-A177-3AD203B41FA5}">
                      <a16:colId xmlns:a16="http://schemas.microsoft.com/office/drawing/2014/main" val="620371077"/>
                    </a:ext>
                  </a:extLst>
                </a:gridCol>
                <a:gridCol w="132939">
                  <a:extLst>
                    <a:ext uri="{9D8B030D-6E8A-4147-A177-3AD203B41FA5}">
                      <a16:colId xmlns:a16="http://schemas.microsoft.com/office/drawing/2014/main" val="2486266789"/>
                    </a:ext>
                  </a:extLst>
                </a:gridCol>
                <a:gridCol w="541082">
                  <a:extLst>
                    <a:ext uri="{9D8B030D-6E8A-4147-A177-3AD203B41FA5}">
                      <a16:colId xmlns:a16="http://schemas.microsoft.com/office/drawing/2014/main" val="3968832018"/>
                    </a:ext>
                  </a:extLst>
                </a:gridCol>
                <a:gridCol w="802292">
                  <a:extLst>
                    <a:ext uri="{9D8B030D-6E8A-4147-A177-3AD203B41FA5}">
                      <a16:colId xmlns:a16="http://schemas.microsoft.com/office/drawing/2014/main" val="610137486"/>
                    </a:ext>
                  </a:extLst>
                </a:gridCol>
                <a:gridCol w="524755">
                  <a:extLst>
                    <a:ext uri="{9D8B030D-6E8A-4147-A177-3AD203B41FA5}">
                      <a16:colId xmlns:a16="http://schemas.microsoft.com/office/drawing/2014/main" val="2956163046"/>
                    </a:ext>
                  </a:extLst>
                </a:gridCol>
              </a:tblGrid>
              <a:tr h="285222">
                <a:tc>
                  <a:txBody>
                    <a:bodyPr/>
                    <a:lstStyle/>
                    <a:p>
                      <a:pPr algn="ctr" rtl="0" fontAlgn="ctr"/>
                      <a:r>
                        <a:rPr lang="es-CO" sz="1000" b="1" i="0" u="none" strike="noStrike" dirty="0">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M2 TOTALES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189413732"/>
                  </a:ext>
                </a:extLst>
              </a:tr>
              <a:tr h="285222">
                <a:tc>
                  <a:txBody>
                    <a:bodyPr/>
                    <a:lstStyle/>
                    <a:p>
                      <a:pPr algn="ctr" rtl="0" fontAlgn="ctr"/>
                      <a:r>
                        <a:rPr lang="es-CO" sz="1000" b="0" i="0" u="none" strike="noStrike" dirty="0">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10.171.542,51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2.367,00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11.489.925,30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27.913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7.648.774,98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5.275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5.587.994,88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7.710.871,48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8.439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42.609.109,15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dirty="0">
                          <a:solidFill>
                            <a:srgbClr val="002060"/>
                          </a:solidFill>
                          <a:effectLst/>
                          <a:latin typeface="Calibri" panose="020F0502020204030204" pitchFamily="34" charset="0"/>
                        </a:rPr>
                        <a:t>44.888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777286862"/>
                  </a:ext>
                </a:extLst>
              </a:tr>
              <a:tr h="285222">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10.171.542,51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2.367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11.489.925,30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27.913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7.648.774,98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5.275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5.587.994,88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894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7.710.871,48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8.439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42.609.109,15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44.888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164914559"/>
                  </a:ext>
                </a:extLst>
              </a:tr>
            </a:tbl>
          </a:graphicData>
        </a:graphic>
      </p:graphicFrame>
    </p:spTree>
    <p:extLst>
      <p:ext uri="{BB962C8B-B14F-4D97-AF65-F5344CB8AC3E}">
        <p14:creationId xmlns:p14="http://schemas.microsoft.com/office/powerpoint/2010/main" val="1472159952"/>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CC7B209-A2CE-429C-B435-2A8BE76FE8FD}"/>
              </a:ext>
            </a:extLst>
          </p:cNvPr>
          <p:cNvCxnSpPr>
            <a:cxnSpLocks/>
          </p:cNvCxnSpPr>
          <p:nvPr/>
        </p:nvCxnSpPr>
        <p:spPr>
          <a:xfrm>
            <a:off x="88900" y="1057504"/>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D5CFE1F-4C2A-4258-91C5-B56CC5103D7B}"/>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5E0DFD0-168C-4F8E-B3A3-97A8C17116AB}"/>
              </a:ext>
            </a:extLst>
          </p:cNvPr>
          <p:cNvSpPr txBox="1"/>
          <p:nvPr/>
        </p:nvSpPr>
        <p:spPr>
          <a:xfrm>
            <a:off x="1697038" y="185738"/>
            <a:ext cx="9882187"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Limpieza Metropolitana </a:t>
            </a:r>
            <a:r>
              <a:rPr lang="es-CO" sz="1600" b="0" dirty="0" err="1">
                <a:solidFill>
                  <a:schemeClr val="accent1">
                    <a:lumMod val="50000"/>
                  </a:schemeClr>
                </a:solidFill>
              </a:rPr>
              <a:t>sa</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29 de febrero de 2024</a:t>
            </a:r>
            <a:endParaRPr lang="es-ES" sz="1600" b="0" dirty="0">
              <a:solidFill>
                <a:schemeClr val="accent1">
                  <a:lumMod val="50000"/>
                </a:schemeClr>
              </a:solidFill>
            </a:endParaRPr>
          </a:p>
        </p:txBody>
      </p:sp>
      <p:pic>
        <p:nvPicPr>
          <p:cNvPr id="150533" name="Imagen 15">
            <a:extLst>
              <a:ext uri="{FF2B5EF4-FFF2-40B4-BE49-F238E27FC236}">
                <a16:creationId xmlns:a16="http://schemas.microsoft.com/office/drawing/2014/main" id="{ACAFEF41-CA4C-44BF-A3F8-B282D057DF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Imagen 7">
            <a:extLst>
              <a:ext uri="{FF2B5EF4-FFF2-40B4-BE49-F238E27FC236}">
                <a16:creationId xmlns:a16="http://schemas.microsoft.com/office/drawing/2014/main" id="{C4976EFC-616F-4D86-BD95-1703D7CAFA6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717213" y="160791"/>
            <a:ext cx="1393825" cy="788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2998197-6EA7-450D-BC26-2246AF381719}"/>
              </a:ext>
            </a:extLst>
          </p:cNvPr>
          <p:cNvSpPr txBox="1"/>
          <p:nvPr/>
        </p:nvSpPr>
        <p:spPr>
          <a:xfrm>
            <a:off x="40820" y="6524625"/>
            <a:ext cx="1631950"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A3368E37-5AEF-1C85-CB44-3AC3613E0CAE}"/>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7E7452AF-E7AD-2FC7-ABA6-7DBA5B09CECB}"/>
              </a:ext>
            </a:extLst>
          </p:cNvPr>
          <p:cNvGraphicFramePr>
            <a:graphicFrameLocks noGrp="1"/>
          </p:cNvGraphicFramePr>
          <p:nvPr/>
        </p:nvGraphicFramePr>
        <p:xfrm>
          <a:off x="2756233" y="1173116"/>
          <a:ext cx="9007474" cy="5472286"/>
        </p:xfrm>
        <a:graphic>
          <a:graphicData uri="http://schemas.openxmlformats.org/drawingml/2006/table">
            <a:tbl>
              <a:tblPr/>
              <a:tblGrid>
                <a:gridCol w="1489865">
                  <a:extLst>
                    <a:ext uri="{9D8B030D-6E8A-4147-A177-3AD203B41FA5}">
                      <a16:colId xmlns:a16="http://schemas.microsoft.com/office/drawing/2014/main" val="1674071826"/>
                    </a:ext>
                  </a:extLst>
                </a:gridCol>
                <a:gridCol w="732517">
                  <a:extLst>
                    <a:ext uri="{9D8B030D-6E8A-4147-A177-3AD203B41FA5}">
                      <a16:colId xmlns:a16="http://schemas.microsoft.com/office/drawing/2014/main" val="2891681530"/>
                    </a:ext>
                  </a:extLst>
                </a:gridCol>
                <a:gridCol w="1204307">
                  <a:extLst>
                    <a:ext uri="{9D8B030D-6E8A-4147-A177-3AD203B41FA5}">
                      <a16:colId xmlns:a16="http://schemas.microsoft.com/office/drawing/2014/main" val="3789342079"/>
                    </a:ext>
                  </a:extLst>
                </a:gridCol>
                <a:gridCol w="968411">
                  <a:extLst>
                    <a:ext uri="{9D8B030D-6E8A-4147-A177-3AD203B41FA5}">
                      <a16:colId xmlns:a16="http://schemas.microsoft.com/office/drawing/2014/main" val="75480561"/>
                    </a:ext>
                  </a:extLst>
                </a:gridCol>
                <a:gridCol w="1257075">
                  <a:extLst>
                    <a:ext uri="{9D8B030D-6E8A-4147-A177-3AD203B41FA5}">
                      <a16:colId xmlns:a16="http://schemas.microsoft.com/office/drawing/2014/main" val="3921863584"/>
                    </a:ext>
                  </a:extLst>
                </a:gridCol>
                <a:gridCol w="661128">
                  <a:extLst>
                    <a:ext uri="{9D8B030D-6E8A-4147-A177-3AD203B41FA5}">
                      <a16:colId xmlns:a16="http://schemas.microsoft.com/office/drawing/2014/main" val="55814609"/>
                    </a:ext>
                  </a:extLst>
                </a:gridCol>
                <a:gridCol w="1067735">
                  <a:extLst>
                    <a:ext uri="{9D8B030D-6E8A-4147-A177-3AD203B41FA5}">
                      <a16:colId xmlns:a16="http://schemas.microsoft.com/office/drawing/2014/main" val="2264949585"/>
                    </a:ext>
                  </a:extLst>
                </a:gridCol>
                <a:gridCol w="732517">
                  <a:extLst>
                    <a:ext uri="{9D8B030D-6E8A-4147-A177-3AD203B41FA5}">
                      <a16:colId xmlns:a16="http://schemas.microsoft.com/office/drawing/2014/main" val="603479769"/>
                    </a:ext>
                  </a:extLst>
                </a:gridCol>
                <a:gridCol w="893919">
                  <a:extLst>
                    <a:ext uri="{9D8B030D-6E8A-4147-A177-3AD203B41FA5}">
                      <a16:colId xmlns:a16="http://schemas.microsoft.com/office/drawing/2014/main" val="1135535575"/>
                    </a:ext>
                  </a:extLst>
                </a:gridCol>
              </a:tblGrid>
              <a:tr h="138947">
                <a:tc gridSpan="9">
                  <a:txBody>
                    <a:bodyPr/>
                    <a:lstStyle/>
                    <a:p>
                      <a:pPr algn="ctr" fontAlgn="ctr"/>
                      <a:r>
                        <a:rPr lang="es-MX" sz="900" b="1" i="0" u="none" strike="noStrike">
                          <a:solidFill>
                            <a:srgbClr val="203764"/>
                          </a:solidFill>
                          <a:effectLst/>
                          <a:latin typeface="Calibri" panose="020F0502020204030204" pitchFamily="34" charset="0"/>
                        </a:rPr>
                        <a:t>CONTRATOS DE ADICIÓN - ASE 2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194833029"/>
                  </a:ext>
                </a:extLst>
              </a:tr>
              <a:tr h="416840">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757412987"/>
                  </a:ext>
                </a:extLst>
              </a:tr>
              <a:tr h="138947">
                <a:tc>
                  <a:txBody>
                    <a:bodyPr/>
                    <a:lstStyle/>
                    <a:p>
                      <a:pPr algn="ctr" rtl="0" fontAlgn="ctr"/>
                      <a:r>
                        <a:rPr lang="es-CO" sz="900" b="1" i="0" u="none" strike="noStrike">
                          <a:solidFill>
                            <a:srgbClr val="203764"/>
                          </a:solidFill>
                          <a:effectLst/>
                          <a:latin typeface="Calibri" panose="020F0502020204030204" pitchFamily="34" charset="0"/>
                        </a:rPr>
                        <a:t>ASE 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$ 58.831,07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$ 30.370,02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$ 89.201,09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$ 59.577,00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$ 30.370,02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362358256"/>
                  </a:ext>
                </a:extLst>
              </a:tr>
              <a:tr h="138947">
                <a:tc>
                  <a:txBody>
                    <a:bodyPr/>
                    <a:lstStyle/>
                    <a:p>
                      <a:pPr algn="l" rtl="0" fontAlgn="ctr"/>
                      <a:r>
                        <a:rPr lang="es-CO" sz="9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$ 58.831,07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$ 67.404,90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197731666"/>
                  </a:ext>
                </a:extLst>
              </a:tr>
              <a:tr h="138947">
                <a:tc>
                  <a:txBody>
                    <a:bodyPr/>
                    <a:lstStyle/>
                    <a:p>
                      <a:pPr algn="l" rtl="0" fontAlgn="ctr"/>
                      <a:r>
                        <a:rPr lang="es-CO" sz="900" b="0" i="0" u="none" strike="noStrike" dirty="0">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$ 5.679,60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$ 5.679,60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$ 5.628,82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15549580"/>
                  </a:ext>
                </a:extLst>
              </a:tr>
              <a:tr h="138947">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$ 5.264,33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$ 5.264,33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$ 5.221,71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7360551"/>
                  </a:ext>
                </a:extLst>
              </a:tr>
              <a:tr h="138947">
                <a:tc>
                  <a:txBody>
                    <a:bodyPr/>
                    <a:lstStyle/>
                    <a:p>
                      <a:pPr algn="l" rtl="0" fontAlgn="ctr"/>
                      <a:r>
                        <a:rPr lang="es-CO" sz="9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$ 981,08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77582948"/>
                  </a:ext>
                </a:extLst>
              </a:tr>
              <a:tr h="138947">
                <a:tc>
                  <a:txBody>
                    <a:bodyPr/>
                    <a:lstStyle/>
                    <a:p>
                      <a:pPr algn="l" rtl="0" fontAlgn="ctr"/>
                      <a:r>
                        <a:rPr lang="es-CO" sz="9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$ 9.601,96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$ 9.601,96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$ 9.528,46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$ 73,50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2368823"/>
                  </a:ext>
                </a:extLst>
              </a:tr>
              <a:tr h="138947">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$ 6.090,93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$ 6.090,93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$ 6.090,86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4226263"/>
                  </a:ext>
                </a:extLst>
              </a:tr>
              <a:tr h="138947">
                <a:tc>
                  <a:txBody>
                    <a:bodyPr/>
                    <a:lstStyle/>
                    <a:p>
                      <a:pPr algn="l" rtl="0" fontAlgn="ctr"/>
                      <a:r>
                        <a:rPr lang="es-CO" sz="9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$ 4.336,10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$ 4.336,10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$ 4.317,24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02984058"/>
                  </a:ext>
                </a:extLst>
              </a:tr>
              <a:tr h="138947">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$ 4.686,50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$ 4.686,50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$ 4.608,46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$ 78,04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54993393"/>
                  </a:ext>
                </a:extLst>
              </a:tr>
              <a:tr h="138947">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$ 8.528,42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54199665"/>
                  </a:ext>
                </a:extLst>
              </a:tr>
              <a:tr h="138947">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$ 5.913,06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$ 5.913,06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$ 5.897,81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39534507"/>
                  </a:ext>
                </a:extLst>
              </a:tr>
              <a:tr h="138947">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$ 3.898,11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$ 3.898,11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$ 3.839,56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$ 58,55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9618693"/>
                  </a:ext>
                </a:extLst>
              </a:tr>
              <a:tr h="138947">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9094725"/>
                  </a:ext>
                </a:extLst>
              </a:tr>
              <a:tr h="192301">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$ 3.314,17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$ 3.314,17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$ 3.291,03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$ 23,14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38660189"/>
                  </a:ext>
                </a:extLst>
              </a:tr>
              <a:tr h="277894">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$ 4.532,71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$ 4.532,71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$ 4.532,70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kern="1200" dirty="0">
                          <a:solidFill>
                            <a:srgbClr val="203764"/>
                          </a:solidFill>
                          <a:effectLst/>
                          <a:latin typeface="Calibri" panose="020F0502020204030204" pitchFamily="34" charset="0"/>
                          <a:ea typeface="+mn-ea"/>
                          <a:cs typeface="+mn-cs"/>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05328378"/>
                  </a:ext>
                </a:extLst>
              </a:tr>
              <a:tr h="138947">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$ 2.118,77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$ 1.347,15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94319431"/>
                  </a:ext>
                </a:extLst>
              </a:tr>
              <a:tr h="138947">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$ 3.484,95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$ 3.484,95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054975051"/>
                  </a:ext>
                </a:extLst>
              </a:tr>
              <a:tr h="138947">
                <a:tc>
                  <a:txBody>
                    <a:bodyPr/>
                    <a:lstStyle/>
                    <a:p>
                      <a:pPr algn="l" rtl="0" fontAlgn="ctr"/>
                      <a:r>
                        <a:rPr lang="es-CO" sz="9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$ 132,69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83597499"/>
                  </a:ext>
                </a:extLst>
              </a:tr>
              <a:tr h="138947">
                <a:tc>
                  <a:txBody>
                    <a:bodyPr/>
                    <a:lstStyle/>
                    <a:p>
                      <a:pPr algn="l" rtl="0" fontAlgn="ctr"/>
                      <a:r>
                        <a:rPr lang="es-CO" sz="9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$ 345,51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95905117"/>
                  </a:ext>
                </a:extLst>
              </a:tr>
              <a:tr h="138947">
                <a:tc>
                  <a:txBody>
                    <a:bodyPr/>
                    <a:lstStyle/>
                    <a:p>
                      <a:pPr algn="l" rtl="0" fontAlgn="ctr"/>
                      <a:r>
                        <a:rPr lang="es-CO" sz="9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19839674"/>
                  </a:ext>
                </a:extLst>
              </a:tr>
              <a:tr h="138947">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$ 514,42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$ 514,42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$ 497,52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38209460"/>
                  </a:ext>
                </a:extLst>
              </a:tr>
              <a:tr h="138947">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$ 620,50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$ 620,50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$ 506,48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02081105"/>
                  </a:ext>
                </a:extLst>
              </a:tr>
              <a:tr h="277894">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63261131"/>
                  </a:ext>
                </a:extLst>
              </a:tr>
              <a:tr h="138947">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55974290"/>
                  </a:ext>
                </a:extLst>
              </a:tr>
              <a:tr h="138947">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$ 639,52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61784684"/>
                  </a:ext>
                </a:extLst>
              </a:tr>
              <a:tr h="138947">
                <a:tc>
                  <a:txBody>
                    <a:bodyPr/>
                    <a:lstStyle/>
                    <a:p>
                      <a:pPr algn="l" rtl="0" fontAlgn="ctr"/>
                      <a:r>
                        <a:rPr lang="es-CO" sz="9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85518520"/>
                  </a:ext>
                </a:extLst>
              </a:tr>
              <a:tr h="138947">
                <a:tc>
                  <a:txBody>
                    <a:bodyPr/>
                    <a:lstStyle/>
                    <a:p>
                      <a:pPr algn="l" rtl="0" fontAlgn="ctr"/>
                      <a:r>
                        <a:rPr lang="es-CO" sz="9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$ 3.732,46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27865708"/>
                  </a:ext>
                </a:extLst>
              </a:tr>
              <a:tr h="138947">
                <a:tc>
                  <a:txBody>
                    <a:bodyPr/>
                    <a:lstStyle/>
                    <a:p>
                      <a:pPr algn="l" rtl="0" fontAlgn="ctr"/>
                      <a:r>
                        <a:rPr lang="es-CO" sz="9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759175406"/>
                  </a:ext>
                </a:extLst>
              </a:tr>
              <a:tr h="138947">
                <a:tc>
                  <a:txBody>
                    <a:bodyPr/>
                    <a:lstStyle/>
                    <a:p>
                      <a:pPr algn="l" rtl="0" fontAlgn="ctr"/>
                      <a:r>
                        <a:rPr lang="es-CO" sz="9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99934158"/>
                  </a:ext>
                </a:extLst>
              </a:tr>
              <a:tr h="138947">
                <a:tc>
                  <a:txBody>
                    <a:bodyPr/>
                    <a:lstStyle/>
                    <a:p>
                      <a:pPr algn="l" rtl="0" fontAlgn="ctr"/>
                      <a:r>
                        <a:rPr lang="es-CO" sz="9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315212068"/>
                  </a:ext>
                </a:extLst>
              </a:tr>
              <a:tr h="138947">
                <a:tc>
                  <a:txBody>
                    <a:bodyPr/>
                    <a:lstStyle/>
                    <a:p>
                      <a:pPr algn="l" rtl="0" fontAlgn="ctr"/>
                      <a:r>
                        <a:rPr lang="es-CO" sz="9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24994357"/>
                  </a:ext>
                </a:extLst>
              </a:tr>
              <a:tr h="138947">
                <a:tc>
                  <a:txBody>
                    <a:bodyPr/>
                    <a:lstStyle/>
                    <a:p>
                      <a:pPr algn="l" rtl="0" fontAlgn="ctr"/>
                      <a:r>
                        <a:rPr lang="es-CO" sz="9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516264316"/>
                  </a:ext>
                </a:extLst>
              </a:tr>
              <a:tr h="138947">
                <a:tc>
                  <a:txBody>
                    <a:bodyPr/>
                    <a:lstStyle/>
                    <a:p>
                      <a:pPr algn="l" rtl="0" fontAlgn="ctr"/>
                      <a:r>
                        <a:rPr lang="es-CO" sz="9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60739947"/>
                  </a:ext>
                </a:extLst>
              </a:tr>
            </a:tbl>
          </a:graphicData>
        </a:graphic>
      </p:graphicFrame>
    </p:spTree>
  </p:cSld>
  <p:clrMapOvr>
    <a:masterClrMapping/>
  </p:clrMapOvr>
  <p:transition spd="slow"/>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92CC0E7-DF21-4EA3-ADBD-3D3DB39684FE}"/>
              </a:ext>
            </a:extLst>
          </p:cNvPr>
          <p:cNvCxnSpPr>
            <a:cxnSpLocks/>
          </p:cNvCxnSpPr>
          <p:nvPr/>
        </p:nvCxnSpPr>
        <p:spPr>
          <a:xfrm>
            <a:off x="117475" y="10398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D8767026-4F58-4C6A-A465-0AAF107B60D5}"/>
              </a:ext>
            </a:extLst>
          </p:cNvPr>
          <p:cNvSpPr txBox="1"/>
          <p:nvPr/>
        </p:nvSpPr>
        <p:spPr>
          <a:xfrm>
            <a:off x="1833563" y="1460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Ciudad Limpia </a:t>
            </a:r>
            <a:r>
              <a:rPr lang="es-CO" sz="1600" b="0" dirty="0" err="1">
                <a:solidFill>
                  <a:schemeClr val="accent1">
                    <a:lumMod val="50000"/>
                  </a:schemeClr>
                </a:solidFill>
              </a:rPr>
              <a:t>Bogota</a:t>
            </a:r>
            <a:r>
              <a:rPr lang="es-CO" sz="1600" b="0" dirty="0">
                <a:solidFill>
                  <a:schemeClr val="accent1">
                    <a:lumMod val="50000"/>
                  </a:schemeClr>
                </a:solidFill>
              </a:rPr>
              <a:t> Sa </a:t>
            </a:r>
            <a:r>
              <a:rPr lang="es-CO" sz="1600" b="0" dirty="0" err="1">
                <a:solidFill>
                  <a:schemeClr val="accent1">
                    <a:lumMod val="50000"/>
                  </a:schemeClr>
                </a:solidFill>
              </a:rPr>
              <a:t>Esp</a:t>
            </a:r>
            <a:r>
              <a:rPr lang="es-CO" sz="1600" b="0" dirty="0">
                <a:solidFill>
                  <a:schemeClr val="accent1">
                    <a:lumMod val="50000"/>
                  </a:schemeClr>
                </a:solidFill>
              </a:rPr>
              <a:t> - corte a 29 de febrero de 2024</a:t>
            </a:r>
            <a:endParaRPr lang="es-ES" sz="1600" b="0" dirty="0">
              <a:solidFill>
                <a:schemeClr val="accent1">
                  <a:lumMod val="50000"/>
                </a:schemeClr>
              </a:solidFill>
            </a:endParaRPr>
          </a:p>
        </p:txBody>
      </p:sp>
      <p:pic>
        <p:nvPicPr>
          <p:cNvPr id="152581" name="Imagen 15">
            <a:extLst>
              <a:ext uri="{FF2B5EF4-FFF2-40B4-BE49-F238E27FC236}">
                <a16:creationId xmlns:a16="http://schemas.microsoft.com/office/drawing/2014/main" id="{F54F3D97-10E8-4177-9B1E-62416971C40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C6D06692-C480-451C-9DC4-F982A744CDBD}"/>
              </a:ext>
            </a:extLst>
          </p:cNvPr>
          <p:cNvSpPr txBox="1"/>
          <p:nvPr/>
        </p:nvSpPr>
        <p:spPr>
          <a:xfrm>
            <a:off x="35831" y="6555331"/>
            <a:ext cx="1631950" cy="247650"/>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grpSp>
        <p:nvGrpSpPr>
          <p:cNvPr id="9" name="Grupo 8">
            <a:extLst>
              <a:ext uri="{FF2B5EF4-FFF2-40B4-BE49-F238E27FC236}">
                <a16:creationId xmlns:a16="http://schemas.microsoft.com/office/drawing/2014/main" id="{C5EF90F8-04D4-4A81-83DC-190C77C20643}"/>
              </a:ext>
            </a:extLst>
          </p:cNvPr>
          <p:cNvGrpSpPr/>
          <p:nvPr/>
        </p:nvGrpSpPr>
        <p:grpSpPr>
          <a:xfrm>
            <a:off x="10909760" y="-59979"/>
            <a:ext cx="1077459" cy="989053"/>
            <a:chOff x="10562619" y="1423954"/>
            <a:chExt cx="1280250" cy="1299632"/>
          </a:xfrm>
        </p:grpSpPr>
        <p:pic>
          <p:nvPicPr>
            <p:cNvPr id="11" name="Picture 2">
              <a:extLst>
                <a:ext uri="{FF2B5EF4-FFF2-40B4-BE49-F238E27FC236}">
                  <a16:creationId xmlns:a16="http://schemas.microsoft.com/office/drawing/2014/main" id="{7095135A-77EC-4E37-B39E-ADF579085A4A}"/>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a:extLst>
                <a:ext uri="{FF2B5EF4-FFF2-40B4-BE49-F238E27FC236}">
                  <a16:creationId xmlns:a16="http://schemas.microsoft.com/office/drawing/2014/main" id="{13484AE7-F26C-4789-9D13-9676D687E3AA}"/>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BD95390E-B4FA-9B06-72AC-5436E75B9B1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1D3325D1-C245-D05B-1E1E-AB6557165056}"/>
              </a:ext>
            </a:extLst>
          </p:cNvPr>
          <p:cNvGraphicFramePr>
            <a:graphicFrameLocks noGrp="1"/>
          </p:cNvGraphicFramePr>
          <p:nvPr/>
        </p:nvGraphicFramePr>
        <p:xfrm>
          <a:off x="2627897" y="1755619"/>
          <a:ext cx="9207501" cy="3562350"/>
        </p:xfrm>
        <a:graphic>
          <a:graphicData uri="http://schemas.openxmlformats.org/drawingml/2006/table">
            <a:tbl>
              <a:tblPr/>
              <a:tblGrid>
                <a:gridCol w="1522950">
                  <a:extLst>
                    <a:ext uri="{9D8B030D-6E8A-4147-A177-3AD203B41FA5}">
                      <a16:colId xmlns:a16="http://schemas.microsoft.com/office/drawing/2014/main" val="4218057720"/>
                    </a:ext>
                  </a:extLst>
                </a:gridCol>
                <a:gridCol w="748784">
                  <a:extLst>
                    <a:ext uri="{9D8B030D-6E8A-4147-A177-3AD203B41FA5}">
                      <a16:colId xmlns:a16="http://schemas.microsoft.com/office/drawing/2014/main" val="2001335681"/>
                    </a:ext>
                  </a:extLst>
                </a:gridCol>
                <a:gridCol w="1231051">
                  <a:extLst>
                    <a:ext uri="{9D8B030D-6E8A-4147-A177-3AD203B41FA5}">
                      <a16:colId xmlns:a16="http://schemas.microsoft.com/office/drawing/2014/main" val="2387176055"/>
                    </a:ext>
                  </a:extLst>
                </a:gridCol>
                <a:gridCol w="989917">
                  <a:extLst>
                    <a:ext uri="{9D8B030D-6E8A-4147-A177-3AD203B41FA5}">
                      <a16:colId xmlns:a16="http://schemas.microsoft.com/office/drawing/2014/main" val="182137668"/>
                    </a:ext>
                  </a:extLst>
                </a:gridCol>
                <a:gridCol w="1284989">
                  <a:extLst>
                    <a:ext uri="{9D8B030D-6E8A-4147-A177-3AD203B41FA5}">
                      <a16:colId xmlns:a16="http://schemas.microsoft.com/office/drawing/2014/main" val="2485280192"/>
                    </a:ext>
                  </a:extLst>
                </a:gridCol>
                <a:gridCol w="675809">
                  <a:extLst>
                    <a:ext uri="{9D8B030D-6E8A-4147-A177-3AD203B41FA5}">
                      <a16:colId xmlns:a16="http://schemas.microsoft.com/office/drawing/2014/main" val="3492932200"/>
                    </a:ext>
                  </a:extLst>
                </a:gridCol>
                <a:gridCol w="1091447">
                  <a:extLst>
                    <a:ext uri="{9D8B030D-6E8A-4147-A177-3AD203B41FA5}">
                      <a16:colId xmlns:a16="http://schemas.microsoft.com/office/drawing/2014/main" val="2698695714"/>
                    </a:ext>
                  </a:extLst>
                </a:gridCol>
                <a:gridCol w="748784">
                  <a:extLst>
                    <a:ext uri="{9D8B030D-6E8A-4147-A177-3AD203B41FA5}">
                      <a16:colId xmlns:a16="http://schemas.microsoft.com/office/drawing/2014/main" val="1415048249"/>
                    </a:ext>
                  </a:extLst>
                </a:gridCol>
                <a:gridCol w="913770">
                  <a:extLst>
                    <a:ext uri="{9D8B030D-6E8A-4147-A177-3AD203B41FA5}">
                      <a16:colId xmlns:a16="http://schemas.microsoft.com/office/drawing/2014/main" val="1939242357"/>
                    </a:ext>
                  </a:extLst>
                </a:gridCol>
              </a:tblGrid>
              <a:tr h="161925">
                <a:tc gridSpan="9">
                  <a:txBody>
                    <a:bodyPr/>
                    <a:lstStyle/>
                    <a:p>
                      <a:pPr algn="ctr" fontAlgn="ctr"/>
                      <a:r>
                        <a:rPr lang="es-MX" sz="1000" b="1" i="0" u="none" strike="noStrike">
                          <a:solidFill>
                            <a:srgbClr val="203764"/>
                          </a:solidFill>
                          <a:effectLst/>
                          <a:latin typeface="Calibri" panose="020F0502020204030204" pitchFamily="34" charset="0"/>
                        </a:rPr>
                        <a:t>CONTRATOS DE ADICIÓN - ASE 3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26656087"/>
                  </a:ext>
                </a:extLst>
              </a:tr>
              <a:tr h="485775">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919645912"/>
                  </a:ext>
                </a:extLst>
              </a:tr>
              <a:tr h="161925">
                <a:tc>
                  <a:txBody>
                    <a:bodyPr/>
                    <a:lstStyle/>
                    <a:p>
                      <a:pPr algn="ctr" rtl="0" fontAlgn="ctr"/>
                      <a:r>
                        <a:rPr lang="es-CO" sz="1000" b="1" i="0" u="none" strike="noStrike">
                          <a:solidFill>
                            <a:srgbClr val="203764"/>
                          </a:solidFill>
                          <a:effectLst/>
                          <a:latin typeface="Calibri" panose="020F0502020204030204" pitchFamily="34" charset="0"/>
                        </a:rPr>
                        <a:t>ASE 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$ 24.853,92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$ 22.339,75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$ 47.193,67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$ 34.000,00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$ 22.339,75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31471025"/>
                  </a:ext>
                </a:extLst>
              </a:tr>
              <a:tr h="161925">
                <a:tc>
                  <a:txBody>
                    <a:bodyPr/>
                    <a:lstStyle/>
                    <a:p>
                      <a:pPr algn="l" rtl="0" fontAlgn="ctr"/>
                      <a:r>
                        <a:rPr lang="es-CO" sz="10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$ 24.853,92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$ 27.614,79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581593546"/>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$ 2.806,02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$ 2.806,02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$ 2.805,86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6202667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$ 1.410,00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$ 1.410,00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$ 1.366,53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$ 43,47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78988045"/>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$ 596,21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$ 596,21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$ 550,50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19980861"/>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9056700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$ 4.748,33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$ 4.748,33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$ 4.578,18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$ 170,15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6206352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$ 2.226,04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$ 2.226,04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$ 2.066,56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$ 159,48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09894573"/>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$ 2.021,38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$ 2.021,38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$ 1.875,50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$ 145,88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79598191"/>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$ 1.838,15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$ 1.838,15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$ 1.838,06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64728047"/>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$ 2.760,86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99121123"/>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$ 1.882,88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$ 1.882,88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$ 1.703,13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78689943"/>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$ 1.477,43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72766780"/>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$ 398,36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017093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45085262"/>
                  </a:ext>
                </a:extLst>
              </a:tr>
              <a:tr h="323850">
                <a:tc>
                  <a:txBody>
                    <a:bodyPr/>
                    <a:lstStyle/>
                    <a:p>
                      <a:pPr algn="l" rtl="0" fontAlgn="ctr"/>
                      <a:r>
                        <a:rPr lang="es-CO" sz="10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4404372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$ 1.169,96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$ 1.134,62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18918859"/>
                  </a:ext>
                </a:extLst>
              </a:tr>
            </a:tbl>
          </a:graphicData>
        </a:graphic>
      </p:graphicFrame>
    </p:spTree>
  </p:cSld>
  <p:clrMapOvr>
    <a:masterClrMapping/>
  </p:clrMapOvr>
  <p:transition spd="slow"/>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92CC0E7-DF21-4EA3-ADBD-3D3DB39684FE}"/>
              </a:ext>
            </a:extLst>
          </p:cNvPr>
          <p:cNvCxnSpPr>
            <a:cxnSpLocks/>
          </p:cNvCxnSpPr>
          <p:nvPr/>
        </p:nvCxnSpPr>
        <p:spPr>
          <a:xfrm>
            <a:off x="117475" y="10398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D8767026-4F58-4C6A-A465-0AAF107B60D5}"/>
              </a:ext>
            </a:extLst>
          </p:cNvPr>
          <p:cNvSpPr txBox="1"/>
          <p:nvPr/>
        </p:nvSpPr>
        <p:spPr>
          <a:xfrm>
            <a:off x="1833563" y="1460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Ciudad Limpia </a:t>
            </a:r>
            <a:r>
              <a:rPr lang="es-CO" sz="1600" b="0" dirty="0" err="1">
                <a:solidFill>
                  <a:schemeClr val="accent1">
                    <a:lumMod val="50000"/>
                  </a:schemeClr>
                </a:solidFill>
              </a:rPr>
              <a:t>Bogota</a:t>
            </a:r>
            <a:r>
              <a:rPr lang="es-CO" sz="1600" b="0" dirty="0">
                <a:solidFill>
                  <a:schemeClr val="accent1">
                    <a:lumMod val="50000"/>
                  </a:schemeClr>
                </a:solidFill>
              </a:rPr>
              <a:t> Sa </a:t>
            </a:r>
            <a:r>
              <a:rPr lang="es-CO" sz="1600" b="0" dirty="0" err="1">
                <a:solidFill>
                  <a:schemeClr val="accent1">
                    <a:lumMod val="50000"/>
                  </a:schemeClr>
                </a:solidFill>
              </a:rPr>
              <a:t>Esp</a:t>
            </a:r>
            <a:r>
              <a:rPr lang="es-CO" sz="1600" b="0" dirty="0">
                <a:solidFill>
                  <a:schemeClr val="accent1">
                    <a:lumMod val="50000"/>
                  </a:schemeClr>
                </a:solidFill>
              </a:rPr>
              <a:t> - corte a 29 de febrero de 2024</a:t>
            </a:r>
            <a:endParaRPr lang="es-ES" sz="1600" b="0" dirty="0">
              <a:solidFill>
                <a:schemeClr val="accent1">
                  <a:lumMod val="50000"/>
                </a:schemeClr>
              </a:solidFill>
            </a:endParaRPr>
          </a:p>
        </p:txBody>
      </p:sp>
      <p:pic>
        <p:nvPicPr>
          <p:cNvPr id="152581" name="Imagen 15">
            <a:extLst>
              <a:ext uri="{FF2B5EF4-FFF2-40B4-BE49-F238E27FC236}">
                <a16:creationId xmlns:a16="http://schemas.microsoft.com/office/drawing/2014/main" id="{F54F3D97-10E8-4177-9B1E-62416971C40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C6D06692-C480-451C-9DC4-F982A744CDBD}"/>
              </a:ext>
            </a:extLst>
          </p:cNvPr>
          <p:cNvSpPr txBox="1"/>
          <p:nvPr/>
        </p:nvSpPr>
        <p:spPr>
          <a:xfrm>
            <a:off x="35831" y="6555331"/>
            <a:ext cx="1631950" cy="247650"/>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grpSp>
        <p:nvGrpSpPr>
          <p:cNvPr id="9" name="Grupo 8">
            <a:extLst>
              <a:ext uri="{FF2B5EF4-FFF2-40B4-BE49-F238E27FC236}">
                <a16:creationId xmlns:a16="http://schemas.microsoft.com/office/drawing/2014/main" id="{C5EF90F8-04D4-4A81-83DC-190C77C20643}"/>
              </a:ext>
            </a:extLst>
          </p:cNvPr>
          <p:cNvGrpSpPr/>
          <p:nvPr/>
        </p:nvGrpSpPr>
        <p:grpSpPr>
          <a:xfrm>
            <a:off x="10909760" y="-59979"/>
            <a:ext cx="1077459" cy="989053"/>
            <a:chOff x="10562619" y="1423954"/>
            <a:chExt cx="1280250" cy="1299632"/>
          </a:xfrm>
        </p:grpSpPr>
        <p:pic>
          <p:nvPicPr>
            <p:cNvPr id="11" name="Picture 2">
              <a:extLst>
                <a:ext uri="{FF2B5EF4-FFF2-40B4-BE49-F238E27FC236}">
                  <a16:creationId xmlns:a16="http://schemas.microsoft.com/office/drawing/2014/main" id="{7095135A-77EC-4E37-B39E-ADF579085A4A}"/>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a:extLst>
                <a:ext uri="{FF2B5EF4-FFF2-40B4-BE49-F238E27FC236}">
                  <a16:creationId xmlns:a16="http://schemas.microsoft.com/office/drawing/2014/main" id="{13484AE7-F26C-4789-9D13-9676D687E3AA}"/>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BD95390E-B4FA-9B06-72AC-5436E75B9B1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616FF783-6572-1ECD-6CE2-126ABFD00C1D}"/>
              </a:ext>
            </a:extLst>
          </p:cNvPr>
          <p:cNvGraphicFramePr>
            <a:graphicFrameLocks noGrp="1"/>
          </p:cNvGraphicFramePr>
          <p:nvPr/>
        </p:nvGraphicFramePr>
        <p:xfrm>
          <a:off x="2692732" y="1761753"/>
          <a:ext cx="9207501" cy="3724275"/>
        </p:xfrm>
        <a:graphic>
          <a:graphicData uri="http://schemas.openxmlformats.org/drawingml/2006/table">
            <a:tbl>
              <a:tblPr/>
              <a:tblGrid>
                <a:gridCol w="1522950">
                  <a:extLst>
                    <a:ext uri="{9D8B030D-6E8A-4147-A177-3AD203B41FA5}">
                      <a16:colId xmlns:a16="http://schemas.microsoft.com/office/drawing/2014/main" val="3788237737"/>
                    </a:ext>
                  </a:extLst>
                </a:gridCol>
                <a:gridCol w="748784">
                  <a:extLst>
                    <a:ext uri="{9D8B030D-6E8A-4147-A177-3AD203B41FA5}">
                      <a16:colId xmlns:a16="http://schemas.microsoft.com/office/drawing/2014/main" val="1006149677"/>
                    </a:ext>
                  </a:extLst>
                </a:gridCol>
                <a:gridCol w="1231051">
                  <a:extLst>
                    <a:ext uri="{9D8B030D-6E8A-4147-A177-3AD203B41FA5}">
                      <a16:colId xmlns:a16="http://schemas.microsoft.com/office/drawing/2014/main" val="3177690404"/>
                    </a:ext>
                  </a:extLst>
                </a:gridCol>
                <a:gridCol w="989917">
                  <a:extLst>
                    <a:ext uri="{9D8B030D-6E8A-4147-A177-3AD203B41FA5}">
                      <a16:colId xmlns:a16="http://schemas.microsoft.com/office/drawing/2014/main" val="3477084087"/>
                    </a:ext>
                  </a:extLst>
                </a:gridCol>
                <a:gridCol w="1284989">
                  <a:extLst>
                    <a:ext uri="{9D8B030D-6E8A-4147-A177-3AD203B41FA5}">
                      <a16:colId xmlns:a16="http://schemas.microsoft.com/office/drawing/2014/main" val="3897221920"/>
                    </a:ext>
                  </a:extLst>
                </a:gridCol>
                <a:gridCol w="675809">
                  <a:extLst>
                    <a:ext uri="{9D8B030D-6E8A-4147-A177-3AD203B41FA5}">
                      <a16:colId xmlns:a16="http://schemas.microsoft.com/office/drawing/2014/main" val="2459094626"/>
                    </a:ext>
                  </a:extLst>
                </a:gridCol>
                <a:gridCol w="1091447">
                  <a:extLst>
                    <a:ext uri="{9D8B030D-6E8A-4147-A177-3AD203B41FA5}">
                      <a16:colId xmlns:a16="http://schemas.microsoft.com/office/drawing/2014/main" val="3374768894"/>
                    </a:ext>
                  </a:extLst>
                </a:gridCol>
                <a:gridCol w="748784">
                  <a:extLst>
                    <a:ext uri="{9D8B030D-6E8A-4147-A177-3AD203B41FA5}">
                      <a16:colId xmlns:a16="http://schemas.microsoft.com/office/drawing/2014/main" val="2378619158"/>
                    </a:ext>
                  </a:extLst>
                </a:gridCol>
                <a:gridCol w="913770">
                  <a:extLst>
                    <a:ext uri="{9D8B030D-6E8A-4147-A177-3AD203B41FA5}">
                      <a16:colId xmlns:a16="http://schemas.microsoft.com/office/drawing/2014/main" val="2895387152"/>
                    </a:ext>
                  </a:extLst>
                </a:gridCol>
              </a:tblGrid>
              <a:tr h="161925">
                <a:tc gridSpan="9">
                  <a:txBody>
                    <a:bodyPr/>
                    <a:lstStyle/>
                    <a:p>
                      <a:pPr algn="ctr" fontAlgn="ctr"/>
                      <a:r>
                        <a:rPr lang="es-MX" sz="1000" b="1" i="0" u="none" strike="noStrike">
                          <a:solidFill>
                            <a:srgbClr val="203764"/>
                          </a:solidFill>
                          <a:effectLst/>
                          <a:latin typeface="Calibri" panose="020F0502020204030204" pitchFamily="34" charset="0"/>
                        </a:rPr>
                        <a:t>CONTRATOS DE ADICIÓN - ASE 3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333084114"/>
                  </a:ext>
                </a:extLst>
              </a:tr>
              <a:tr h="485775">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566728668"/>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$ 2.444,03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$ 2.444,03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785350133"/>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15601255"/>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$ 294,55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$ 294,55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$ 258,60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9633339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$ 334,98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88558463"/>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96454814"/>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$ 352,19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$ 29,06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73194904"/>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01898153"/>
                  </a:ext>
                </a:extLst>
              </a:tr>
              <a:tr h="323850">
                <a:tc>
                  <a:txBody>
                    <a:bodyPr/>
                    <a:lstStyle/>
                    <a:p>
                      <a:pPr algn="l" rtl="0" fontAlgn="ctr"/>
                      <a:r>
                        <a:rPr lang="es-CO" sz="10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$ 259,89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$ 259,89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$ 259,77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54108756"/>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$ 66,59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$ 394,10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60215279"/>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60112795"/>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$ 2.682,25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6003341"/>
                  </a:ext>
                </a:extLst>
              </a:tr>
              <a:tr h="161925">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$ 5.900,49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$ 5.900,49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966121775"/>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$ 1.411,60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$ 1.411,60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$ 1.145,50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34673944"/>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$ 4.488,89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$ 4.488,89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$ 1.710,41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$ 2.778,48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7011453"/>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900507126"/>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24162547"/>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647728957"/>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56387100"/>
                  </a:ext>
                </a:extLst>
              </a:tr>
            </a:tbl>
          </a:graphicData>
        </a:graphic>
      </p:graphicFrame>
    </p:spTree>
    <p:extLst>
      <p:ext uri="{BB962C8B-B14F-4D97-AF65-F5344CB8AC3E}">
        <p14:creationId xmlns:p14="http://schemas.microsoft.com/office/powerpoint/2010/main" val="3799166250"/>
      </p:ext>
    </p:extLst>
  </p:cSld>
  <p:clrMapOvr>
    <a:masterClrMapping/>
  </p:clrMapOvr>
  <p:transition spd="slow"/>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5FB9EB19-42C5-4D9A-8534-B527E849B794}"/>
              </a:ext>
            </a:extLst>
          </p:cNvPr>
          <p:cNvCxnSpPr>
            <a:cxnSpLocks/>
          </p:cNvCxnSpPr>
          <p:nvPr/>
        </p:nvCxnSpPr>
        <p:spPr>
          <a:xfrm>
            <a:off x="88900" y="10436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857B77FB-6EBA-4052-9368-0C7D1635FC4F}"/>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29830FB-6017-4C78-A5E4-816F864BEB06}"/>
              </a:ext>
            </a:extLst>
          </p:cNvPr>
          <p:cNvSpPr txBox="1"/>
          <p:nvPr/>
        </p:nvSpPr>
        <p:spPr>
          <a:xfrm>
            <a:off x="1762125" y="16033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Bogotá Limpia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29 de febrero de 2024</a:t>
            </a:r>
            <a:endParaRPr lang="es-ES" sz="1600" b="0" dirty="0">
              <a:solidFill>
                <a:schemeClr val="accent1">
                  <a:lumMod val="50000"/>
                </a:schemeClr>
              </a:solidFill>
            </a:endParaRPr>
          </a:p>
        </p:txBody>
      </p:sp>
      <p:pic>
        <p:nvPicPr>
          <p:cNvPr id="154629" name="Imagen 15">
            <a:extLst>
              <a:ext uri="{FF2B5EF4-FFF2-40B4-BE49-F238E27FC236}">
                <a16:creationId xmlns:a16="http://schemas.microsoft.com/office/drawing/2014/main" id="{9D7F17F1-DA69-49A2-89C8-9C285893C5E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0" name="Imagen 7">
            <a:extLst>
              <a:ext uri="{FF2B5EF4-FFF2-40B4-BE49-F238E27FC236}">
                <a16:creationId xmlns:a16="http://schemas.microsoft.com/office/drawing/2014/main" id="{41A699D8-8AF8-4F95-B28B-2AA67D9EB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72750" y="335189"/>
            <a:ext cx="1387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51892F2A-89CF-4ED3-A12A-E682668F10B7}"/>
              </a:ext>
            </a:extLst>
          </p:cNvPr>
          <p:cNvSpPr txBox="1"/>
          <p:nvPr/>
        </p:nvSpPr>
        <p:spPr>
          <a:xfrm>
            <a:off x="42242" y="6569359"/>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9104B965-7092-4ACC-A1AA-928D9BAA2424}"/>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17E993AE-B5A6-3E6D-55C9-17B2C1A42E07}"/>
              </a:ext>
            </a:extLst>
          </p:cNvPr>
          <p:cNvGraphicFramePr>
            <a:graphicFrameLocks noGrp="1"/>
          </p:cNvGraphicFramePr>
          <p:nvPr/>
        </p:nvGraphicFramePr>
        <p:xfrm>
          <a:off x="2744639" y="1512389"/>
          <a:ext cx="8836751" cy="4348335"/>
        </p:xfrm>
        <a:graphic>
          <a:graphicData uri="http://schemas.openxmlformats.org/drawingml/2006/table">
            <a:tbl>
              <a:tblPr/>
              <a:tblGrid>
                <a:gridCol w="1461627">
                  <a:extLst>
                    <a:ext uri="{9D8B030D-6E8A-4147-A177-3AD203B41FA5}">
                      <a16:colId xmlns:a16="http://schemas.microsoft.com/office/drawing/2014/main" val="1841139914"/>
                    </a:ext>
                  </a:extLst>
                </a:gridCol>
                <a:gridCol w="718633">
                  <a:extLst>
                    <a:ext uri="{9D8B030D-6E8A-4147-A177-3AD203B41FA5}">
                      <a16:colId xmlns:a16="http://schemas.microsoft.com/office/drawing/2014/main" val="3322899244"/>
                    </a:ext>
                  </a:extLst>
                </a:gridCol>
                <a:gridCol w="1181481">
                  <a:extLst>
                    <a:ext uri="{9D8B030D-6E8A-4147-A177-3AD203B41FA5}">
                      <a16:colId xmlns:a16="http://schemas.microsoft.com/office/drawing/2014/main" val="3080942823"/>
                    </a:ext>
                  </a:extLst>
                </a:gridCol>
                <a:gridCol w="950057">
                  <a:extLst>
                    <a:ext uri="{9D8B030D-6E8A-4147-A177-3AD203B41FA5}">
                      <a16:colId xmlns:a16="http://schemas.microsoft.com/office/drawing/2014/main" val="1218180167"/>
                    </a:ext>
                  </a:extLst>
                </a:gridCol>
                <a:gridCol w="1233248">
                  <a:extLst>
                    <a:ext uri="{9D8B030D-6E8A-4147-A177-3AD203B41FA5}">
                      <a16:colId xmlns:a16="http://schemas.microsoft.com/office/drawing/2014/main" val="2308203605"/>
                    </a:ext>
                  </a:extLst>
                </a:gridCol>
                <a:gridCol w="648597">
                  <a:extLst>
                    <a:ext uri="{9D8B030D-6E8A-4147-A177-3AD203B41FA5}">
                      <a16:colId xmlns:a16="http://schemas.microsoft.com/office/drawing/2014/main" val="954910557"/>
                    </a:ext>
                  </a:extLst>
                </a:gridCol>
                <a:gridCol w="1047499">
                  <a:extLst>
                    <a:ext uri="{9D8B030D-6E8A-4147-A177-3AD203B41FA5}">
                      <a16:colId xmlns:a16="http://schemas.microsoft.com/office/drawing/2014/main" val="703904676"/>
                    </a:ext>
                  </a:extLst>
                </a:gridCol>
                <a:gridCol w="718633">
                  <a:extLst>
                    <a:ext uri="{9D8B030D-6E8A-4147-A177-3AD203B41FA5}">
                      <a16:colId xmlns:a16="http://schemas.microsoft.com/office/drawing/2014/main" val="169295210"/>
                    </a:ext>
                  </a:extLst>
                </a:gridCol>
                <a:gridCol w="876976">
                  <a:extLst>
                    <a:ext uri="{9D8B030D-6E8A-4147-A177-3AD203B41FA5}">
                      <a16:colId xmlns:a16="http://schemas.microsoft.com/office/drawing/2014/main" val="278735998"/>
                    </a:ext>
                  </a:extLst>
                </a:gridCol>
              </a:tblGrid>
              <a:tr h="155405">
                <a:tc gridSpan="9">
                  <a:txBody>
                    <a:bodyPr/>
                    <a:lstStyle/>
                    <a:p>
                      <a:pPr algn="ctr" fontAlgn="ctr"/>
                      <a:r>
                        <a:rPr lang="es-MX" sz="1000" b="1" i="0" u="none" strike="noStrike">
                          <a:solidFill>
                            <a:srgbClr val="203764"/>
                          </a:solidFill>
                          <a:effectLst/>
                          <a:latin typeface="Calibri" panose="020F0502020204030204" pitchFamily="34" charset="0"/>
                        </a:rPr>
                        <a:t>CONTRATOS DE ADICIÓN - ASE 4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06738215"/>
                  </a:ext>
                </a:extLst>
              </a:tr>
              <a:tr h="466215">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246840357"/>
                  </a:ext>
                </a:extLst>
              </a:tr>
              <a:tr h="155405">
                <a:tc>
                  <a:txBody>
                    <a:bodyPr/>
                    <a:lstStyle/>
                    <a:p>
                      <a:pPr algn="ctr" rtl="0" fontAlgn="ctr"/>
                      <a:r>
                        <a:rPr lang="es-CO" sz="1000" b="1" i="0" u="none" strike="noStrike">
                          <a:solidFill>
                            <a:srgbClr val="203764"/>
                          </a:solidFill>
                          <a:effectLst/>
                          <a:latin typeface="Calibri" panose="020F0502020204030204" pitchFamily="34" charset="0"/>
                        </a:rPr>
                        <a:t>ASE 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$ 18.266,32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$ 37.846,12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$ 18.720,00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2503852"/>
                  </a:ext>
                </a:extLst>
              </a:tr>
              <a:tr h="155405">
                <a:tc>
                  <a:txBody>
                    <a:bodyPr/>
                    <a:lstStyle/>
                    <a:p>
                      <a:pPr algn="l" rtl="0" fontAlgn="ctr"/>
                      <a:r>
                        <a:rPr lang="es-CO" sz="10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$ 18.266,32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$ 18.266,32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233068849"/>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$ 2.367,58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$ 2.367,58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$ 2.343,43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96549040"/>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$ 1.585,14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$ 1.585,14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$ 1.454,17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$ 130,97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17338244"/>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$ 333,80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$ 333,80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$ 202,30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$ 131,50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75516817"/>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$ 3.053,37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$ 3.053,37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$ 2.728,12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$ 325,25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1227254"/>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$ 1.018,87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$ 1.018,87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$ 1.017,93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43679462"/>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$ 1.120,86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$ 1.120,86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$ 1.115,08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96248757"/>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$ 2.093,21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$ 2.093,21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$ 2.064,70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986818"/>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$ 1.669,65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$ 1.669,65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$ 1.667,56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97668204"/>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$ 1.472,42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$ 1.472,42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$ 1.462,92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25602509"/>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40745720"/>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81570476"/>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$ 1.209,69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$ 1.209,69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$ 1.209,63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43799473"/>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$ 344,09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$ 723,78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93880636"/>
                  </a:ext>
                </a:extLst>
              </a:tr>
              <a:tr h="155405">
                <a:tc>
                  <a:txBody>
                    <a:bodyPr/>
                    <a:lstStyle/>
                    <a:p>
                      <a:pPr algn="l" rtl="0" fontAlgn="ctr"/>
                      <a:r>
                        <a:rPr lang="es-CO" sz="10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$ 4.228,17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$ 4.228,17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531284116"/>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03224484"/>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$ 381,64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$ 381,64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$ 364,00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$ 17,64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13951252"/>
                  </a:ext>
                </a:extLst>
              </a:tr>
              <a:tr h="155405">
                <a:tc>
                  <a:txBody>
                    <a:bodyPr/>
                    <a:lstStyle/>
                    <a:p>
                      <a:pPr algn="l" rtl="0" fontAlgn="ctr"/>
                      <a:r>
                        <a:rPr lang="es-CO" sz="1000" b="0" i="0" u="none" strike="noStrike" dirty="0">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$ 387,21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$ 387,21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$ 378,38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$ 8,83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16283356"/>
                  </a:ext>
                </a:extLst>
              </a:tr>
              <a:tr h="155405">
                <a:tc>
                  <a:txBody>
                    <a:bodyPr/>
                    <a:lstStyle/>
                    <a:p>
                      <a:pPr algn="l" rtl="0" fontAlgn="ctr"/>
                      <a:r>
                        <a:rPr lang="es-CO" sz="1000" b="0" i="0" u="none" strike="noStrike" dirty="0">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$ 681,62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13239978"/>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14520046"/>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09682322"/>
                  </a:ext>
                </a:extLst>
              </a:tr>
              <a:tr h="0">
                <a:tc>
                  <a:txBody>
                    <a:bodyPr/>
                    <a:lstStyle/>
                    <a:p>
                      <a:pPr algn="l" rtl="0" fontAlgn="ctr"/>
                      <a:r>
                        <a:rPr lang="es-CO" sz="10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$ 500,47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kern="1200" dirty="0">
                          <a:solidFill>
                            <a:srgbClr val="203764"/>
                          </a:solidFill>
                          <a:effectLst/>
                          <a:latin typeface="Calibri" panose="020F0502020204030204" pitchFamily="34" charset="0"/>
                          <a:ea typeface="+mn-ea"/>
                          <a:cs typeface="+mn-cs"/>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88245214"/>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$ 884,86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$ 884,86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$ 140,28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$ 744,58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91808851"/>
                  </a:ext>
                </a:extLst>
              </a:tr>
            </a:tbl>
          </a:graphicData>
        </a:graphic>
      </p:graphicFrame>
    </p:spTree>
  </p:cSld>
  <p:clrMapOvr>
    <a:masterClrMapping/>
  </p:clrMapOvr>
  <p:transition spd="slow"/>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5FB9EB19-42C5-4D9A-8534-B527E849B794}"/>
              </a:ext>
            </a:extLst>
          </p:cNvPr>
          <p:cNvCxnSpPr>
            <a:cxnSpLocks/>
          </p:cNvCxnSpPr>
          <p:nvPr/>
        </p:nvCxnSpPr>
        <p:spPr>
          <a:xfrm>
            <a:off x="88900" y="10436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857B77FB-6EBA-4052-9368-0C7D1635FC4F}"/>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29830FB-6017-4C78-A5E4-816F864BEB06}"/>
              </a:ext>
            </a:extLst>
          </p:cNvPr>
          <p:cNvSpPr txBox="1"/>
          <p:nvPr/>
        </p:nvSpPr>
        <p:spPr>
          <a:xfrm>
            <a:off x="1762125" y="16033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Bogotá Limpia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29 de febrero de 2024</a:t>
            </a:r>
            <a:endParaRPr lang="es-ES" sz="1600" b="0" dirty="0">
              <a:solidFill>
                <a:schemeClr val="accent1">
                  <a:lumMod val="50000"/>
                </a:schemeClr>
              </a:solidFill>
            </a:endParaRPr>
          </a:p>
        </p:txBody>
      </p:sp>
      <p:pic>
        <p:nvPicPr>
          <p:cNvPr id="154629" name="Imagen 15">
            <a:extLst>
              <a:ext uri="{FF2B5EF4-FFF2-40B4-BE49-F238E27FC236}">
                <a16:creationId xmlns:a16="http://schemas.microsoft.com/office/drawing/2014/main" id="{9D7F17F1-DA69-49A2-89C8-9C285893C5E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0" name="Imagen 7">
            <a:extLst>
              <a:ext uri="{FF2B5EF4-FFF2-40B4-BE49-F238E27FC236}">
                <a16:creationId xmlns:a16="http://schemas.microsoft.com/office/drawing/2014/main" id="{41A699D8-8AF8-4F95-B28B-2AA67D9EB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72750" y="335189"/>
            <a:ext cx="1387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51892F2A-89CF-4ED3-A12A-E682668F10B7}"/>
              </a:ext>
            </a:extLst>
          </p:cNvPr>
          <p:cNvSpPr txBox="1"/>
          <p:nvPr/>
        </p:nvSpPr>
        <p:spPr>
          <a:xfrm>
            <a:off x="42242" y="6569359"/>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9104B965-7092-4ACC-A1AA-928D9BAA2424}"/>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44C4BCF4-5B57-B89F-5F6C-60E0999723E7}"/>
              </a:ext>
            </a:extLst>
          </p:cNvPr>
          <p:cNvGraphicFramePr>
            <a:graphicFrameLocks noGrp="1"/>
          </p:cNvGraphicFramePr>
          <p:nvPr/>
        </p:nvGraphicFramePr>
        <p:xfrm>
          <a:off x="2504281" y="2034909"/>
          <a:ext cx="9207501" cy="3076575"/>
        </p:xfrm>
        <a:graphic>
          <a:graphicData uri="http://schemas.openxmlformats.org/drawingml/2006/table">
            <a:tbl>
              <a:tblPr/>
              <a:tblGrid>
                <a:gridCol w="1522950">
                  <a:extLst>
                    <a:ext uri="{9D8B030D-6E8A-4147-A177-3AD203B41FA5}">
                      <a16:colId xmlns:a16="http://schemas.microsoft.com/office/drawing/2014/main" val="4270762025"/>
                    </a:ext>
                  </a:extLst>
                </a:gridCol>
                <a:gridCol w="748784">
                  <a:extLst>
                    <a:ext uri="{9D8B030D-6E8A-4147-A177-3AD203B41FA5}">
                      <a16:colId xmlns:a16="http://schemas.microsoft.com/office/drawing/2014/main" val="726743447"/>
                    </a:ext>
                  </a:extLst>
                </a:gridCol>
                <a:gridCol w="1231051">
                  <a:extLst>
                    <a:ext uri="{9D8B030D-6E8A-4147-A177-3AD203B41FA5}">
                      <a16:colId xmlns:a16="http://schemas.microsoft.com/office/drawing/2014/main" val="524396516"/>
                    </a:ext>
                  </a:extLst>
                </a:gridCol>
                <a:gridCol w="989917">
                  <a:extLst>
                    <a:ext uri="{9D8B030D-6E8A-4147-A177-3AD203B41FA5}">
                      <a16:colId xmlns:a16="http://schemas.microsoft.com/office/drawing/2014/main" val="2815449367"/>
                    </a:ext>
                  </a:extLst>
                </a:gridCol>
                <a:gridCol w="1284989">
                  <a:extLst>
                    <a:ext uri="{9D8B030D-6E8A-4147-A177-3AD203B41FA5}">
                      <a16:colId xmlns:a16="http://schemas.microsoft.com/office/drawing/2014/main" val="11241827"/>
                    </a:ext>
                  </a:extLst>
                </a:gridCol>
                <a:gridCol w="675809">
                  <a:extLst>
                    <a:ext uri="{9D8B030D-6E8A-4147-A177-3AD203B41FA5}">
                      <a16:colId xmlns:a16="http://schemas.microsoft.com/office/drawing/2014/main" val="3263548817"/>
                    </a:ext>
                  </a:extLst>
                </a:gridCol>
                <a:gridCol w="1091447">
                  <a:extLst>
                    <a:ext uri="{9D8B030D-6E8A-4147-A177-3AD203B41FA5}">
                      <a16:colId xmlns:a16="http://schemas.microsoft.com/office/drawing/2014/main" val="3269643307"/>
                    </a:ext>
                  </a:extLst>
                </a:gridCol>
                <a:gridCol w="748784">
                  <a:extLst>
                    <a:ext uri="{9D8B030D-6E8A-4147-A177-3AD203B41FA5}">
                      <a16:colId xmlns:a16="http://schemas.microsoft.com/office/drawing/2014/main" val="1653828437"/>
                    </a:ext>
                  </a:extLst>
                </a:gridCol>
                <a:gridCol w="913770">
                  <a:extLst>
                    <a:ext uri="{9D8B030D-6E8A-4147-A177-3AD203B41FA5}">
                      <a16:colId xmlns:a16="http://schemas.microsoft.com/office/drawing/2014/main" val="1958291699"/>
                    </a:ext>
                  </a:extLst>
                </a:gridCol>
              </a:tblGrid>
              <a:tr h="161925">
                <a:tc gridSpan="9">
                  <a:txBody>
                    <a:bodyPr/>
                    <a:lstStyle/>
                    <a:p>
                      <a:pPr algn="ctr" fontAlgn="ctr"/>
                      <a:r>
                        <a:rPr lang="es-MX" sz="1000" b="1" i="0" u="none" strike="noStrike">
                          <a:solidFill>
                            <a:srgbClr val="203764"/>
                          </a:solidFill>
                          <a:effectLst/>
                          <a:latin typeface="Calibri" panose="020F0502020204030204" pitchFamily="34" charset="0"/>
                        </a:rPr>
                        <a:t>CONTRATOS DE ADICIÓN - ASE 4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73462139"/>
                  </a:ext>
                </a:extLst>
              </a:tr>
              <a:tr h="485775">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637726651"/>
                  </a:ext>
                </a:extLst>
              </a:tr>
              <a:tr h="161925">
                <a:tc>
                  <a:txBody>
                    <a:bodyPr/>
                    <a:lstStyle/>
                    <a:p>
                      <a:pPr algn="ctr" rtl="0" fontAlgn="ctr"/>
                      <a:r>
                        <a:rPr lang="es-CO" sz="1000" b="1" i="0" u="none" strike="noStrike">
                          <a:solidFill>
                            <a:srgbClr val="203764"/>
                          </a:solidFill>
                          <a:effectLst/>
                          <a:latin typeface="Calibri" panose="020F0502020204030204" pitchFamily="34" charset="0"/>
                        </a:rPr>
                        <a:t>ASE 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$ 18.266,32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$ 37.846,12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$ 18.720,00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754782743"/>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3143819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$ 4.521,82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25535335"/>
                  </a:ext>
                </a:extLst>
              </a:tr>
              <a:tr h="161925">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$ 3.095,54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$ 3.095,54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096660031"/>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$ 740,56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$ 740,56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08428304"/>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$ 2.354,98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$ 2.354,98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$ 1.879,45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$ 475,53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6507833"/>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172459218"/>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64274873"/>
                  </a:ext>
                </a:extLst>
              </a:tr>
              <a:tr h="161925">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53395212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92822915"/>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568787106"/>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82823291"/>
                  </a:ext>
                </a:extLst>
              </a:tr>
              <a:tr h="323850">
                <a:tc>
                  <a:txBody>
                    <a:bodyPr/>
                    <a:lstStyle/>
                    <a:p>
                      <a:pPr algn="l" rtl="0" fontAlgn="ctr"/>
                      <a:r>
                        <a:rPr lang="es-CO" sz="1000" b="1" i="0" u="none" strike="noStrike">
                          <a:solidFill>
                            <a:srgbClr val="203764"/>
                          </a:solidFill>
                          <a:effectLst/>
                          <a:latin typeface="Calibri" panose="020F0502020204030204" pitchFamily="34" charset="0"/>
                        </a:rPr>
                        <a:t>8. CONTENEDORES SUPERFICIALES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822955135"/>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49120203"/>
                  </a:ext>
                </a:extLst>
              </a:tr>
            </a:tbl>
          </a:graphicData>
        </a:graphic>
      </p:graphicFrame>
    </p:spTree>
    <p:extLst>
      <p:ext uri="{BB962C8B-B14F-4D97-AF65-F5344CB8AC3E}">
        <p14:creationId xmlns:p14="http://schemas.microsoft.com/office/powerpoint/2010/main" val="2618045331"/>
      </p:ext>
    </p:extLst>
  </p:cSld>
  <p:clrMapOvr>
    <a:masterClrMapping/>
  </p:clrMapOvr>
  <p:transition spd="slow"/>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0871EC8C-9BE0-4F8E-B7F4-F294F1A07D66}"/>
              </a:ext>
            </a:extLst>
          </p:cNvPr>
          <p:cNvCxnSpPr>
            <a:cxnSpLocks/>
          </p:cNvCxnSpPr>
          <p:nvPr/>
        </p:nvCxnSpPr>
        <p:spPr>
          <a:xfrm>
            <a:off x="88900" y="10366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765D7F15-E731-4FB2-B47E-4B2A24CA54DD}"/>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898C809-573A-4063-8C83-0B2F6A51D118}"/>
              </a:ext>
            </a:extLst>
          </p:cNvPr>
          <p:cNvSpPr txBox="1"/>
          <p:nvPr/>
        </p:nvSpPr>
        <p:spPr>
          <a:xfrm>
            <a:off x="1622425" y="1065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Área Limpia Distrito Capital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29 de febrero de 2024</a:t>
            </a:r>
            <a:endParaRPr lang="es-ES" sz="1600" b="0" dirty="0">
              <a:solidFill>
                <a:schemeClr val="accent1">
                  <a:lumMod val="50000"/>
                </a:schemeClr>
              </a:solidFill>
            </a:endParaRPr>
          </a:p>
        </p:txBody>
      </p:sp>
      <p:pic>
        <p:nvPicPr>
          <p:cNvPr id="156677" name="Imagen 15">
            <a:extLst>
              <a:ext uri="{FF2B5EF4-FFF2-40B4-BE49-F238E27FC236}">
                <a16:creationId xmlns:a16="http://schemas.microsoft.com/office/drawing/2014/main" id="{73279D44-9C4E-4433-9B5C-8F65A029B7D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8" name="Imagen 7">
            <a:extLst>
              <a:ext uri="{FF2B5EF4-FFF2-40B4-BE49-F238E27FC236}">
                <a16:creationId xmlns:a16="http://schemas.microsoft.com/office/drawing/2014/main" id="{FFFA33C4-05EC-4F43-9DF5-6E926B30A3F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462419" y="287339"/>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BE759B5E-9326-4A82-B1E6-FA4B9395F161}"/>
              </a:ext>
            </a:extLst>
          </p:cNvPr>
          <p:cNvSpPr txBox="1"/>
          <p:nvPr/>
        </p:nvSpPr>
        <p:spPr>
          <a:xfrm>
            <a:off x="-9525" y="6563402"/>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8D48A88E-51F4-FB51-A31D-4BC62231A42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6B0B181A-8A98-F100-6BD9-C21A331266BC}"/>
              </a:ext>
            </a:extLst>
          </p:cNvPr>
          <p:cNvGraphicFramePr>
            <a:graphicFrameLocks noGrp="1"/>
          </p:cNvGraphicFramePr>
          <p:nvPr/>
        </p:nvGraphicFramePr>
        <p:xfrm>
          <a:off x="2824850" y="1464469"/>
          <a:ext cx="8758386" cy="4724624"/>
        </p:xfrm>
        <a:graphic>
          <a:graphicData uri="http://schemas.openxmlformats.org/drawingml/2006/table">
            <a:tbl>
              <a:tblPr/>
              <a:tblGrid>
                <a:gridCol w="1448665">
                  <a:extLst>
                    <a:ext uri="{9D8B030D-6E8A-4147-A177-3AD203B41FA5}">
                      <a16:colId xmlns:a16="http://schemas.microsoft.com/office/drawing/2014/main" val="3227041395"/>
                    </a:ext>
                  </a:extLst>
                </a:gridCol>
                <a:gridCol w="712261">
                  <a:extLst>
                    <a:ext uri="{9D8B030D-6E8A-4147-A177-3AD203B41FA5}">
                      <a16:colId xmlns:a16="http://schemas.microsoft.com/office/drawing/2014/main" val="2638842940"/>
                    </a:ext>
                  </a:extLst>
                </a:gridCol>
                <a:gridCol w="1171004">
                  <a:extLst>
                    <a:ext uri="{9D8B030D-6E8A-4147-A177-3AD203B41FA5}">
                      <a16:colId xmlns:a16="http://schemas.microsoft.com/office/drawing/2014/main" val="3260154773"/>
                    </a:ext>
                  </a:extLst>
                </a:gridCol>
                <a:gridCol w="941631">
                  <a:extLst>
                    <a:ext uri="{9D8B030D-6E8A-4147-A177-3AD203B41FA5}">
                      <a16:colId xmlns:a16="http://schemas.microsoft.com/office/drawing/2014/main" val="563314759"/>
                    </a:ext>
                  </a:extLst>
                </a:gridCol>
                <a:gridCol w="1222311">
                  <a:extLst>
                    <a:ext uri="{9D8B030D-6E8A-4147-A177-3AD203B41FA5}">
                      <a16:colId xmlns:a16="http://schemas.microsoft.com/office/drawing/2014/main" val="1971421422"/>
                    </a:ext>
                  </a:extLst>
                </a:gridCol>
                <a:gridCol w="642845">
                  <a:extLst>
                    <a:ext uri="{9D8B030D-6E8A-4147-A177-3AD203B41FA5}">
                      <a16:colId xmlns:a16="http://schemas.microsoft.com/office/drawing/2014/main" val="3545664151"/>
                    </a:ext>
                  </a:extLst>
                </a:gridCol>
                <a:gridCol w="1038209">
                  <a:extLst>
                    <a:ext uri="{9D8B030D-6E8A-4147-A177-3AD203B41FA5}">
                      <a16:colId xmlns:a16="http://schemas.microsoft.com/office/drawing/2014/main" val="3545923716"/>
                    </a:ext>
                  </a:extLst>
                </a:gridCol>
                <a:gridCol w="712261">
                  <a:extLst>
                    <a:ext uri="{9D8B030D-6E8A-4147-A177-3AD203B41FA5}">
                      <a16:colId xmlns:a16="http://schemas.microsoft.com/office/drawing/2014/main" val="2479583983"/>
                    </a:ext>
                  </a:extLst>
                </a:gridCol>
                <a:gridCol w="869199">
                  <a:extLst>
                    <a:ext uri="{9D8B030D-6E8A-4147-A177-3AD203B41FA5}">
                      <a16:colId xmlns:a16="http://schemas.microsoft.com/office/drawing/2014/main" val="2502085135"/>
                    </a:ext>
                  </a:extLst>
                </a:gridCol>
              </a:tblGrid>
              <a:tr h="162918">
                <a:tc gridSpan="9">
                  <a:txBody>
                    <a:bodyPr/>
                    <a:lstStyle/>
                    <a:p>
                      <a:pPr algn="ctr" fontAlgn="ctr"/>
                      <a:r>
                        <a:rPr lang="es-MX" sz="1000" b="1" i="0" u="none" strike="noStrike">
                          <a:solidFill>
                            <a:srgbClr val="203764"/>
                          </a:solidFill>
                          <a:effectLst/>
                          <a:latin typeface="Calibri" panose="020F0502020204030204" pitchFamily="34" charset="0"/>
                        </a:rPr>
                        <a:t>CONTRATOS DE ADICIÓN - ASE 5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782035985"/>
                  </a:ext>
                </a:extLst>
              </a:tr>
              <a:tr h="488755">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940359152"/>
                  </a:ext>
                </a:extLst>
              </a:tr>
              <a:tr h="162918">
                <a:tc>
                  <a:txBody>
                    <a:bodyPr/>
                    <a:lstStyle/>
                    <a:p>
                      <a:pPr algn="ctr" rtl="0" fontAlgn="ctr"/>
                      <a:r>
                        <a:rPr lang="es-CO" sz="1000" b="1" i="0" u="none" strike="noStrike">
                          <a:solidFill>
                            <a:srgbClr val="203764"/>
                          </a:solidFill>
                          <a:effectLst/>
                          <a:latin typeface="Calibri" panose="020F0502020204030204" pitchFamily="34" charset="0"/>
                        </a:rPr>
                        <a:t>ASE 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$ 22.215,26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$ 44.158,07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$ 27.000,00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088486746"/>
                  </a:ext>
                </a:extLst>
              </a:tr>
              <a:tr h="162918">
                <a:tc>
                  <a:txBody>
                    <a:bodyPr/>
                    <a:lstStyle/>
                    <a:p>
                      <a:pPr algn="l" rtl="0" fontAlgn="ctr"/>
                      <a:r>
                        <a:rPr lang="es-CO" sz="1000" b="1" i="0" u="none" strike="noStrike">
                          <a:solidFill>
                            <a:srgbClr val="203764"/>
                          </a:solidFill>
                          <a:effectLst/>
                          <a:latin typeface="Calibri" panose="020F0502020204030204" pitchFamily="34" charset="0"/>
                        </a:rPr>
                        <a:t>1.CRÍTICOS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$ 22.215,26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$ 24.997,73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083659827"/>
                  </a:ext>
                </a:extLst>
              </a:tr>
              <a:tr h="162918">
                <a:tc>
                  <a:txBody>
                    <a:bodyPr/>
                    <a:lstStyle/>
                    <a:p>
                      <a:pPr algn="l" rtl="0" fontAlgn="ctr"/>
                      <a:r>
                        <a:rPr lang="es-CO" sz="10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18360923"/>
                  </a:ext>
                </a:extLst>
              </a:tr>
              <a:tr h="162918">
                <a:tc>
                  <a:txBody>
                    <a:bodyPr/>
                    <a:lstStyle/>
                    <a:p>
                      <a:pPr algn="l" rtl="0" fontAlgn="ctr"/>
                      <a:r>
                        <a:rPr lang="es-CO" sz="10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$ 2.798,31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$ 2.798,31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$ 2.530,95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$ 267,36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67014126"/>
                  </a:ext>
                </a:extLst>
              </a:tr>
              <a:tr h="162918">
                <a:tc>
                  <a:txBody>
                    <a:bodyPr/>
                    <a:lstStyle/>
                    <a:p>
                      <a:pPr algn="l" rtl="0" fontAlgn="ctr"/>
                      <a:r>
                        <a:rPr lang="es-CO" sz="10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$ 1.895,01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$ 1.895,01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$ 1.750,07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$ 144,94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91692716"/>
                  </a:ext>
                </a:extLst>
              </a:tr>
              <a:tr h="162918">
                <a:tc>
                  <a:txBody>
                    <a:bodyPr/>
                    <a:lstStyle/>
                    <a:p>
                      <a:pPr algn="l" rtl="0" fontAlgn="ctr"/>
                      <a:r>
                        <a:rPr lang="es-CO" sz="10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$ 1.772,36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$ 1.772,36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$ 1.551,48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$ 220,88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96294228"/>
                  </a:ext>
                </a:extLst>
              </a:tr>
              <a:tr h="162918">
                <a:tc>
                  <a:txBody>
                    <a:bodyPr/>
                    <a:lstStyle/>
                    <a:p>
                      <a:pPr algn="l" rtl="0" fontAlgn="ctr"/>
                      <a:r>
                        <a:rPr lang="es-CO" sz="10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$ 1.549,29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$ 1.549,29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$ 1.533,81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88301257"/>
                  </a:ext>
                </a:extLst>
              </a:tr>
              <a:tr h="162918">
                <a:tc>
                  <a:txBody>
                    <a:bodyPr/>
                    <a:lstStyle/>
                    <a:p>
                      <a:pPr algn="l" rtl="0" fontAlgn="ctr"/>
                      <a:r>
                        <a:rPr lang="es-CO" sz="10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$ 2.691,71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$ 90,76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73683662"/>
                  </a:ext>
                </a:extLst>
              </a:tr>
              <a:tr h="162918">
                <a:tc>
                  <a:txBody>
                    <a:bodyPr/>
                    <a:lstStyle/>
                    <a:p>
                      <a:pPr algn="l" rtl="0" fontAlgn="ctr"/>
                      <a:r>
                        <a:rPr lang="es-CO" sz="10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$ 2.725,36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$ 2.725,36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$ 2.703,82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$ 21,54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85301592"/>
                  </a:ext>
                </a:extLst>
              </a:tr>
              <a:tr h="162918">
                <a:tc>
                  <a:txBody>
                    <a:bodyPr/>
                    <a:lstStyle/>
                    <a:p>
                      <a:pPr algn="l" rtl="0" fontAlgn="ctr"/>
                      <a:r>
                        <a:rPr lang="es-CO" sz="10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$ 1.727,33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93094322"/>
                  </a:ext>
                </a:extLst>
              </a:tr>
              <a:tr h="162918">
                <a:tc>
                  <a:txBody>
                    <a:bodyPr/>
                    <a:lstStyle/>
                    <a:p>
                      <a:pPr algn="l" rtl="0" fontAlgn="ctr"/>
                      <a:r>
                        <a:rPr lang="es-CO" sz="10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40839938"/>
                  </a:ext>
                </a:extLst>
              </a:tr>
              <a:tr h="162918">
                <a:tc>
                  <a:txBody>
                    <a:bodyPr/>
                    <a:lstStyle/>
                    <a:p>
                      <a:pPr algn="l" rtl="0" fontAlgn="ctr"/>
                      <a:r>
                        <a:rPr lang="es-CO" sz="10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77102067"/>
                  </a:ext>
                </a:extLst>
              </a:tr>
              <a:tr h="162918">
                <a:tc>
                  <a:txBody>
                    <a:bodyPr/>
                    <a:lstStyle/>
                    <a:p>
                      <a:pPr algn="l" rtl="0" fontAlgn="ctr"/>
                      <a:r>
                        <a:rPr lang="es-CO" sz="10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68346981"/>
                  </a:ext>
                </a:extLst>
              </a:tr>
              <a:tr h="162918">
                <a:tc>
                  <a:txBody>
                    <a:bodyPr/>
                    <a:lstStyle/>
                    <a:p>
                      <a:pPr algn="l" rtl="0" fontAlgn="ctr"/>
                      <a:r>
                        <a:rPr lang="es-CO" sz="1000" b="0" i="0" u="none" strike="noStrike">
                          <a:solidFill>
                            <a:srgbClr val="203764"/>
                          </a:solidFill>
                          <a:effectLst/>
                          <a:latin typeface="Calibri" panose="020F0502020204030204" pitchFamily="34" charset="0"/>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$ 266,19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$ 837,70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51388682"/>
                  </a:ext>
                </a:extLst>
              </a:tr>
              <a:tr h="162918">
                <a:tc>
                  <a:txBody>
                    <a:bodyPr/>
                    <a:lstStyle/>
                    <a:p>
                      <a:pPr algn="l" rtl="0" fontAlgn="ctr"/>
                      <a:r>
                        <a:rPr lang="es-CO" sz="10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$ 1.907,03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$ 1.907,03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627537120"/>
                  </a:ext>
                </a:extLst>
              </a:tr>
              <a:tr h="162918">
                <a:tc>
                  <a:txBody>
                    <a:bodyPr/>
                    <a:lstStyle/>
                    <a:p>
                      <a:pPr algn="l" rtl="0" fontAlgn="ctr"/>
                      <a:r>
                        <a:rPr lang="es-CO" sz="10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$ 189,85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$ 189,85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$ 165,17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06991292"/>
                  </a:ext>
                </a:extLst>
              </a:tr>
              <a:tr h="162918">
                <a:tc>
                  <a:txBody>
                    <a:bodyPr/>
                    <a:lstStyle/>
                    <a:p>
                      <a:pPr algn="l" rtl="0" fontAlgn="ctr"/>
                      <a:r>
                        <a:rPr lang="es-CO" sz="10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$ 196,76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21014631"/>
                  </a:ext>
                </a:extLst>
              </a:tr>
              <a:tr h="162918">
                <a:tc>
                  <a:txBody>
                    <a:bodyPr/>
                    <a:lstStyle/>
                    <a:p>
                      <a:pPr algn="l" rtl="0" fontAlgn="ctr"/>
                      <a:r>
                        <a:rPr lang="es-CO" sz="10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$ 132,14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$ 132,14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15494003"/>
                  </a:ext>
                </a:extLst>
              </a:tr>
              <a:tr h="162918">
                <a:tc>
                  <a:txBody>
                    <a:bodyPr/>
                    <a:lstStyle/>
                    <a:p>
                      <a:pPr algn="l" rtl="0" fontAlgn="ctr"/>
                      <a:r>
                        <a:rPr lang="es-CO" sz="10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$ 280,51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$ 280,51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61130231"/>
                  </a:ext>
                </a:extLst>
              </a:tr>
              <a:tr h="162918">
                <a:tc>
                  <a:txBody>
                    <a:bodyPr/>
                    <a:lstStyle/>
                    <a:p>
                      <a:pPr algn="l" rtl="0" fontAlgn="ctr"/>
                      <a:r>
                        <a:rPr lang="es-CO" sz="10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00566917"/>
                  </a:ext>
                </a:extLst>
              </a:tr>
              <a:tr h="162918">
                <a:tc>
                  <a:txBody>
                    <a:bodyPr/>
                    <a:lstStyle/>
                    <a:p>
                      <a:pPr algn="l" rtl="0" fontAlgn="ctr"/>
                      <a:r>
                        <a:rPr lang="es-CO" sz="10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$ 229,02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22577587"/>
                  </a:ext>
                </a:extLst>
              </a:tr>
              <a:tr h="162918">
                <a:tc>
                  <a:txBody>
                    <a:bodyPr/>
                    <a:lstStyle/>
                    <a:p>
                      <a:pPr algn="l" rtl="0" fontAlgn="ctr"/>
                      <a:r>
                        <a:rPr lang="es-CO" sz="10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33628174"/>
                  </a:ext>
                </a:extLst>
              </a:tr>
              <a:tr h="325837">
                <a:tc>
                  <a:txBody>
                    <a:bodyPr/>
                    <a:lstStyle/>
                    <a:p>
                      <a:pPr algn="l" rtl="0" fontAlgn="ctr"/>
                      <a:r>
                        <a:rPr lang="es-CO" sz="10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FINALIZADO-EN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35016592"/>
                  </a:ext>
                </a:extLst>
              </a:tr>
              <a:tr h="162918">
                <a:tc>
                  <a:txBody>
                    <a:bodyPr/>
                    <a:lstStyle/>
                    <a:p>
                      <a:pPr algn="l" rtl="0" fontAlgn="ctr"/>
                      <a:r>
                        <a:rPr lang="es-CO" sz="10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$ 292,29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$ 292,29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64750839"/>
                  </a:ext>
                </a:extLst>
              </a:tr>
            </a:tbl>
          </a:graphicData>
        </a:graphic>
      </p:graphicFrame>
    </p:spTree>
  </p:cSld>
  <p:clrMapOvr>
    <a:masterClrMapping/>
  </p:clrMapOvr>
  <p:transition spd="slow"/>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0871EC8C-9BE0-4F8E-B7F4-F294F1A07D66}"/>
              </a:ext>
            </a:extLst>
          </p:cNvPr>
          <p:cNvCxnSpPr>
            <a:cxnSpLocks/>
          </p:cNvCxnSpPr>
          <p:nvPr/>
        </p:nvCxnSpPr>
        <p:spPr>
          <a:xfrm>
            <a:off x="88900" y="10366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765D7F15-E731-4FB2-B47E-4B2A24CA54DD}"/>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898C809-573A-4063-8C83-0B2F6A51D118}"/>
              </a:ext>
            </a:extLst>
          </p:cNvPr>
          <p:cNvSpPr txBox="1"/>
          <p:nvPr/>
        </p:nvSpPr>
        <p:spPr>
          <a:xfrm>
            <a:off x="1622425" y="114234"/>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Área Limpia Distrito Capital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29 de febrero de 2024</a:t>
            </a:r>
            <a:endParaRPr lang="es-ES" sz="1600" b="0" dirty="0">
              <a:solidFill>
                <a:schemeClr val="accent1">
                  <a:lumMod val="50000"/>
                </a:schemeClr>
              </a:solidFill>
            </a:endParaRPr>
          </a:p>
        </p:txBody>
      </p:sp>
      <p:pic>
        <p:nvPicPr>
          <p:cNvPr id="156677" name="Imagen 15">
            <a:extLst>
              <a:ext uri="{FF2B5EF4-FFF2-40B4-BE49-F238E27FC236}">
                <a16:creationId xmlns:a16="http://schemas.microsoft.com/office/drawing/2014/main" id="{73279D44-9C4E-4433-9B5C-8F65A029B7D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8" name="Imagen 7">
            <a:extLst>
              <a:ext uri="{FF2B5EF4-FFF2-40B4-BE49-F238E27FC236}">
                <a16:creationId xmlns:a16="http://schemas.microsoft.com/office/drawing/2014/main" id="{FFFA33C4-05EC-4F43-9DF5-6E926B30A3F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462419" y="287339"/>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BE759B5E-9326-4A82-B1E6-FA4B9395F161}"/>
              </a:ext>
            </a:extLst>
          </p:cNvPr>
          <p:cNvSpPr txBox="1"/>
          <p:nvPr/>
        </p:nvSpPr>
        <p:spPr>
          <a:xfrm>
            <a:off x="-9525" y="6563402"/>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8D48A88E-51F4-FB51-A31D-4BC62231A42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0DAE7AFF-33E0-9A4F-3561-419DB581DC64}"/>
              </a:ext>
            </a:extLst>
          </p:cNvPr>
          <p:cNvGraphicFramePr>
            <a:graphicFrameLocks noGrp="1"/>
          </p:cNvGraphicFramePr>
          <p:nvPr/>
        </p:nvGraphicFramePr>
        <p:xfrm>
          <a:off x="2704306" y="1773237"/>
          <a:ext cx="9207501" cy="4048125"/>
        </p:xfrm>
        <a:graphic>
          <a:graphicData uri="http://schemas.openxmlformats.org/drawingml/2006/table">
            <a:tbl>
              <a:tblPr/>
              <a:tblGrid>
                <a:gridCol w="1522950">
                  <a:extLst>
                    <a:ext uri="{9D8B030D-6E8A-4147-A177-3AD203B41FA5}">
                      <a16:colId xmlns:a16="http://schemas.microsoft.com/office/drawing/2014/main" val="2654895646"/>
                    </a:ext>
                  </a:extLst>
                </a:gridCol>
                <a:gridCol w="748784">
                  <a:extLst>
                    <a:ext uri="{9D8B030D-6E8A-4147-A177-3AD203B41FA5}">
                      <a16:colId xmlns:a16="http://schemas.microsoft.com/office/drawing/2014/main" val="2047870738"/>
                    </a:ext>
                  </a:extLst>
                </a:gridCol>
                <a:gridCol w="1231051">
                  <a:extLst>
                    <a:ext uri="{9D8B030D-6E8A-4147-A177-3AD203B41FA5}">
                      <a16:colId xmlns:a16="http://schemas.microsoft.com/office/drawing/2014/main" val="3146297765"/>
                    </a:ext>
                  </a:extLst>
                </a:gridCol>
                <a:gridCol w="989917">
                  <a:extLst>
                    <a:ext uri="{9D8B030D-6E8A-4147-A177-3AD203B41FA5}">
                      <a16:colId xmlns:a16="http://schemas.microsoft.com/office/drawing/2014/main" val="1012889827"/>
                    </a:ext>
                  </a:extLst>
                </a:gridCol>
                <a:gridCol w="1284989">
                  <a:extLst>
                    <a:ext uri="{9D8B030D-6E8A-4147-A177-3AD203B41FA5}">
                      <a16:colId xmlns:a16="http://schemas.microsoft.com/office/drawing/2014/main" val="1769707076"/>
                    </a:ext>
                  </a:extLst>
                </a:gridCol>
                <a:gridCol w="675809">
                  <a:extLst>
                    <a:ext uri="{9D8B030D-6E8A-4147-A177-3AD203B41FA5}">
                      <a16:colId xmlns:a16="http://schemas.microsoft.com/office/drawing/2014/main" val="3289433126"/>
                    </a:ext>
                  </a:extLst>
                </a:gridCol>
                <a:gridCol w="1091447">
                  <a:extLst>
                    <a:ext uri="{9D8B030D-6E8A-4147-A177-3AD203B41FA5}">
                      <a16:colId xmlns:a16="http://schemas.microsoft.com/office/drawing/2014/main" val="1693027143"/>
                    </a:ext>
                  </a:extLst>
                </a:gridCol>
                <a:gridCol w="748784">
                  <a:extLst>
                    <a:ext uri="{9D8B030D-6E8A-4147-A177-3AD203B41FA5}">
                      <a16:colId xmlns:a16="http://schemas.microsoft.com/office/drawing/2014/main" val="1665058197"/>
                    </a:ext>
                  </a:extLst>
                </a:gridCol>
                <a:gridCol w="913770">
                  <a:extLst>
                    <a:ext uri="{9D8B030D-6E8A-4147-A177-3AD203B41FA5}">
                      <a16:colId xmlns:a16="http://schemas.microsoft.com/office/drawing/2014/main" val="898102064"/>
                    </a:ext>
                  </a:extLst>
                </a:gridCol>
              </a:tblGrid>
              <a:tr h="161925">
                <a:tc gridSpan="9">
                  <a:txBody>
                    <a:bodyPr/>
                    <a:lstStyle/>
                    <a:p>
                      <a:pPr algn="ctr" fontAlgn="ctr"/>
                      <a:r>
                        <a:rPr lang="es-MX" sz="1000" b="1" i="0" u="none" strike="noStrike">
                          <a:solidFill>
                            <a:srgbClr val="203764"/>
                          </a:solidFill>
                          <a:effectLst/>
                          <a:latin typeface="Calibri" panose="020F0502020204030204" pitchFamily="34" charset="0"/>
                        </a:rPr>
                        <a:t>CONTRATOS DE ADICIÓN - ASE 5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95428318"/>
                  </a:ext>
                </a:extLst>
              </a:tr>
              <a:tr h="485775">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680039819"/>
                  </a:ext>
                </a:extLst>
              </a:tr>
              <a:tr h="161925">
                <a:tc>
                  <a:txBody>
                    <a:bodyPr/>
                    <a:lstStyle/>
                    <a:p>
                      <a:pPr algn="ctr" rtl="0" fontAlgn="ctr"/>
                      <a:r>
                        <a:rPr lang="es-CO" sz="1000" b="1" i="0" u="none" strike="noStrike">
                          <a:solidFill>
                            <a:srgbClr val="203764"/>
                          </a:solidFill>
                          <a:effectLst/>
                          <a:latin typeface="Calibri" panose="020F0502020204030204" pitchFamily="34" charset="0"/>
                        </a:rPr>
                        <a:t>ASE 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$ 22.215,26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$ 44.158,07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$ 27.000,00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249386100"/>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660625031"/>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$ 1.213,62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23581686"/>
                  </a:ext>
                </a:extLst>
              </a:tr>
              <a:tr h="161925">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$ 3.042,13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$ 3.042,13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148681091"/>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06939730"/>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$ 2.314,35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$ 2.314,35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$ 2.280,05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33715435"/>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335310808"/>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41287792"/>
                  </a:ext>
                </a:extLst>
              </a:tr>
              <a:tr h="161925">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50557977"/>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93197122"/>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04238576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41336851"/>
                  </a:ext>
                </a:extLst>
              </a:tr>
              <a:tr h="161925">
                <a:tc>
                  <a:txBody>
                    <a:bodyPr/>
                    <a:lstStyle/>
                    <a:p>
                      <a:pPr algn="l" rtl="0" fontAlgn="ctr"/>
                      <a:r>
                        <a:rPr lang="es-CO" sz="1000" b="1" i="0" u="none" strike="noStrike">
                          <a:solidFill>
                            <a:srgbClr val="203764"/>
                          </a:solidFill>
                          <a:effectLst/>
                          <a:latin typeface="Calibri" panose="020F0502020204030204" pitchFamily="34" charset="0"/>
                        </a:rPr>
                        <a:t>7. SOTERRADOS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129465790"/>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$ 2.552,75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$ 953,77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33833025"/>
                  </a:ext>
                </a:extLst>
              </a:tr>
              <a:tr h="323850">
                <a:tc>
                  <a:txBody>
                    <a:bodyPr/>
                    <a:lstStyle/>
                    <a:p>
                      <a:pPr algn="l" rtl="0" fontAlgn="ctr"/>
                      <a:r>
                        <a:rPr lang="es-CO" sz="1000" b="1" i="0" u="none" strike="noStrike">
                          <a:solidFill>
                            <a:srgbClr val="203764"/>
                          </a:solidFill>
                          <a:effectLst/>
                          <a:latin typeface="Calibri" panose="020F0502020204030204" pitchFamily="34" charset="0"/>
                        </a:rPr>
                        <a:t>8. CONTENEDORES SUPERFICIALES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503955404"/>
                  </a:ext>
                </a:extLst>
              </a:tr>
              <a:tr h="323850">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FINALIZADO-EN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82433918"/>
                  </a:ext>
                </a:extLst>
              </a:tr>
              <a:tr h="323850">
                <a:tc>
                  <a:txBody>
                    <a:bodyPr/>
                    <a:lstStyle/>
                    <a:p>
                      <a:pPr algn="l" rtl="0" fontAlgn="ctr"/>
                      <a:r>
                        <a:rPr lang="es-CO" sz="1000" b="1" i="0" u="none" strike="noStrike">
                          <a:solidFill>
                            <a:srgbClr val="203764"/>
                          </a:solidFill>
                          <a:effectLst/>
                          <a:latin typeface="Calibri" panose="020F0502020204030204" pitchFamily="34" charset="0"/>
                        </a:rPr>
                        <a:t>9. SENSORES DE MONITOREO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55830933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$ 1.307,89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$ 326,96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19996994"/>
                  </a:ext>
                </a:extLst>
              </a:tr>
            </a:tbl>
          </a:graphicData>
        </a:graphic>
      </p:graphicFrame>
    </p:spTree>
    <p:extLst>
      <p:ext uri="{BB962C8B-B14F-4D97-AF65-F5344CB8AC3E}">
        <p14:creationId xmlns:p14="http://schemas.microsoft.com/office/powerpoint/2010/main" val="1021000562"/>
      </p:ext>
    </p:extLst>
  </p:cSld>
  <p:clrMapOvr>
    <a:masterClrMapping/>
  </p:clrMapOvr>
  <p:transition spd="slow"/>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áfico 3" descr="Martillo de juez">
            <a:extLst>
              <a:ext uri="{FF2B5EF4-FFF2-40B4-BE49-F238E27FC236}">
                <a16:creationId xmlns:a16="http://schemas.microsoft.com/office/drawing/2014/main" id="{15DCEF28-4ADB-4CED-B2A1-859A1BDA00CE}"/>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49005" y="1688096"/>
            <a:ext cx="2896496" cy="2896496"/>
          </a:xfrm>
          <a:prstGeom prst="rect">
            <a:avLst/>
          </a:prstGeom>
        </p:spPr>
      </p:pic>
      <p:sp>
        <p:nvSpPr>
          <p:cNvPr id="5" name="Título 3">
            <a:extLst>
              <a:ext uri="{FF2B5EF4-FFF2-40B4-BE49-F238E27FC236}">
                <a16:creationId xmlns:a16="http://schemas.microsoft.com/office/drawing/2014/main" id="{E5A0854B-A0EE-4A93-A479-534BA2A328E2}"/>
              </a:ext>
            </a:extLst>
          </p:cNvPr>
          <p:cNvSpPr txBox="1">
            <a:spLocks/>
          </p:cNvSpPr>
          <p:nvPr/>
        </p:nvSpPr>
        <p:spPr>
          <a:xfrm>
            <a:off x="6232525" y="5003800"/>
            <a:ext cx="5959475" cy="698500"/>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eaLnBrk="1" fontAlgn="auto" hangingPunct="1">
              <a:spcBef>
                <a:spcPts val="0"/>
              </a:spcBef>
              <a:spcAft>
                <a:spcPts val="0"/>
              </a:spcAft>
              <a:tabLst>
                <a:tab pos="914400" algn="l"/>
              </a:tabLst>
              <a:defRPr/>
            </a:pPr>
            <a:r>
              <a:rPr lang="es-CO" sz="4400" b="1" kern="0" cap="small" dirty="0">
                <a:solidFill>
                  <a:schemeClr val="accent1">
                    <a:lumMod val="50000"/>
                  </a:schemeClr>
                </a:solidFill>
                <a:latin typeface="Candara" panose="020E0502030303020204" pitchFamily="34" charset="0"/>
              </a:rPr>
              <a:t> ASUNTOS LEGALES</a:t>
            </a:r>
          </a:p>
        </p:txBody>
      </p:sp>
    </p:spTree>
    <p:extLst>
      <p:ext uri="{BB962C8B-B14F-4D97-AF65-F5344CB8AC3E}">
        <p14:creationId xmlns:p14="http://schemas.microsoft.com/office/powerpoint/2010/main" val="3392957645"/>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87134" y="250966"/>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sz="1600" b="1" cap="small" dirty="0">
                <a:solidFill>
                  <a:srgbClr val="002060"/>
                </a:solidFill>
                <a:latin typeface="Candara" panose="020E0502030303020204" pitchFamily="34" charset="0"/>
              </a:rPr>
              <a:t>         </a:t>
            </a:r>
            <a:r>
              <a:rPr lang="es-CO" sz="1600" cap="small" dirty="0">
                <a:solidFill>
                  <a:srgbClr val="002060"/>
                </a:solidFill>
                <a:latin typeface="Candara" panose="020E0502030303020204" pitchFamily="34" charset="0"/>
              </a:rPr>
              <a:t>Balance general </a:t>
            </a:r>
            <a:r>
              <a:rPr lang="es-CO" sz="1600" cap="small" dirty="0" err="1">
                <a:solidFill>
                  <a:srgbClr val="002060"/>
                </a:solidFill>
                <a:latin typeface="Candara" panose="020E0502030303020204" pitchFamily="34" charset="0"/>
              </a:rPr>
              <a:t>sac´s</a:t>
            </a:r>
            <a:endParaRPr lang="es-CO" sz="1600" dirty="0"/>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641977" y="1408507"/>
            <a:ext cx="355002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988</a:t>
            </a: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10574963" y="2474386"/>
            <a:ext cx="1234083" cy="3796509"/>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5" name="Imagen 14">
              <a:extLst>
                <a:ext uri="{FF2B5EF4-FFF2-40B4-BE49-F238E27FC236}">
                  <a16:creationId xmlns:a16="http://schemas.microsoft.com/office/drawing/2014/main" id="{ACA51224-3946-4044-8B30-AF9AD093034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sp>
        <p:nvSpPr>
          <p:cNvPr id="3" name="CuadroTexto 2">
            <a:extLst>
              <a:ext uri="{FF2B5EF4-FFF2-40B4-BE49-F238E27FC236}">
                <a16:creationId xmlns:a16="http://schemas.microsoft.com/office/drawing/2014/main" id="{58199A16-42FB-44AA-812F-98E269FFF63A}"/>
              </a:ext>
            </a:extLst>
          </p:cNvPr>
          <p:cNvSpPr txBox="1"/>
          <p:nvPr/>
        </p:nvSpPr>
        <p:spPr>
          <a:xfrm>
            <a:off x="758757" y="6400800"/>
            <a:ext cx="5622588" cy="307777"/>
          </a:xfrm>
          <a:prstGeom prst="rect">
            <a:avLst/>
          </a:prstGeom>
          <a:noFill/>
        </p:spPr>
        <p:txBody>
          <a:bodyPr wrap="square" rtlCol="0">
            <a:spAutoFit/>
          </a:bodyPr>
          <a:lstStyle/>
          <a:p>
            <a:r>
              <a:rPr lang="es-MX" sz="1400" b="1" dirty="0">
                <a:solidFill>
                  <a:schemeClr val="accent1">
                    <a:lumMod val="50000"/>
                  </a:schemeClr>
                </a:solidFill>
              </a:rPr>
              <a:t>*Nota: las SAC anuladas no se tiene en cuenta en el total de SAC </a:t>
            </a:r>
            <a:endParaRPr lang="es-CO" sz="1400" b="1" dirty="0">
              <a:solidFill>
                <a:schemeClr val="accent1">
                  <a:lumMod val="50000"/>
                </a:schemeClr>
              </a:solidFill>
            </a:endParaRPr>
          </a:p>
        </p:txBody>
      </p:sp>
      <p:graphicFrame>
        <p:nvGraphicFramePr>
          <p:cNvPr id="6" name="Gráfico 5">
            <a:extLst>
              <a:ext uri="{FF2B5EF4-FFF2-40B4-BE49-F238E27FC236}">
                <a16:creationId xmlns:a16="http://schemas.microsoft.com/office/drawing/2014/main" id="{15AAC151-7ED6-A0C9-982F-3B8C1400354A}"/>
              </a:ext>
            </a:extLst>
          </p:cNvPr>
          <p:cNvGraphicFramePr>
            <a:graphicFrameLocks/>
          </p:cNvGraphicFramePr>
          <p:nvPr/>
        </p:nvGraphicFramePr>
        <p:xfrm>
          <a:off x="193965" y="1882777"/>
          <a:ext cx="10224654" cy="4181475"/>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760672035"/>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410401" y="1945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sz="1600" cap="small" dirty="0">
                <a:solidFill>
                  <a:srgbClr val="002060"/>
                </a:solidFill>
                <a:latin typeface="Candara" panose="020E0502030303020204" pitchFamily="34" charset="0"/>
              </a:rPr>
              <a:t>         Tipologías</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7" name="CuadroTexto 6">
            <a:extLst>
              <a:ext uri="{FF2B5EF4-FFF2-40B4-BE49-F238E27FC236}">
                <a16:creationId xmlns:a16="http://schemas.microsoft.com/office/drawing/2014/main" id="{8D057A61-3B24-4036-BCDE-6DBE166A0696}"/>
              </a:ext>
            </a:extLst>
          </p:cNvPr>
          <p:cNvSpPr txBox="1"/>
          <p:nvPr/>
        </p:nvSpPr>
        <p:spPr>
          <a:xfrm>
            <a:off x="8825948" y="1521264"/>
            <a:ext cx="321916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988</a:t>
            </a:r>
          </a:p>
        </p:txBody>
      </p:sp>
      <p:grpSp>
        <p:nvGrpSpPr>
          <p:cNvPr id="9" name="Grupo 8">
            <a:extLst>
              <a:ext uri="{FF2B5EF4-FFF2-40B4-BE49-F238E27FC236}">
                <a16:creationId xmlns:a16="http://schemas.microsoft.com/office/drawing/2014/main" id="{FE1CADD9-E858-4E44-8FE7-17673980C137}"/>
              </a:ext>
            </a:extLst>
          </p:cNvPr>
          <p:cNvGrpSpPr/>
          <p:nvPr/>
        </p:nvGrpSpPr>
        <p:grpSpPr>
          <a:xfrm>
            <a:off x="10574963" y="2474386"/>
            <a:ext cx="1234083" cy="3796509"/>
            <a:chOff x="3114068" y="1111122"/>
            <a:chExt cx="1935480" cy="5697300"/>
          </a:xfrm>
        </p:grpSpPr>
        <p:pic>
          <p:nvPicPr>
            <p:cNvPr id="10" name="Imagen 9">
              <a:extLst>
                <a:ext uri="{FF2B5EF4-FFF2-40B4-BE49-F238E27FC236}">
                  <a16:creationId xmlns:a16="http://schemas.microsoft.com/office/drawing/2014/main" id="{E3712877-6F48-4B61-A294-BABF69AB51B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1" name="Imagen 10">
              <a:extLst>
                <a:ext uri="{FF2B5EF4-FFF2-40B4-BE49-F238E27FC236}">
                  <a16:creationId xmlns:a16="http://schemas.microsoft.com/office/drawing/2014/main" id="{63EB950B-F6C1-4E82-8275-DD2F549B1BAD}"/>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2" name="Imagen 11">
              <a:extLst>
                <a:ext uri="{FF2B5EF4-FFF2-40B4-BE49-F238E27FC236}">
                  <a16:creationId xmlns:a16="http://schemas.microsoft.com/office/drawing/2014/main" id="{6786BF74-E8CB-4526-9E2D-2AB8222710F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3" name="Imagen 12">
              <a:extLst>
                <a:ext uri="{FF2B5EF4-FFF2-40B4-BE49-F238E27FC236}">
                  <a16:creationId xmlns:a16="http://schemas.microsoft.com/office/drawing/2014/main" id="{58BEBFB5-A6C8-4B53-87D9-1C171FEC14A9}"/>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4" name="Imagen 13">
              <a:extLst>
                <a:ext uri="{FF2B5EF4-FFF2-40B4-BE49-F238E27FC236}">
                  <a16:creationId xmlns:a16="http://schemas.microsoft.com/office/drawing/2014/main" id="{EFFFE612-E230-4B65-9264-BD3DDC3C9035}"/>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3" name="Gráfico 2">
            <a:extLst>
              <a:ext uri="{FF2B5EF4-FFF2-40B4-BE49-F238E27FC236}">
                <a16:creationId xmlns:a16="http://schemas.microsoft.com/office/drawing/2014/main" id="{329D1B2C-E5E0-FA31-ABD8-6373CDF7A377}"/>
              </a:ext>
            </a:extLst>
          </p:cNvPr>
          <p:cNvGraphicFramePr>
            <a:graphicFrameLocks/>
          </p:cNvGraphicFramePr>
          <p:nvPr/>
        </p:nvGraphicFramePr>
        <p:xfrm>
          <a:off x="477773" y="2069961"/>
          <a:ext cx="9309322" cy="3994291"/>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34360977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0021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7937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012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1670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7836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002060"/>
                </a:solidFill>
              </a:rPr>
              <a:t>Histórico – Poda de Árboles 2018 a 2024</a:t>
            </a:r>
            <a:endParaRPr lang="es-CO" sz="1600" b="0" kern="0" dirty="0">
              <a:solidFill>
                <a:schemeClr val="accent1">
                  <a:lumMod val="50000"/>
                </a:schemeClr>
              </a:solidFill>
            </a:endParaRPr>
          </a:p>
        </p:txBody>
      </p:sp>
      <p:sp>
        <p:nvSpPr>
          <p:cNvPr id="19" name="CuadroTexto 18">
            <a:extLst>
              <a:ext uri="{FF2B5EF4-FFF2-40B4-BE49-F238E27FC236}">
                <a16:creationId xmlns:a16="http://schemas.microsoft.com/office/drawing/2014/main" id="{21F971B4-0847-4CEE-AC3A-2AF8592A3DA3}"/>
              </a:ext>
            </a:extLst>
          </p:cNvPr>
          <p:cNvSpPr txBox="1"/>
          <p:nvPr/>
        </p:nvSpPr>
        <p:spPr>
          <a:xfrm>
            <a:off x="97497" y="6381023"/>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 </a:t>
            </a:r>
          </a:p>
          <a:p>
            <a:r>
              <a:rPr lang="es-CO" sz="900" dirty="0">
                <a:solidFill>
                  <a:schemeClr val="accent1">
                    <a:lumMod val="50000"/>
                  </a:schemeClr>
                </a:solidFill>
              </a:rPr>
              <a:t>Periodo comprendido entre el 1 enero  al </a:t>
            </a:r>
            <a:r>
              <a:rPr lang="es-MX" sz="900" dirty="0">
                <a:solidFill>
                  <a:schemeClr val="accent1">
                    <a:lumMod val="50000"/>
                  </a:schemeClr>
                </a:solidFill>
              </a:rPr>
              <a:t>el 31 de diciembre de 2023</a:t>
            </a:r>
            <a:r>
              <a:rPr lang="es-CO" sz="900" dirty="0">
                <a:solidFill>
                  <a:schemeClr val="accent1">
                    <a:lumMod val="50000"/>
                  </a:schemeClr>
                </a:solidFill>
              </a:rPr>
              <a:t>.</a:t>
            </a:r>
          </a:p>
        </p:txBody>
      </p:sp>
      <p:pic>
        <p:nvPicPr>
          <p:cNvPr id="25" name="Picture 2">
            <a:extLst>
              <a:ext uri="{FF2B5EF4-FFF2-40B4-BE49-F238E27FC236}">
                <a16:creationId xmlns:a16="http://schemas.microsoft.com/office/drawing/2014/main" id="{82438A2E-A3C6-4E9A-9751-E051A004BB13}"/>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63564" y="174861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988FD073-993A-4EA9-A718-3AAA51756B1C}"/>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63564" y="106823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30BCBCB1-98A3-07AA-46BC-7E1C7D1E7B73}"/>
              </a:ext>
            </a:extLst>
          </p:cNvPr>
          <p:cNvGraphicFramePr>
            <a:graphicFrameLocks noGrp="1"/>
          </p:cNvGraphicFramePr>
          <p:nvPr>
            <p:extLst>
              <p:ext uri="{D42A27DB-BD31-4B8C-83A1-F6EECF244321}">
                <p14:modId xmlns:p14="http://schemas.microsoft.com/office/powerpoint/2010/main" val="4039005606"/>
              </p:ext>
            </p:extLst>
          </p:nvPr>
        </p:nvGraphicFramePr>
        <p:xfrm>
          <a:off x="293512" y="2619750"/>
          <a:ext cx="11537248" cy="3454154"/>
        </p:xfrm>
        <a:graphic>
          <a:graphicData uri="http://schemas.openxmlformats.org/drawingml/2006/table">
            <a:tbl>
              <a:tblPr/>
              <a:tblGrid>
                <a:gridCol w="802591">
                  <a:extLst>
                    <a:ext uri="{9D8B030D-6E8A-4147-A177-3AD203B41FA5}">
                      <a16:colId xmlns:a16="http://schemas.microsoft.com/office/drawing/2014/main" val="1978017095"/>
                    </a:ext>
                  </a:extLst>
                </a:gridCol>
                <a:gridCol w="936357">
                  <a:extLst>
                    <a:ext uri="{9D8B030D-6E8A-4147-A177-3AD203B41FA5}">
                      <a16:colId xmlns:a16="http://schemas.microsoft.com/office/drawing/2014/main" val="2677851471"/>
                    </a:ext>
                  </a:extLst>
                </a:gridCol>
                <a:gridCol w="187271">
                  <a:extLst>
                    <a:ext uri="{9D8B030D-6E8A-4147-A177-3AD203B41FA5}">
                      <a16:colId xmlns:a16="http://schemas.microsoft.com/office/drawing/2014/main" val="1526770438"/>
                    </a:ext>
                  </a:extLst>
                </a:gridCol>
                <a:gridCol w="802591">
                  <a:extLst>
                    <a:ext uri="{9D8B030D-6E8A-4147-A177-3AD203B41FA5}">
                      <a16:colId xmlns:a16="http://schemas.microsoft.com/office/drawing/2014/main" val="1613251890"/>
                    </a:ext>
                  </a:extLst>
                </a:gridCol>
                <a:gridCol w="1056744">
                  <a:extLst>
                    <a:ext uri="{9D8B030D-6E8A-4147-A177-3AD203B41FA5}">
                      <a16:colId xmlns:a16="http://schemas.microsoft.com/office/drawing/2014/main" val="1757228109"/>
                    </a:ext>
                  </a:extLst>
                </a:gridCol>
                <a:gridCol w="187271">
                  <a:extLst>
                    <a:ext uri="{9D8B030D-6E8A-4147-A177-3AD203B41FA5}">
                      <a16:colId xmlns:a16="http://schemas.microsoft.com/office/drawing/2014/main" val="1456269299"/>
                    </a:ext>
                  </a:extLst>
                </a:gridCol>
                <a:gridCol w="802591">
                  <a:extLst>
                    <a:ext uri="{9D8B030D-6E8A-4147-A177-3AD203B41FA5}">
                      <a16:colId xmlns:a16="http://schemas.microsoft.com/office/drawing/2014/main" val="338362804"/>
                    </a:ext>
                  </a:extLst>
                </a:gridCol>
                <a:gridCol w="936357">
                  <a:extLst>
                    <a:ext uri="{9D8B030D-6E8A-4147-A177-3AD203B41FA5}">
                      <a16:colId xmlns:a16="http://schemas.microsoft.com/office/drawing/2014/main" val="3735156409"/>
                    </a:ext>
                  </a:extLst>
                </a:gridCol>
                <a:gridCol w="187271">
                  <a:extLst>
                    <a:ext uri="{9D8B030D-6E8A-4147-A177-3AD203B41FA5}">
                      <a16:colId xmlns:a16="http://schemas.microsoft.com/office/drawing/2014/main" val="1946478443"/>
                    </a:ext>
                  </a:extLst>
                </a:gridCol>
                <a:gridCol w="802591">
                  <a:extLst>
                    <a:ext uri="{9D8B030D-6E8A-4147-A177-3AD203B41FA5}">
                      <a16:colId xmlns:a16="http://schemas.microsoft.com/office/drawing/2014/main" val="3880685839"/>
                    </a:ext>
                  </a:extLst>
                </a:gridCol>
                <a:gridCol w="912949">
                  <a:extLst>
                    <a:ext uri="{9D8B030D-6E8A-4147-A177-3AD203B41FA5}">
                      <a16:colId xmlns:a16="http://schemas.microsoft.com/office/drawing/2014/main" val="578232958"/>
                    </a:ext>
                  </a:extLst>
                </a:gridCol>
                <a:gridCol w="187271">
                  <a:extLst>
                    <a:ext uri="{9D8B030D-6E8A-4147-A177-3AD203B41FA5}">
                      <a16:colId xmlns:a16="http://schemas.microsoft.com/office/drawing/2014/main" val="804463200"/>
                    </a:ext>
                  </a:extLst>
                </a:gridCol>
                <a:gridCol w="802591">
                  <a:extLst>
                    <a:ext uri="{9D8B030D-6E8A-4147-A177-3AD203B41FA5}">
                      <a16:colId xmlns:a16="http://schemas.microsoft.com/office/drawing/2014/main" val="3882916293"/>
                    </a:ext>
                  </a:extLst>
                </a:gridCol>
                <a:gridCol w="949733">
                  <a:extLst>
                    <a:ext uri="{9D8B030D-6E8A-4147-A177-3AD203B41FA5}">
                      <a16:colId xmlns:a16="http://schemas.microsoft.com/office/drawing/2014/main" val="2135458896"/>
                    </a:ext>
                  </a:extLst>
                </a:gridCol>
                <a:gridCol w="187271">
                  <a:extLst>
                    <a:ext uri="{9D8B030D-6E8A-4147-A177-3AD203B41FA5}">
                      <a16:colId xmlns:a16="http://schemas.microsoft.com/office/drawing/2014/main" val="3650953082"/>
                    </a:ext>
                  </a:extLst>
                </a:gridCol>
                <a:gridCol w="802591">
                  <a:extLst>
                    <a:ext uri="{9D8B030D-6E8A-4147-A177-3AD203B41FA5}">
                      <a16:colId xmlns:a16="http://schemas.microsoft.com/office/drawing/2014/main" val="1370649380"/>
                    </a:ext>
                  </a:extLst>
                </a:gridCol>
                <a:gridCol w="993207">
                  <a:extLst>
                    <a:ext uri="{9D8B030D-6E8A-4147-A177-3AD203B41FA5}">
                      <a16:colId xmlns:a16="http://schemas.microsoft.com/office/drawing/2014/main" val="3021909171"/>
                    </a:ext>
                  </a:extLst>
                </a:gridCol>
              </a:tblGrid>
              <a:tr h="468941">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669271102"/>
                  </a:ext>
                </a:extLst>
              </a:tr>
              <a:tr h="228752">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4.305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948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9.606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015562277"/>
                  </a:ext>
                </a:extLst>
              </a:tr>
              <a:tr h="228752">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1.510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2.003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4.815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3.475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4.124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15.927</a:t>
                      </a:r>
                    </a:p>
                  </a:txBody>
                  <a:tcPr marL="0" marR="0" marT="0" marB="0" anchor="ctr">
                    <a:lnL>
                      <a:noFill/>
                    </a:lnL>
                    <a:lnR>
                      <a:noFill/>
                    </a:lnR>
                    <a:lnT>
                      <a:noFill/>
                    </a:lnT>
                    <a:lnB>
                      <a:noFill/>
                    </a:lnB>
                    <a:noFill/>
                  </a:tcPr>
                </a:tc>
                <a:extLst>
                  <a:ext uri="{0D108BD9-81ED-4DB2-BD59-A6C34878D82A}">
                    <a16:rowId xmlns:a16="http://schemas.microsoft.com/office/drawing/2014/main" val="2630070634"/>
                  </a:ext>
                </a:extLst>
              </a:tr>
              <a:tr h="228752">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28.913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26.146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10.941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8.595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15.349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89.944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149747371"/>
                  </a:ext>
                </a:extLst>
              </a:tr>
              <a:tr h="228752">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34.765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35.387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13.500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10.268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17.627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111.547</a:t>
                      </a:r>
                    </a:p>
                  </a:txBody>
                  <a:tcPr marL="0" marR="0" marT="0" marB="0" anchor="ctr">
                    <a:lnL>
                      <a:noFill/>
                    </a:lnL>
                    <a:lnR>
                      <a:noFill/>
                    </a:lnR>
                    <a:lnT>
                      <a:noFill/>
                    </a:lnT>
                    <a:lnB>
                      <a:noFill/>
                    </a:lnB>
                    <a:noFill/>
                  </a:tcPr>
                </a:tc>
                <a:extLst>
                  <a:ext uri="{0D108BD9-81ED-4DB2-BD59-A6C34878D82A}">
                    <a16:rowId xmlns:a16="http://schemas.microsoft.com/office/drawing/2014/main" val="1099253079"/>
                  </a:ext>
                </a:extLst>
              </a:tr>
              <a:tr h="228752">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25.255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31.576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13.142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10.247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14.218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94.438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777803817"/>
                  </a:ext>
                </a:extLst>
              </a:tr>
              <a:tr h="228752">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16.030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19.424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13.500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10.008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69.212</a:t>
                      </a:r>
                    </a:p>
                  </a:txBody>
                  <a:tcPr marL="0" marR="0" marT="0" marB="0" anchor="ctr">
                    <a:lnL>
                      <a:noFill/>
                    </a:lnL>
                    <a:lnR>
                      <a:noFill/>
                    </a:lnR>
                    <a:lnT>
                      <a:noFill/>
                    </a:lnT>
                    <a:lnB>
                      <a:noFill/>
                    </a:lnB>
                    <a:noFill/>
                  </a:tcPr>
                </a:tc>
                <a:extLst>
                  <a:ext uri="{0D108BD9-81ED-4DB2-BD59-A6C34878D82A}">
                    <a16:rowId xmlns:a16="http://schemas.microsoft.com/office/drawing/2014/main" val="3115579481"/>
                  </a:ext>
                </a:extLst>
              </a:tr>
              <a:tr h="228752">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19.229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22.131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13.017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10.248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9.068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73.693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07377803"/>
                  </a:ext>
                </a:extLst>
              </a:tr>
              <a:tr h="228752">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24.479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20.427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9.443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10.237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10.607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75.193</a:t>
                      </a:r>
                    </a:p>
                  </a:txBody>
                  <a:tcPr marL="0" marR="0" marT="0" marB="0" anchor="ctr">
                    <a:lnL>
                      <a:noFill/>
                    </a:lnL>
                    <a:lnR>
                      <a:noFill/>
                    </a:lnR>
                    <a:lnT>
                      <a:noFill/>
                    </a:lnT>
                    <a:lnB>
                      <a:noFill/>
                    </a:lnB>
                    <a:noFill/>
                  </a:tcPr>
                </a:tc>
                <a:extLst>
                  <a:ext uri="{0D108BD9-81ED-4DB2-BD59-A6C34878D82A}">
                    <a16:rowId xmlns:a16="http://schemas.microsoft.com/office/drawing/2014/main" val="3983661340"/>
                  </a:ext>
                </a:extLst>
              </a:tr>
              <a:tr h="228752">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26.228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25.482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9.611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10.247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10.362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81.930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456971875"/>
                  </a:ext>
                </a:extLst>
              </a:tr>
              <a:tr h="228752">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29.015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27.744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11.326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9.789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88.120</a:t>
                      </a:r>
                    </a:p>
                  </a:txBody>
                  <a:tcPr marL="0" marR="0" marT="0" marB="0" anchor="ctr">
                    <a:lnL>
                      <a:noFill/>
                    </a:lnL>
                    <a:lnR>
                      <a:noFill/>
                    </a:lnR>
                    <a:lnT>
                      <a:noFill/>
                    </a:lnT>
                    <a:lnB>
                      <a:noFill/>
                    </a:lnB>
                    <a:noFill/>
                  </a:tcPr>
                </a:tc>
                <a:extLst>
                  <a:ext uri="{0D108BD9-81ED-4DB2-BD59-A6C34878D82A}">
                    <a16:rowId xmlns:a16="http://schemas.microsoft.com/office/drawing/2014/main" val="183552482"/>
                  </a:ext>
                </a:extLst>
              </a:tr>
              <a:tr h="228752">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29.134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26.974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11.025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10.243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10.379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87.755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186508669"/>
                  </a:ext>
                </a:extLst>
              </a:tr>
              <a:tr h="228752">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29.404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28.879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11.099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10.263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10.646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90.291</a:t>
                      </a:r>
                    </a:p>
                  </a:txBody>
                  <a:tcPr marL="0" marR="0" marT="0" marB="0" anchor="ctr">
                    <a:lnL>
                      <a:noFill/>
                    </a:lnL>
                    <a:lnR>
                      <a:noFill/>
                    </a:lnR>
                    <a:lnT>
                      <a:noFill/>
                    </a:lnT>
                    <a:lnB>
                      <a:noFill/>
                    </a:lnB>
                    <a:noFill/>
                  </a:tcPr>
                </a:tc>
                <a:extLst>
                  <a:ext uri="{0D108BD9-81ED-4DB2-BD59-A6C34878D82A}">
                    <a16:rowId xmlns:a16="http://schemas.microsoft.com/office/drawing/2014/main" val="952710050"/>
                  </a:ext>
                </a:extLst>
              </a:tr>
              <a:tr h="240189">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265.559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267.862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125.724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105.267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123.244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887.656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859787201"/>
                  </a:ext>
                </a:extLst>
              </a:tr>
            </a:tbl>
          </a:graphicData>
        </a:graphic>
      </p:graphicFrame>
    </p:spTree>
    <p:extLst>
      <p:ext uri="{BB962C8B-B14F-4D97-AF65-F5344CB8AC3E}">
        <p14:creationId xmlns:p14="http://schemas.microsoft.com/office/powerpoint/2010/main" val="2976028982"/>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D2CAA0A2-1191-4F8C-B614-5A704CA4F82E}"/>
              </a:ext>
            </a:extLst>
          </p:cNvPr>
          <p:cNvSpPr txBox="1"/>
          <p:nvPr/>
        </p:nvSpPr>
        <p:spPr>
          <a:xfrm>
            <a:off x="354445" y="234797"/>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b="1" cap="small" dirty="0">
                <a:solidFill>
                  <a:srgbClr val="002060"/>
                </a:solidFill>
                <a:latin typeface="Candara" panose="020E0502030303020204" pitchFamily="34" charset="0"/>
              </a:rPr>
              <a:t>         </a:t>
            </a:r>
            <a:r>
              <a:rPr lang="es-CO" sz="1600" cap="small" dirty="0">
                <a:solidFill>
                  <a:srgbClr val="002060"/>
                </a:solidFill>
                <a:latin typeface="Candara" panose="020E0502030303020204" pitchFamily="34" charset="0"/>
              </a:rPr>
              <a:t>Total por año</a:t>
            </a:r>
            <a:endParaRPr lang="es-CO" sz="1600" dirty="0"/>
          </a:p>
        </p:txBody>
      </p:sp>
      <p:cxnSp>
        <p:nvCxnSpPr>
          <p:cNvPr id="7" name="Conector recto 6">
            <a:extLst>
              <a:ext uri="{FF2B5EF4-FFF2-40B4-BE49-F238E27FC236}">
                <a16:creationId xmlns:a16="http://schemas.microsoft.com/office/drawing/2014/main" id="{5BBAA432-EC24-40E3-85F3-F46C95A8F1E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5056B3F7-19E1-4896-BCFF-B931E749A081}"/>
              </a:ext>
            </a:extLst>
          </p:cNvPr>
          <p:cNvSpPr txBox="1"/>
          <p:nvPr/>
        </p:nvSpPr>
        <p:spPr>
          <a:xfrm>
            <a:off x="8641977" y="1440845"/>
            <a:ext cx="355002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988</a:t>
            </a:r>
          </a:p>
        </p:txBody>
      </p:sp>
      <p:grpSp>
        <p:nvGrpSpPr>
          <p:cNvPr id="8" name="Grupo 7">
            <a:extLst>
              <a:ext uri="{FF2B5EF4-FFF2-40B4-BE49-F238E27FC236}">
                <a16:creationId xmlns:a16="http://schemas.microsoft.com/office/drawing/2014/main" id="{D7A2AE01-7F1B-4185-AFE6-829B12691100}"/>
              </a:ext>
            </a:extLst>
          </p:cNvPr>
          <p:cNvGrpSpPr/>
          <p:nvPr/>
        </p:nvGrpSpPr>
        <p:grpSpPr>
          <a:xfrm>
            <a:off x="10811028" y="2454508"/>
            <a:ext cx="1234083" cy="3796509"/>
            <a:chOff x="3114068" y="1111122"/>
            <a:chExt cx="1935480" cy="5697300"/>
          </a:xfrm>
        </p:grpSpPr>
        <p:pic>
          <p:nvPicPr>
            <p:cNvPr id="10" name="Imagen 9">
              <a:extLst>
                <a:ext uri="{FF2B5EF4-FFF2-40B4-BE49-F238E27FC236}">
                  <a16:creationId xmlns:a16="http://schemas.microsoft.com/office/drawing/2014/main" id="{986799A5-1DCD-43E0-AA3B-55EC67963FB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1" name="Imagen 10">
              <a:extLst>
                <a:ext uri="{FF2B5EF4-FFF2-40B4-BE49-F238E27FC236}">
                  <a16:creationId xmlns:a16="http://schemas.microsoft.com/office/drawing/2014/main" id="{358EC1D2-A802-45AC-876D-A8D40F7335E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2" name="Imagen 11">
              <a:extLst>
                <a:ext uri="{FF2B5EF4-FFF2-40B4-BE49-F238E27FC236}">
                  <a16:creationId xmlns:a16="http://schemas.microsoft.com/office/drawing/2014/main" id="{8DCE4B2E-1791-4545-B3A0-5111CFD6154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3" name="Imagen 12">
              <a:extLst>
                <a:ext uri="{FF2B5EF4-FFF2-40B4-BE49-F238E27FC236}">
                  <a16:creationId xmlns:a16="http://schemas.microsoft.com/office/drawing/2014/main" id="{E6ACDF2F-6B6D-443D-80A1-805E1D616E9F}"/>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4" name="Imagen 13">
              <a:extLst>
                <a:ext uri="{FF2B5EF4-FFF2-40B4-BE49-F238E27FC236}">
                  <a16:creationId xmlns:a16="http://schemas.microsoft.com/office/drawing/2014/main" id="{F534306A-9D97-419A-8B88-8D86A6695DB3}"/>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2" name="Gráfico 1">
            <a:extLst>
              <a:ext uri="{FF2B5EF4-FFF2-40B4-BE49-F238E27FC236}">
                <a16:creationId xmlns:a16="http://schemas.microsoft.com/office/drawing/2014/main" id="{5C174F43-415F-E4FD-1369-3BF124CB0A14}"/>
              </a:ext>
            </a:extLst>
          </p:cNvPr>
          <p:cNvGraphicFramePr>
            <a:graphicFrameLocks/>
          </p:cNvGraphicFramePr>
          <p:nvPr/>
        </p:nvGraphicFramePr>
        <p:xfrm>
          <a:off x="711200" y="2119973"/>
          <a:ext cx="9208655" cy="4131041"/>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49715653"/>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876301" y="60139"/>
            <a:ext cx="10641446"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 MULTAS</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1473200" y="667591"/>
            <a:ext cx="2826542"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ESTADO</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473649" y="1408824"/>
            <a:ext cx="2205846"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66</a:t>
            </a:r>
          </a:p>
        </p:txBody>
      </p:sp>
      <p:graphicFrame>
        <p:nvGraphicFramePr>
          <p:cNvPr id="2" name="Gráfico 1">
            <a:extLst>
              <a:ext uri="{FF2B5EF4-FFF2-40B4-BE49-F238E27FC236}">
                <a16:creationId xmlns:a16="http://schemas.microsoft.com/office/drawing/2014/main" id="{72C8FB18-1DBC-E281-04B9-02DBB8374331}"/>
              </a:ext>
            </a:extLst>
          </p:cNvPr>
          <p:cNvGraphicFramePr>
            <a:graphicFrameLocks/>
          </p:cNvGraphicFramePr>
          <p:nvPr/>
        </p:nvGraphicFramePr>
        <p:xfrm>
          <a:off x="757383" y="2055155"/>
          <a:ext cx="9615054" cy="3966952"/>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6929202"/>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16721" y="1728947"/>
          <a:ext cx="11358557" cy="4239774"/>
        </p:xfrm>
        <a:graphic>
          <a:graphicData uri="http://schemas.openxmlformats.org/drawingml/2006/table">
            <a:tbl>
              <a:tblPr firstRow="1" bandRow="1">
                <a:tableStyleId>{93296810-A885-4BE3-A3E7-6D5BEEA58F35}</a:tableStyleId>
              </a:tblPr>
              <a:tblGrid>
                <a:gridCol w="663670">
                  <a:extLst>
                    <a:ext uri="{9D8B030D-6E8A-4147-A177-3AD203B41FA5}">
                      <a16:colId xmlns:a16="http://schemas.microsoft.com/office/drawing/2014/main" val="2457421865"/>
                    </a:ext>
                  </a:extLst>
                </a:gridCol>
                <a:gridCol w="2490455">
                  <a:extLst>
                    <a:ext uri="{9D8B030D-6E8A-4147-A177-3AD203B41FA5}">
                      <a16:colId xmlns:a16="http://schemas.microsoft.com/office/drawing/2014/main" val="3367632477"/>
                    </a:ext>
                  </a:extLst>
                </a:gridCol>
                <a:gridCol w="2932871">
                  <a:extLst>
                    <a:ext uri="{9D8B030D-6E8A-4147-A177-3AD203B41FA5}">
                      <a16:colId xmlns:a16="http://schemas.microsoft.com/office/drawing/2014/main" val="2128136495"/>
                    </a:ext>
                  </a:extLst>
                </a:gridCol>
                <a:gridCol w="1987211">
                  <a:extLst>
                    <a:ext uri="{9D8B030D-6E8A-4147-A177-3AD203B41FA5}">
                      <a16:colId xmlns:a16="http://schemas.microsoft.com/office/drawing/2014/main" val="2362186750"/>
                    </a:ext>
                  </a:extLst>
                </a:gridCol>
                <a:gridCol w="3284350">
                  <a:extLst>
                    <a:ext uri="{9D8B030D-6E8A-4147-A177-3AD203B41FA5}">
                      <a16:colId xmlns:a16="http://schemas.microsoft.com/office/drawing/2014/main" val="2582448820"/>
                    </a:ext>
                  </a:extLst>
                </a:gridCol>
              </a:tblGrid>
              <a:tr h="709269">
                <a:tc>
                  <a:txBody>
                    <a:bodyPr/>
                    <a:lstStyle/>
                    <a:p>
                      <a:pPr algn="ctr"/>
                      <a:r>
                        <a:rPr lang="es-CO" sz="1600" dirty="0">
                          <a:solidFill>
                            <a:schemeClr val="bg1"/>
                          </a:solidFill>
                        </a:rPr>
                        <a:t>SAC</a:t>
                      </a:r>
                    </a:p>
                  </a:txBody>
                  <a:tcPr/>
                </a:tc>
                <a:tc>
                  <a:txBody>
                    <a:bodyPr/>
                    <a:lstStyle/>
                    <a:p>
                      <a:pPr algn="ctr"/>
                      <a:r>
                        <a:rPr lang="es-CO" sz="1600" dirty="0">
                          <a:solidFill>
                            <a:schemeClr val="bg1"/>
                          </a:solidFill>
                        </a:rPr>
                        <a:t>TEMA</a:t>
                      </a:r>
                    </a:p>
                  </a:txBody>
                  <a:tcPr/>
                </a:tc>
                <a:tc>
                  <a:txBody>
                    <a:bodyPr/>
                    <a:lstStyle/>
                    <a:p>
                      <a:pPr algn="ctr"/>
                      <a:r>
                        <a:rPr lang="es-CO" sz="1600" dirty="0">
                          <a:solidFill>
                            <a:schemeClr val="bg1"/>
                          </a:solidFill>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rPr>
                        <a:t>ESTADO</a:t>
                      </a:r>
                    </a:p>
                  </a:txBody>
                  <a:tcPr/>
                </a:tc>
                <a:extLst>
                  <a:ext uri="{0D108BD9-81ED-4DB2-BD59-A6C34878D82A}">
                    <a16:rowId xmlns:a16="http://schemas.microsoft.com/office/drawing/2014/main" val="3038505992"/>
                  </a:ext>
                </a:extLst>
              </a:tr>
              <a:tr h="1818500">
                <a:tc>
                  <a:txBody>
                    <a:bodyPr/>
                    <a:lstStyle/>
                    <a:p>
                      <a:pPr algn="l" fontAlgn="ctr"/>
                      <a:r>
                        <a:rPr lang="es-CO" sz="1600" b="0" i="0" u="none" strike="noStrike" dirty="0">
                          <a:solidFill>
                            <a:srgbClr val="002060"/>
                          </a:solidFill>
                          <a:effectLst/>
                          <a:latin typeface="+mn-lt"/>
                        </a:rPr>
                        <a:t>SAC 87</a:t>
                      </a:r>
                    </a:p>
                  </a:txBody>
                  <a:tcPr marL="9525" marR="9525" marT="9525" marB="0" anchor="ctr"/>
                </a:tc>
                <a:tc>
                  <a:txBody>
                    <a:bodyPr/>
                    <a:lstStyle/>
                    <a:p>
                      <a:pPr algn="l" fontAlgn="ctr"/>
                      <a:r>
                        <a:rPr lang="es-CO" sz="1600" b="0" i="0" u="none" strike="noStrike" dirty="0">
                          <a:solidFill>
                            <a:srgbClr val="002060"/>
                          </a:solidFill>
                          <a:effectLst/>
                          <a:latin typeface="+mn-lt"/>
                        </a:rPr>
                        <a:t>Capacidad Nominal de Contenerización instalada.</a:t>
                      </a:r>
                    </a:p>
                  </a:txBody>
                  <a:tcPr marL="9525" marR="9525" marT="9525" marB="0" anchor="ctr"/>
                </a:tc>
                <a:tc>
                  <a:txBody>
                    <a:bodyPr/>
                    <a:lstStyle/>
                    <a:p>
                      <a:pPr algn="l" fontAlgn="ctr"/>
                      <a:r>
                        <a:rPr lang="es-CO" sz="1600" b="0" i="0" u="none" strike="noStrike" dirty="0">
                          <a:solidFill>
                            <a:srgbClr val="002060"/>
                          </a:solidFill>
                          <a:effectLst/>
                          <a:latin typeface="+mn-lt"/>
                        </a:rPr>
                        <a:t>El Concesionario no cuenta con la totalidad de los Contenedores acorde con el </a:t>
                      </a:r>
                      <a:r>
                        <a:rPr lang="es-CO" sz="1600" b="1" i="0" u="none" strike="noStrike" dirty="0">
                          <a:solidFill>
                            <a:srgbClr val="002060"/>
                          </a:solidFill>
                          <a:effectLst/>
                          <a:latin typeface="Calibri" panose="020F0502020204030204" pitchFamily="34" charset="0"/>
                        </a:rPr>
                        <a:t>Numeral 2.4 del Anexo 11</a:t>
                      </a:r>
                      <a:endParaRPr lang="es-CO" sz="1600" b="0" i="0" u="none" strike="noStrike" dirty="0">
                        <a:solidFill>
                          <a:srgbClr val="002060"/>
                        </a:solidFill>
                        <a:effectLst/>
                        <a:latin typeface="+mn-lt"/>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mn-lt"/>
                          <a:ea typeface="+mn-ea"/>
                          <a:cs typeface="+mn-cs"/>
                        </a:rPr>
                        <a:t>03/07/2020</a:t>
                      </a: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Mediante el comunicado </a:t>
                      </a:r>
                      <a:r>
                        <a:rPr lang="es-MX" sz="1600" b="1" i="0" u="none" strike="noStrike" kern="1200" dirty="0">
                          <a:solidFill>
                            <a:srgbClr val="002060"/>
                          </a:solidFill>
                          <a:effectLst/>
                          <a:latin typeface="+mn-lt"/>
                          <a:ea typeface="+mn-ea"/>
                          <a:cs typeface="+mn-cs"/>
                        </a:rPr>
                        <a:t>2024000000111</a:t>
                      </a:r>
                      <a:r>
                        <a:rPr lang="es-MX" sz="1600" b="0" i="0" u="none" strike="noStrike" kern="1200" dirty="0">
                          <a:solidFill>
                            <a:srgbClr val="002060"/>
                          </a:solidFill>
                          <a:effectLst/>
                          <a:latin typeface="+mn-lt"/>
                          <a:ea typeface="+mn-ea"/>
                          <a:cs typeface="+mn-cs"/>
                        </a:rPr>
                        <a:t>del 9/01/2024 la Unidad solicitó actualización del informe de incumplimiento</a:t>
                      </a:r>
                      <a:r>
                        <a:rPr lang="es-MX" sz="1600" b="1" i="0" u="none" strike="noStrike" kern="1200" dirty="0">
                          <a:solidFill>
                            <a:srgbClr val="002060"/>
                          </a:solidFill>
                          <a:effectLst/>
                          <a:latin typeface="+mn-lt"/>
                          <a:ea typeface="+mn-ea"/>
                          <a:cs typeface="+mn-cs"/>
                        </a:rPr>
                        <a:t>.                   (En proceso)</a:t>
                      </a:r>
                    </a:p>
                  </a:txBody>
                  <a:tcPr marL="0" marR="0" marT="0" marB="0" anchor="ctr"/>
                </a:tc>
                <a:extLst>
                  <a:ext uri="{0D108BD9-81ED-4DB2-BD59-A6C34878D82A}">
                    <a16:rowId xmlns:a16="http://schemas.microsoft.com/office/drawing/2014/main" val="1336145616"/>
                  </a:ext>
                </a:extLst>
              </a:tr>
              <a:tr h="1712005">
                <a:tc>
                  <a:txBody>
                    <a:bodyPr/>
                    <a:lstStyle/>
                    <a:p>
                      <a:pPr algn="ctr" fontAlgn="ctr"/>
                      <a:r>
                        <a:rPr lang="es-CO" sz="1600" b="0" i="0" u="none" strike="noStrike" dirty="0">
                          <a:solidFill>
                            <a:srgbClr val="002060"/>
                          </a:solidFill>
                          <a:effectLst/>
                          <a:latin typeface="+mn-lt"/>
                        </a:rPr>
                        <a:t>SAC 131</a:t>
                      </a:r>
                    </a:p>
                  </a:txBody>
                  <a:tcPr marL="9525" marR="9525" marT="9525" marB="0" anchor="ctr"/>
                </a:tc>
                <a:tc>
                  <a:txBody>
                    <a:bodyPr/>
                    <a:lstStyle/>
                    <a:p>
                      <a:pPr algn="l" fontAlgn="ctr"/>
                      <a:r>
                        <a:rPr lang="es-MX" sz="1600" b="0" i="0" u="none" strike="noStrike" dirty="0">
                          <a:solidFill>
                            <a:srgbClr val="002060"/>
                          </a:solidFill>
                          <a:effectLst/>
                          <a:latin typeface="+mn-lt"/>
                        </a:rPr>
                        <a:t>No realización de mantenimiento de Contenedores</a:t>
                      </a:r>
                      <a:r>
                        <a:rPr lang="es-CO" sz="1600" b="0" i="0" u="none" strike="noStrike" dirty="0">
                          <a:solidFill>
                            <a:srgbClr val="002060"/>
                          </a:solidFill>
                          <a:effectLst/>
                          <a:latin typeface="+mn-lt"/>
                        </a:rPr>
                        <a:t>.</a:t>
                      </a:r>
                    </a:p>
                  </a:txBody>
                  <a:tcPr marL="9525" marR="9525" marT="9525" marB="0" anchor="ctr"/>
                </a:tc>
                <a:tc>
                  <a:txBody>
                    <a:bodyPr/>
                    <a:lstStyle/>
                    <a:p>
                      <a:pPr algn="l" fontAlgn="ctr"/>
                      <a:r>
                        <a:rPr lang="es-CO" sz="1600" b="0" i="0" u="none" strike="noStrike" dirty="0">
                          <a:solidFill>
                            <a:srgbClr val="002060"/>
                          </a:solidFill>
                          <a:effectLst/>
                          <a:latin typeface="+mn-lt"/>
                        </a:rPr>
                        <a:t>El Concesionario no realizó el mantenimiento de Contenedores acorde con el </a:t>
                      </a:r>
                      <a:r>
                        <a:rPr lang="es-CO" sz="1600" b="1" i="0" u="none" strike="noStrike" dirty="0">
                          <a:solidFill>
                            <a:srgbClr val="002060"/>
                          </a:solidFill>
                          <a:effectLst/>
                          <a:latin typeface="Calibri" panose="020F0502020204030204" pitchFamily="34" charset="0"/>
                        </a:rPr>
                        <a:t>Numeral 4 del Anexo 11</a:t>
                      </a:r>
                      <a:endParaRPr lang="es-CO" sz="1600" b="0" i="0" u="none" strike="noStrike" dirty="0">
                        <a:solidFill>
                          <a:srgbClr val="002060"/>
                        </a:solidFill>
                        <a:effectLst/>
                        <a:latin typeface="+mn-lt"/>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05/11/2021</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Mediante el comunicado 20242000030901 del 14/02/2024 la Unidad solicitó actualización del Informe del Presunto incumplimiento</a:t>
                      </a:r>
                      <a:r>
                        <a:rPr lang="es-MX" sz="1600" b="1" i="0" u="none" strike="noStrike" kern="1200" dirty="0">
                          <a:solidFill>
                            <a:srgbClr val="002060"/>
                          </a:solidFill>
                          <a:effectLst/>
                          <a:latin typeface="+mn-lt"/>
                          <a:ea typeface="+mn-ea"/>
                          <a:cs typeface="+mn-cs"/>
                        </a:rPr>
                        <a:t>            ( En Proceso)</a:t>
                      </a:r>
                    </a:p>
                  </a:txBody>
                  <a:tcPr marL="0" marR="0" marT="0" marB="0" anchor="ctr"/>
                </a:tc>
                <a:extLst>
                  <a:ext uri="{0D108BD9-81ED-4DB2-BD59-A6C34878D82A}">
                    <a16:rowId xmlns:a16="http://schemas.microsoft.com/office/drawing/2014/main" val="1621467450"/>
                  </a:ext>
                </a:extLst>
              </a:tr>
            </a:tbl>
          </a:graphicData>
        </a:graphic>
      </p:graphicFrame>
      <p:sp>
        <p:nvSpPr>
          <p:cNvPr id="5" name="CuadroTexto 4">
            <a:extLst>
              <a:ext uri="{FF2B5EF4-FFF2-40B4-BE49-F238E27FC236}">
                <a16:creationId xmlns:a16="http://schemas.microsoft.com/office/drawing/2014/main" id="{C89E50F6-B7A6-48BE-9697-F8685FB65ABF}"/>
              </a:ext>
            </a:extLst>
          </p:cNvPr>
          <p:cNvSpPr txBox="1"/>
          <p:nvPr/>
        </p:nvSpPr>
        <p:spPr>
          <a:xfrm>
            <a:off x="2139248" y="66759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14</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66018B1A-8A14-4E26-9D6F-5BA49F5C353C}"/>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2149287746"/>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49382" y="1356040"/>
          <a:ext cx="11405005" cy="4533180"/>
        </p:xfrm>
        <a:graphic>
          <a:graphicData uri="http://schemas.openxmlformats.org/drawingml/2006/table">
            <a:tbl>
              <a:tblPr firstRow="1" bandRow="1">
                <a:tableStyleId>{93296810-A885-4BE3-A3E7-6D5BEEA58F35}</a:tableStyleId>
              </a:tblPr>
              <a:tblGrid>
                <a:gridCol w="853450">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982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43696">
                <a:tc>
                  <a:txBody>
                    <a:bodyPr/>
                    <a:lstStyle/>
                    <a:p>
                      <a:pPr algn="l" fontAlgn="ctr"/>
                      <a:r>
                        <a:rPr lang="es-CO" sz="1600" b="0" i="0" u="none" strike="noStrike" dirty="0">
                          <a:solidFill>
                            <a:srgbClr val="002060"/>
                          </a:solidFill>
                          <a:effectLst/>
                          <a:latin typeface="+mn-lt"/>
                        </a:rPr>
                        <a:t>SAC 158</a:t>
                      </a:r>
                    </a:p>
                  </a:txBody>
                  <a:tcPr marL="9525" marR="9525" marT="9525" marB="0" anchor="ctr"/>
                </a:tc>
                <a:tc>
                  <a:txBody>
                    <a:bodyPr/>
                    <a:lstStyle/>
                    <a:p>
                      <a:pPr algn="l" fontAlgn="ctr"/>
                      <a:r>
                        <a:rPr lang="es-MX" sz="1600" b="0" i="0" u="none" strike="noStrike" dirty="0">
                          <a:solidFill>
                            <a:srgbClr val="002060"/>
                          </a:solidFill>
                          <a:effectLst/>
                          <a:latin typeface="+mn-lt"/>
                        </a:rPr>
                        <a:t>No cumplimiento lineamientos PGIRS</a:t>
                      </a:r>
                      <a:endParaRPr lang="es-CO" sz="1600" b="0" i="0" u="none" strike="noStrike" dirty="0">
                        <a:solidFill>
                          <a:srgbClr val="002060"/>
                        </a:solidFill>
                        <a:effectLst/>
                        <a:latin typeface="+mn-lt"/>
                      </a:endParaRPr>
                    </a:p>
                  </a:txBody>
                  <a:tcPr marL="9525" marR="9525" marT="9525" marB="0" anchor="ctr"/>
                </a:tc>
                <a:tc>
                  <a:txBody>
                    <a:bodyPr/>
                    <a:lstStyle/>
                    <a:p>
                      <a:pPr algn="l" fontAlgn="ctr"/>
                      <a:r>
                        <a:rPr lang="es-MX" sz="1600" b="0" i="0" u="none" strike="noStrike" dirty="0">
                          <a:solidFill>
                            <a:srgbClr val="002060"/>
                          </a:solidFill>
                          <a:effectLst/>
                          <a:latin typeface="+mn-lt"/>
                        </a:rPr>
                        <a:t>Incumplimiento de los lineamientos del PGIRS, </a:t>
                      </a:r>
                      <a:r>
                        <a:rPr lang="es-MX" sz="1600" b="1" i="0" u="none" strike="noStrike" dirty="0">
                          <a:solidFill>
                            <a:srgbClr val="002060"/>
                          </a:solidFill>
                          <a:effectLst/>
                          <a:latin typeface="+mn-lt"/>
                        </a:rPr>
                        <a:t>numeral 3.1 de RTO</a:t>
                      </a:r>
                      <a:endParaRPr lang="es-CO" sz="1600" b="1" i="0" u="none" strike="noStrike" dirty="0">
                        <a:solidFill>
                          <a:srgbClr val="002060"/>
                        </a:solidFill>
                        <a:effectLst/>
                        <a:latin typeface="+mn-lt"/>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18/03/2022</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Mediante el comunicado </a:t>
                      </a:r>
                      <a:r>
                        <a:rPr lang="es-MX" sz="1600" b="1" i="0" u="none" strike="noStrike" kern="1200" dirty="0">
                          <a:solidFill>
                            <a:srgbClr val="002060"/>
                          </a:solidFill>
                          <a:effectLst/>
                          <a:latin typeface="+mn-lt"/>
                          <a:ea typeface="+mn-ea"/>
                          <a:cs typeface="+mn-cs"/>
                        </a:rPr>
                        <a:t>UAESP-CPC-UAESP-6920-23 </a:t>
                      </a:r>
                      <a:r>
                        <a:rPr lang="es-MX" sz="1600" b="0" i="0" u="none" strike="noStrike" kern="1200" dirty="0">
                          <a:solidFill>
                            <a:srgbClr val="002060"/>
                          </a:solidFill>
                          <a:effectLst/>
                          <a:latin typeface="+mn-lt"/>
                          <a:ea typeface="+mn-ea"/>
                          <a:cs typeface="+mn-cs"/>
                        </a:rPr>
                        <a:t>del 18/09/2023, se atendió el requerimiento UAESP N° 20232000094581 (Solicitud actualización del Informe)</a:t>
                      </a:r>
                    </a:p>
                  </a:txBody>
                  <a:tcPr marL="0" marR="0" marT="0" marB="0" anchor="ctr"/>
                </a:tc>
                <a:extLst>
                  <a:ext uri="{0D108BD9-81ED-4DB2-BD59-A6C34878D82A}">
                    <a16:rowId xmlns:a16="http://schemas.microsoft.com/office/drawing/2014/main" val="457024392"/>
                  </a:ext>
                </a:extLst>
              </a:tr>
              <a:tr h="1245510">
                <a:tc>
                  <a:txBody>
                    <a:bodyPr/>
                    <a:lstStyle/>
                    <a:p>
                      <a:pPr algn="ctr" fontAlgn="ctr"/>
                      <a:r>
                        <a:rPr lang="es-CO" sz="1600" b="0" i="0" u="none" strike="noStrike" kern="1200" dirty="0">
                          <a:solidFill>
                            <a:srgbClr val="002060"/>
                          </a:solidFill>
                          <a:effectLst/>
                          <a:latin typeface="+mn-lt"/>
                          <a:ea typeface="+mn-ea"/>
                          <a:cs typeface="+mn-cs"/>
                        </a:rPr>
                        <a:t>SAC 197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Hallazgos de mantenimiento de vehículos</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Incumplimiento conforme a lo establecido en el</a:t>
                      </a:r>
                      <a:r>
                        <a:rPr lang="es-ES" sz="1600" b="0" i="0" u="none" strike="noStrike" kern="1200" dirty="0">
                          <a:solidFill>
                            <a:srgbClr val="002060"/>
                          </a:solidFill>
                          <a:effectLst/>
                          <a:latin typeface="+mn-lt"/>
                          <a:ea typeface="+mn-ea"/>
                          <a:cs typeface="+mn-cs"/>
                        </a:rPr>
                        <a:t> numeral 2.15. del Anexo 3 –</a:t>
                      </a:r>
                      <a:r>
                        <a:rPr lang="es-MX" sz="1600" b="0" i="0" u="none" strike="noStrike" kern="1200" dirty="0">
                          <a:solidFill>
                            <a:srgbClr val="002060"/>
                          </a:solidFill>
                          <a:effectLst/>
                          <a:latin typeface="+mn-lt"/>
                          <a:ea typeface="+mn-ea"/>
                          <a:cs typeface="+mn-cs"/>
                        </a:rPr>
                        <a:t>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23/06/2023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a la Unidad iniciar Proceso </a:t>
                      </a:r>
                      <a:r>
                        <a:rPr lang="es-MX" sz="1600" b="1" i="0" u="none" strike="noStrike" kern="1200" dirty="0">
                          <a:solidFill>
                            <a:srgbClr val="002060"/>
                          </a:solidFill>
                          <a:effectLst/>
                          <a:latin typeface="+mn-lt"/>
                          <a:ea typeface="+mn-ea"/>
                          <a:cs typeface="+mn-cs"/>
                        </a:rPr>
                        <a:t>23.06.2023</a:t>
                      </a:r>
                    </a:p>
                  </a:txBody>
                  <a:tcPr marL="0" marR="0" marT="0" marB="0" anchor="ctr"/>
                </a:tc>
                <a:extLst>
                  <a:ext uri="{0D108BD9-81ED-4DB2-BD59-A6C34878D82A}">
                    <a16:rowId xmlns:a16="http://schemas.microsoft.com/office/drawing/2014/main" val="1695707966"/>
                  </a:ext>
                </a:extLst>
              </a:tr>
              <a:tr h="1245510">
                <a:tc>
                  <a:txBody>
                    <a:bodyPr/>
                    <a:lstStyle/>
                    <a:p>
                      <a:pPr algn="ctr" fontAlgn="ctr"/>
                      <a:r>
                        <a:rPr lang="es-CO" sz="1600" b="0" i="0" u="none" strike="noStrike" kern="1200" dirty="0">
                          <a:solidFill>
                            <a:srgbClr val="002060"/>
                          </a:solidFill>
                          <a:effectLst/>
                          <a:latin typeface="+mn-lt"/>
                          <a:ea typeface="+mn-ea"/>
                          <a:cs typeface="+mn-cs"/>
                        </a:rPr>
                        <a:t>SAC 231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Requerimientos del Parque Automotor</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Incumplimiento conforme a lo establecido en la viñeta  1 del numeral 6 condiciones y requerimientos del parque automotor, del </a:t>
                      </a:r>
                      <a:r>
                        <a:rPr lang="es-ES" sz="1600" b="0" i="0" u="none" strike="noStrike" kern="1200" dirty="0">
                          <a:solidFill>
                            <a:srgbClr val="002060"/>
                          </a:solidFill>
                          <a:effectLst/>
                          <a:latin typeface="+mn-lt"/>
                          <a:ea typeface="+mn-ea"/>
                          <a:cs typeface="+mn-cs"/>
                        </a:rPr>
                        <a:t>Anexo 3 –</a:t>
                      </a:r>
                      <a:r>
                        <a:rPr lang="es-MX" sz="1600" b="0" i="0" u="none" strike="noStrike" kern="1200" dirty="0">
                          <a:solidFill>
                            <a:srgbClr val="002060"/>
                          </a:solidFill>
                          <a:effectLst/>
                          <a:latin typeface="+mn-lt"/>
                          <a:ea typeface="+mn-ea"/>
                          <a:cs typeface="+mn-cs"/>
                        </a:rPr>
                        <a:t>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10/07/2023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Mediante el 20242000023471 del 5/02/2024, la Unidad solicitó la actualización del Informe de Incumplimiento</a:t>
                      </a:r>
                      <a:r>
                        <a:rPr lang="es-MX" sz="1600" b="1" i="0" u="none" strike="noStrike" kern="1200" dirty="0">
                          <a:solidFill>
                            <a:srgbClr val="002060"/>
                          </a:solidFill>
                          <a:effectLst/>
                          <a:latin typeface="+mn-lt"/>
                          <a:ea typeface="+mn-ea"/>
                          <a:cs typeface="+mn-cs"/>
                        </a:rPr>
                        <a:t>                         (En Proceso)</a:t>
                      </a:r>
                    </a:p>
                  </a:txBody>
                  <a:tcPr marL="0" marR="0" marT="0" marB="0" anchor="ctr"/>
                </a:tc>
                <a:extLst>
                  <a:ext uri="{0D108BD9-81ED-4DB2-BD59-A6C34878D82A}">
                    <a16:rowId xmlns:a16="http://schemas.microsoft.com/office/drawing/2014/main" val="1647640144"/>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14</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35809"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284041241"/>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785777"/>
          <a:ext cx="11414540" cy="448056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345385">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172</a:t>
                      </a:r>
                    </a:p>
                  </a:txBody>
                  <a:tcPr marL="0" marR="0" marT="0" marB="0" anchor="ctr"/>
                </a:tc>
                <a:tc>
                  <a:txBody>
                    <a:bodyPr/>
                    <a:lstStyle/>
                    <a:p>
                      <a:pPr algn="l" fontAlgn="ctr"/>
                      <a:r>
                        <a:rPr lang="es-CO" sz="1600" b="0" i="0" u="none" strike="noStrike" kern="1200" dirty="0">
                          <a:solidFill>
                            <a:srgbClr val="002060"/>
                          </a:solidFill>
                          <a:effectLst/>
                          <a:latin typeface="+mn-lt"/>
                          <a:ea typeface="+mn-ea"/>
                          <a:cs typeface="+mn-cs"/>
                        </a:rPr>
                        <a:t>Informe sobre posible incumplimiento del Concesionario   PROMOAMBIENTAL DISTRITO S.A.S E.S.P. – SAC N°172 – Testigos encendidos </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Incumplimiento conforme a lo establecido en el</a:t>
                      </a:r>
                      <a:r>
                        <a:rPr lang="es-ES" sz="1600" b="0" i="0" u="none" strike="noStrike" kern="1200" dirty="0">
                          <a:solidFill>
                            <a:srgbClr val="002060"/>
                          </a:solidFill>
                          <a:effectLst/>
                          <a:latin typeface="+mn-lt"/>
                          <a:ea typeface="+mn-ea"/>
                          <a:cs typeface="+mn-cs"/>
                        </a:rPr>
                        <a:t> numeral 2.15. del Anexo 3 – Reglamento Técnico Operativo </a:t>
                      </a: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10/08/2023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Mediante el comunicado 20232000302201 del 21/12/2023 la Unidad solicitó un informe de actualización del Informe de Presunto Incumplimiento. </a:t>
                      </a:r>
                      <a:r>
                        <a:rPr lang="es-MX" sz="1600" b="1" i="0" u="none" strike="noStrike" kern="1200" dirty="0">
                          <a:solidFill>
                            <a:srgbClr val="002060"/>
                          </a:solidFill>
                          <a:effectLst/>
                          <a:latin typeface="+mn-lt"/>
                          <a:ea typeface="+mn-ea"/>
                          <a:cs typeface="+mn-cs"/>
                        </a:rPr>
                        <a:t>(En Proceso)</a:t>
                      </a:r>
                    </a:p>
                  </a:txBody>
                  <a:tcPr marL="0" marR="0" marT="0" marB="0" anchor="ctr"/>
                </a:tc>
                <a:extLst>
                  <a:ext uri="{0D108BD9-81ED-4DB2-BD59-A6C34878D82A}">
                    <a16:rowId xmlns:a16="http://schemas.microsoft.com/office/drawing/2014/main" val="1489600612"/>
                  </a:ext>
                </a:extLst>
              </a:tr>
              <a:tr h="1496026">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SAC 216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Diferencias entre los kilómetros reportados como ejecutados en el mes de agosto de 2022 y el PGIRS</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24/09/2023</a:t>
                      </a: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mn-lt"/>
                          <a:ea typeface="+mn-ea"/>
                          <a:cs typeface="+mn-cs"/>
                        </a:rPr>
                        <a:t>Mediante comunicado UAESP-CPC-UAESP-7399-23  del 22/12/2023 la Interventoría se pronunció respecto del Comunicado UAESP N° 20232000249411 del 23/10/2023</a:t>
                      </a:r>
                    </a:p>
                  </a:txBody>
                  <a:tcPr marL="0" marR="0" marT="0" marB="0" anchor="ctr"/>
                </a:tc>
                <a:extLst>
                  <a:ext uri="{0D108BD9-81ED-4DB2-BD59-A6C34878D82A}">
                    <a16:rowId xmlns:a16="http://schemas.microsoft.com/office/drawing/2014/main" val="1664382541"/>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14</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886830015"/>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277368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SAC 217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Diferencias entre los kilómetros reportados como ejecutados en el mes de septiembre de 2022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comunicado UAESP-CPC-UAESP-7399-23  del 22/12/2023 la Interventoría se pronunció respecto del Comunicado UAESP N° 20232000249411 del 23/10/2023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68690833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14</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603181923"/>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48056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218</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octubre de 2022 y el PGIRS</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comunicado UAESP-CPC-UAESP-7399-23  del 22/12/2023 la Interventoría se pronunció respecto del Comunicado UAESP N° 20232000249411 del 23/10/2023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008301289"/>
                  </a:ext>
                </a:extLst>
              </a:tr>
              <a:tr h="1496026">
                <a:tc>
                  <a:txBody>
                    <a:bodyPr/>
                    <a:lstStyle/>
                    <a:p>
                      <a:pPr algn="ctr" fontAlgn="ctr"/>
                      <a:r>
                        <a:rPr lang="es-CO" sz="1600" b="0" i="0" u="none" strike="noStrike" kern="1200" dirty="0">
                          <a:solidFill>
                            <a:srgbClr val="002060"/>
                          </a:solidFill>
                          <a:effectLst/>
                          <a:latin typeface="+mn-lt"/>
                          <a:ea typeface="+mn-ea"/>
                          <a:cs typeface="+mn-cs"/>
                        </a:rPr>
                        <a:t>SAC 228</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noviembre de 2022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comunicado UAESP-CPC-UAESP-7399-23  del 22/12/2023 la Interventoría se pronunció respecto del Comunicado UAESP N° 20232000249411 del 23/10/2023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128750194"/>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14</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2423547929"/>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229</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diciembre de 2022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26/10/2023</a:t>
                      </a: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  </a:t>
                      </a:r>
                      <a:r>
                        <a:rPr lang="es-MX" sz="1600" b="0" i="0" u="none" strike="noStrike" kern="1200" dirty="0">
                          <a:solidFill>
                            <a:srgbClr val="002060"/>
                          </a:solidFill>
                          <a:effectLst/>
                          <a:latin typeface="+mn-lt"/>
                          <a:ea typeface="+mn-ea"/>
                          <a:cs typeface="+mn-cs"/>
                        </a:rPr>
                        <a:t>Mediante el comunicado UAESP-CPC-UAESP-7647-24 del 22/02/2024 la Interventoría atendió las observaciones realizadas por la Unidad mediante el 20232000309091 del 29/12/2023</a:t>
                      </a: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241</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enero de 2023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6/12/2023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Mediante el comunicado UAESP-CPC-UAESP-7647-24 del 22/02/2024 la Interventoría atendió las observaciones realizadas por la Unidad mediante el 20232000309091 del 29/12/2023</a:t>
                      </a:r>
                    </a:p>
                  </a:txBody>
                  <a:tcPr marL="0" marR="0" marT="0" marB="0" anchor="ctr"/>
                </a:tc>
                <a:extLst>
                  <a:ext uri="{0D108BD9-81ED-4DB2-BD59-A6C34878D82A}">
                    <a16:rowId xmlns:a16="http://schemas.microsoft.com/office/drawing/2014/main" val="131163725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14</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71842801"/>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251</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marzo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15/12/2023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el comunicado UAESP-CPC-UAESP-7647-24 del 22/02/2024 la Interventoría atendió las observaciones realizadas por la Unidad mediante el 20232000309091 del 29/12/2023</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242</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febrero de 2023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16/12/2023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el comunicado UAESP-CPC-UAESP-7647-24 del 22/02/2024 la Interventoría atendió las observaciones realizadas por la Unidad mediante el 20232000309091 del 29/12/2023</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31163725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14</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678001219"/>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914399" y="1794735"/>
          <a:ext cx="10603347" cy="3582543"/>
        </p:xfrm>
        <a:graphic>
          <a:graphicData uri="http://schemas.openxmlformats.org/drawingml/2006/table">
            <a:tbl>
              <a:tblPr firstRow="1" bandRow="1">
                <a:tableStyleId>{93296810-A885-4BE3-A3E7-6D5BEEA58F35}</a:tableStyleId>
              </a:tblPr>
              <a:tblGrid>
                <a:gridCol w="768626">
                  <a:extLst>
                    <a:ext uri="{9D8B030D-6E8A-4147-A177-3AD203B41FA5}">
                      <a16:colId xmlns:a16="http://schemas.microsoft.com/office/drawing/2014/main" val="2457421865"/>
                    </a:ext>
                  </a:extLst>
                </a:gridCol>
                <a:gridCol w="2252870">
                  <a:extLst>
                    <a:ext uri="{9D8B030D-6E8A-4147-A177-3AD203B41FA5}">
                      <a16:colId xmlns:a16="http://schemas.microsoft.com/office/drawing/2014/main" val="3367632477"/>
                    </a:ext>
                  </a:extLst>
                </a:gridCol>
                <a:gridCol w="2650435">
                  <a:extLst>
                    <a:ext uri="{9D8B030D-6E8A-4147-A177-3AD203B41FA5}">
                      <a16:colId xmlns:a16="http://schemas.microsoft.com/office/drawing/2014/main" val="2128136495"/>
                    </a:ext>
                  </a:extLst>
                </a:gridCol>
                <a:gridCol w="2054086">
                  <a:extLst>
                    <a:ext uri="{9D8B030D-6E8A-4147-A177-3AD203B41FA5}">
                      <a16:colId xmlns:a16="http://schemas.microsoft.com/office/drawing/2014/main" val="2362186750"/>
                    </a:ext>
                  </a:extLst>
                </a:gridCol>
                <a:gridCol w="2877330">
                  <a:extLst>
                    <a:ext uri="{9D8B030D-6E8A-4147-A177-3AD203B41FA5}">
                      <a16:colId xmlns:a16="http://schemas.microsoft.com/office/drawing/2014/main" val="478512528"/>
                    </a:ext>
                  </a:extLst>
                </a:gridCol>
              </a:tblGrid>
              <a:tr h="1116148">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3830">
                <a:tc>
                  <a:txBody>
                    <a:bodyPr/>
                    <a:lstStyle/>
                    <a:p>
                      <a:pPr algn="l" fontAlgn="ctr"/>
                      <a:r>
                        <a:rPr lang="es-CO" sz="1600" b="0" i="0" u="none" strike="noStrike" dirty="0">
                          <a:solidFill>
                            <a:srgbClr val="002060"/>
                          </a:solidFill>
                          <a:effectLst/>
                          <a:latin typeface="+mn-lt"/>
                        </a:rPr>
                        <a:t>SAC 81</a:t>
                      </a:r>
                    </a:p>
                  </a:txBody>
                  <a:tcPr marL="9525" marR="9525" marT="9525" marB="0" anchor="ctr"/>
                </a:tc>
                <a:tc>
                  <a:txBody>
                    <a:bodyPr/>
                    <a:lstStyle/>
                    <a:p>
                      <a:pPr algn="l" fontAlgn="ctr"/>
                      <a:r>
                        <a:rPr lang="es-MX" sz="1600" b="0" i="0" u="none" strike="noStrike" dirty="0">
                          <a:solidFill>
                            <a:srgbClr val="002060"/>
                          </a:solidFill>
                          <a:effectLst/>
                          <a:latin typeface="+mn-lt"/>
                        </a:rPr>
                        <a:t>Calidad en la ejecución de la actividad de barrido y limpieza mecánico</a:t>
                      </a:r>
                      <a:r>
                        <a:rPr lang="es-CO" sz="1600" b="0" i="0" u="none" strike="noStrike" dirty="0">
                          <a:solidFill>
                            <a:srgbClr val="002060"/>
                          </a:solidFill>
                          <a:effectLst/>
                          <a:latin typeface="+mn-lt"/>
                        </a:rPr>
                        <a:t>.</a:t>
                      </a:r>
                    </a:p>
                  </a:txBody>
                  <a:tcPr marL="9525" marR="9525" marT="9525" marB="0" anchor="ctr"/>
                </a:tc>
                <a:tc>
                  <a:txBody>
                    <a:bodyPr/>
                    <a:lstStyle/>
                    <a:p>
                      <a:pPr algn="l" fontAlgn="ctr"/>
                      <a:r>
                        <a:rPr lang="es-CO" sz="1600" b="0" i="0" u="none" strike="noStrike" dirty="0">
                          <a:solidFill>
                            <a:srgbClr val="002060"/>
                          </a:solidFill>
                          <a:effectLst/>
                          <a:latin typeface="+mn-lt"/>
                        </a:rPr>
                        <a:t>El Concesionario no cumple con el criterio del Área Limpia</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30/06/2022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30-06-22</a:t>
                      </a:r>
                    </a:p>
                  </a:txBody>
                  <a:tcPr marL="0" marR="0" marT="0" marB="0" anchor="ctr"/>
                </a:tc>
                <a:extLst>
                  <a:ext uri="{0D108BD9-81ED-4DB2-BD59-A6C34878D82A}">
                    <a16:rowId xmlns:a16="http://schemas.microsoft.com/office/drawing/2014/main" val="478266086"/>
                  </a:ext>
                </a:extLst>
              </a:tr>
              <a:tr h="1050967">
                <a:tc>
                  <a:txBody>
                    <a:bodyPr/>
                    <a:lstStyle/>
                    <a:p>
                      <a:pPr algn="l" fontAlgn="ctr"/>
                      <a:r>
                        <a:rPr lang="es-CO" sz="1600" b="0" i="0" u="none" strike="noStrike" dirty="0">
                          <a:solidFill>
                            <a:srgbClr val="002060"/>
                          </a:solidFill>
                          <a:effectLst/>
                          <a:latin typeface="+mn-lt"/>
                        </a:rPr>
                        <a:t>SAC 86</a:t>
                      </a:r>
                    </a:p>
                  </a:txBody>
                  <a:tcPr marL="9525" marR="9525" marT="9525" marB="0" anchor="ctr"/>
                </a:tc>
                <a:tc>
                  <a:txBody>
                    <a:bodyPr/>
                    <a:lstStyle/>
                    <a:p>
                      <a:pPr algn="l" fontAlgn="ctr"/>
                      <a:r>
                        <a:rPr lang="es-CO" sz="1600" b="0" i="0" u="none" strike="noStrike" dirty="0">
                          <a:solidFill>
                            <a:srgbClr val="002060"/>
                          </a:solidFill>
                          <a:effectLst/>
                          <a:latin typeface="+mn-lt"/>
                        </a:rPr>
                        <a:t>Capacidad Nominal Contenerización</a:t>
                      </a:r>
                    </a:p>
                  </a:txBody>
                  <a:tcPr marL="9525" marR="9525" marT="9525" marB="0" anchor="ctr"/>
                </a:tc>
                <a:tc>
                  <a:txBody>
                    <a:bodyPr/>
                    <a:lstStyle/>
                    <a:p>
                      <a:pPr marL="0" algn="l" defTabSz="914400" rtl="0" eaLnBrk="1" fontAlgn="ctr" latinLnBrk="0" hangingPunct="1"/>
                      <a:r>
                        <a:rPr lang="es-CO" sz="1600" b="0" i="0" u="none" strike="noStrike" kern="1200" dirty="0">
                          <a:solidFill>
                            <a:srgbClr val="002060"/>
                          </a:solidFill>
                          <a:effectLst/>
                          <a:latin typeface="+mn-lt"/>
                          <a:ea typeface="+mn-ea"/>
                          <a:cs typeface="+mn-cs"/>
                        </a:rPr>
                        <a:t>El Concesionario presuntamente incumple con lo establecido en el numeral 2.4 “capacidad nominal a contenerizar en cada una de las ASE en el Distrito Capital”</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30/09/2022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 </a:t>
                      </a:r>
                      <a:r>
                        <a:rPr lang="es-CO" sz="1600" b="1" i="0" u="none" strike="noStrike" kern="1200" dirty="0">
                          <a:solidFill>
                            <a:srgbClr val="002060"/>
                          </a:solidFill>
                          <a:effectLst/>
                          <a:latin typeface="+mn-lt"/>
                          <a:ea typeface="+mn-ea"/>
                          <a:cs typeface="+mn-cs"/>
                        </a:rPr>
                        <a:t>30-09-2022</a:t>
                      </a:r>
                    </a:p>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 </a:t>
                      </a:r>
                    </a:p>
                  </a:txBody>
                  <a:tcPr marL="0" marR="0" marT="0" marB="0" anchor="ctr"/>
                </a:tc>
                <a:extLst>
                  <a:ext uri="{0D108BD9-81ED-4DB2-BD59-A6C34878D82A}">
                    <a16:rowId xmlns:a16="http://schemas.microsoft.com/office/drawing/2014/main" val="380621021"/>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grpSp>
        <p:nvGrpSpPr>
          <p:cNvPr id="11" name="Grupo 10">
            <a:extLst>
              <a:ext uri="{FF2B5EF4-FFF2-40B4-BE49-F238E27FC236}">
                <a16:creationId xmlns:a16="http://schemas.microsoft.com/office/drawing/2014/main" id="{E4C8C27B-D963-4D06-BC5F-4D19855D999C}"/>
              </a:ext>
            </a:extLst>
          </p:cNvPr>
          <p:cNvGrpSpPr/>
          <p:nvPr/>
        </p:nvGrpSpPr>
        <p:grpSpPr>
          <a:xfrm>
            <a:off x="163966" y="-102026"/>
            <a:ext cx="1887497" cy="1290241"/>
            <a:chOff x="10562619" y="1423954"/>
            <a:chExt cx="1280250" cy="1299632"/>
          </a:xfrm>
        </p:grpSpPr>
        <p:pic>
          <p:nvPicPr>
            <p:cNvPr id="12" name="Picture 2">
              <a:extLst>
                <a:ext uri="{FF2B5EF4-FFF2-40B4-BE49-F238E27FC236}">
                  <a16:creationId xmlns:a16="http://schemas.microsoft.com/office/drawing/2014/main" id="{C794939F-85CD-4E58-B75C-1F379853D606}"/>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32BC4A8-62E2-418A-85BD-28E82745EC90}"/>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34796986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06629" y="1376617"/>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857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64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230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69523" y="1761104"/>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002060"/>
                </a:solidFill>
              </a:rPr>
              <a:t>Histórico – Poda de Árboles 2024</a:t>
            </a:r>
            <a:endParaRPr lang="es-CO" sz="1600" b="0" kern="0" dirty="0">
              <a:solidFill>
                <a:schemeClr val="accent1">
                  <a:lumMod val="50000"/>
                </a:schemeClr>
              </a:solidFill>
            </a:endParaRPr>
          </a:p>
        </p:txBody>
      </p:sp>
      <p:sp>
        <p:nvSpPr>
          <p:cNvPr id="19" name="CuadroTexto 18">
            <a:extLst>
              <a:ext uri="{FF2B5EF4-FFF2-40B4-BE49-F238E27FC236}">
                <a16:creationId xmlns:a16="http://schemas.microsoft.com/office/drawing/2014/main" id="{21F971B4-0847-4CEE-AC3A-2AF8592A3DA3}"/>
              </a:ext>
            </a:extLst>
          </p:cNvPr>
          <p:cNvSpPr txBox="1"/>
          <p:nvPr/>
        </p:nvSpPr>
        <p:spPr>
          <a:xfrm>
            <a:off x="97497" y="6300627"/>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enero  y el 31 de enero de 2024.</a:t>
            </a:r>
            <a:endParaRPr lang="es-CO" sz="900" dirty="0">
              <a:solidFill>
                <a:schemeClr val="accent1">
                  <a:lumMod val="50000"/>
                </a:schemeClr>
              </a:solidFill>
            </a:endParaRPr>
          </a:p>
        </p:txBody>
      </p:sp>
      <p:pic>
        <p:nvPicPr>
          <p:cNvPr id="20" name="Picture 2">
            <a:extLst>
              <a:ext uri="{FF2B5EF4-FFF2-40B4-BE49-F238E27FC236}">
                <a16:creationId xmlns:a16="http://schemas.microsoft.com/office/drawing/2014/main" id="{2BB898BD-4DC7-41A9-9108-156DC80AB8E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74335" y="187989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317ED54A-1CE7-491B-A9A8-1A818B49B27B}"/>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74335" y="119951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BD66BFF9-D9F3-43C4-3C1F-F495BC27C8A9}"/>
              </a:ext>
            </a:extLst>
          </p:cNvPr>
          <p:cNvGraphicFramePr>
            <a:graphicFrameLocks noGrp="1"/>
          </p:cNvGraphicFramePr>
          <p:nvPr>
            <p:extLst>
              <p:ext uri="{D42A27DB-BD31-4B8C-83A1-F6EECF244321}">
                <p14:modId xmlns:p14="http://schemas.microsoft.com/office/powerpoint/2010/main" val="2471849231"/>
              </p:ext>
            </p:extLst>
          </p:nvPr>
        </p:nvGraphicFramePr>
        <p:xfrm>
          <a:off x="331470" y="2743261"/>
          <a:ext cx="11352531" cy="1005884"/>
        </p:xfrm>
        <a:graphic>
          <a:graphicData uri="http://schemas.openxmlformats.org/drawingml/2006/table">
            <a:tbl>
              <a:tblPr/>
              <a:tblGrid>
                <a:gridCol w="789741">
                  <a:extLst>
                    <a:ext uri="{9D8B030D-6E8A-4147-A177-3AD203B41FA5}">
                      <a16:colId xmlns:a16="http://schemas.microsoft.com/office/drawing/2014/main" val="4124809496"/>
                    </a:ext>
                  </a:extLst>
                </a:gridCol>
                <a:gridCol w="921365">
                  <a:extLst>
                    <a:ext uri="{9D8B030D-6E8A-4147-A177-3AD203B41FA5}">
                      <a16:colId xmlns:a16="http://schemas.microsoft.com/office/drawing/2014/main" val="4153318640"/>
                    </a:ext>
                  </a:extLst>
                </a:gridCol>
                <a:gridCol w="184273">
                  <a:extLst>
                    <a:ext uri="{9D8B030D-6E8A-4147-A177-3AD203B41FA5}">
                      <a16:colId xmlns:a16="http://schemas.microsoft.com/office/drawing/2014/main" val="1235415629"/>
                    </a:ext>
                  </a:extLst>
                </a:gridCol>
                <a:gridCol w="789741">
                  <a:extLst>
                    <a:ext uri="{9D8B030D-6E8A-4147-A177-3AD203B41FA5}">
                      <a16:colId xmlns:a16="http://schemas.microsoft.com/office/drawing/2014/main" val="2127928077"/>
                    </a:ext>
                  </a:extLst>
                </a:gridCol>
                <a:gridCol w="1039826">
                  <a:extLst>
                    <a:ext uri="{9D8B030D-6E8A-4147-A177-3AD203B41FA5}">
                      <a16:colId xmlns:a16="http://schemas.microsoft.com/office/drawing/2014/main" val="1847341950"/>
                    </a:ext>
                  </a:extLst>
                </a:gridCol>
                <a:gridCol w="184273">
                  <a:extLst>
                    <a:ext uri="{9D8B030D-6E8A-4147-A177-3AD203B41FA5}">
                      <a16:colId xmlns:a16="http://schemas.microsoft.com/office/drawing/2014/main" val="3018150008"/>
                    </a:ext>
                  </a:extLst>
                </a:gridCol>
                <a:gridCol w="789741">
                  <a:extLst>
                    <a:ext uri="{9D8B030D-6E8A-4147-A177-3AD203B41FA5}">
                      <a16:colId xmlns:a16="http://schemas.microsoft.com/office/drawing/2014/main" val="4186186067"/>
                    </a:ext>
                  </a:extLst>
                </a:gridCol>
                <a:gridCol w="921365">
                  <a:extLst>
                    <a:ext uri="{9D8B030D-6E8A-4147-A177-3AD203B41FA5}">
                      <a16:colId xmlns:a16="http://schemas.microsoft.com/office/drawing/2014/main" val="2986613898"/>
                    </a:ext>
                  </a:extLst>
                </a:gridCol>
                <a:gridCol w="184273">
                  <a:extLst>
                    <a:ext uri="{9D8B030D-6E8A-4147-A177-3AD203B41FA5}">
                      <a16:colId xmlns:a16="http://schemas.microsoft.com/office/drawing/2014/main" val="2941196823"/>
                    </a:ext>
                  </a:extLst>
                </a:gridCol>
                <a:gridCol w="789741">
                  <a:extLst>
                    <a:ext uri="{9D8B030D-6E8A-4147-A177-3AD203B41FA5}">
                      <a16:colId xmlns:a16="http://schemas.microsoft.com/office/drawing/2014/main" val="719517864"/>
                    </a:ext>
                  </a:extLst>
                </a:gridCol>
                <a:gridCol w="898332">
                  <a:extLst>
                    <a:ext uri="{9D8B030D-6E8A-4147-A177-3AD203B41FA5}">
                      <a16:colId xmlns:a16="http://schemas.microsoft.com/office/drawing/2014/main" val="4261573858"/>
                    </a:ext>
                  </a:extLst>
                </a:gridCol>
                <a:gridCol w="184273">
                  <a:extLst>
                    <a:ext uri="{9D8B030D-6E8A-4147-A177-3AD203B41FA5}">
                      <a16:colId xmlns:a16="http://schemas.microsoft.com/office/drawing/2014/main" val="4111355077"/>
                    </a:ext>
                  </a:extLst>
                </a:gridCol>
                <a:gridCol w="789741">
                  <a:extLst>
                    <a:ext uri="{9D8B030D-6E8A-4147-A177-3AD203B41FA5}">
                      <a16:colId xmlns:a16="http://schemas.microsoft.com/office/drawing/2014/main" val="3448596119"/>
                    </a:ext>
                  </a:extLst>
                </a:gridCol>
                <a:gridCol w="934527">
                  <a:extLst>
                    <a:ext uri="{9D8B030D-6E8A-4147-A177-3AD203B41FA5}">
                      <a16:colId xmlns:a16="http://schemas.microsoft.com/office/drawing/2014/main" val="3006963622"/>
                    </a:ext>
                  </a:extLst>
                </a:gridCol>
                <a:gridCol w="184273">
                  <a:extLst>
                    <a:ext uri="{9D8B030D-6E8A-4147-A177-3AD203B41FA5}">
                      <a16:colId xmlns:a16="http://schemas.microsoft.com/office/drawing/2014/main" val="106818435"/>
                    </a:ext>
                  </a:extLst>
                </a:gridCol>
                <a:gridCol w="789741">
                  <a:extLst>
                    <a:ext uri="{9D8B030D-6E8A-4147-A177-3AD203B41FA5}">
                      <a16:colId xmlns:a16="http://schemas.microsoft.com/office/drawing/2014/main" val="1303468149"/>
                    </a:ext>
                  </a:extLst>
                </a:gridCol>
                <a:gridCol w="977305">
                  <a:extLst>
                    <a:ext uri="{9D8B030D-6E8A-4147-A177-3AD203B41FA5}">
                      <a16:colId xmlns:a16="http://schemas.microsoft.com/office/drawing/2014/main" val="2646500885"/>
                    </a:ext>
                  </a:extLst>
                </a:gridCol>
              </a:tblGrid>
              <a:tr h="502942">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94827164"/>
                  </a:ext>
                </a:extLst>
              </a:tr>
              <a:tr h="245338">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4.924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15.315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414825239"/>
                  </a:ext>
                </a:extLst>
              </a:tr>
              <a:tr h="257604">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4.924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5.018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1.875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1.713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1.785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15.315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852755853"/>
                  </a:ext>
                </a:extLst>
              </a:tr>
            </a:tbl>
          </a:graphicData>
        </a:graphic>
      </p:graphicFrame>
    </p:spTree>
    <p:extLst>
      <p:ext uri="{BB962C8B-B14F-4D97-AF65-F5344CB8AC3E}">
        <p14:creationId xmlns:p14="http://schemas.microsoft.com/office/powerpoint/2010/main" val="78578145"/>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4654" y="1479364"/>
          <a:ext cx="11033092" cy="2943621"/>
        </p:xfrm>
        <a:graphic>
          <a:graphicData uri="http://schemas.openxmlformats.org/drawingml/2006/table">
            <a:tbl>
              <a:tblPr firstRow="1" bandRow="1">
                <a:tableStyleId>{93296810-A885-4BE3-A3E7-6D5BEEA58F35}</a:tableStyleId>
              </a:tblPr>
              <a:tblGrid>
                <a:gridCol w="799778">
                  <a:extLst>
                    <a:ext uri="{9D8B030D-6E8A-4147-A177-3AD203B41FA5}">
                      <a16:colId xmlns:a16="http://schemas.microsoft.com/office/drawing/2014/main" val="2457421865"/>
                    </a:ext>
                  </a:extLst>
                </a:gridCol>
                <a:gridCol w="2344177">
                  <a:extLst>
                    <a:ext uri="{9D8B030D-6E8A-4147-A177-3AD203B41FA5}">
                      <a16:colId xmlns:a16="http://schemas.microsoft.com/office/drawing/2014/main" val="3367632477"/>
                    </a:ext>
                  </a:extLst>
                </a:gridCol>
                <a:gridCol w="3137209">
                  <a:extLst>
                    <a:ext uri="{9D8B030D-6E8A-4147-A177-3AD203B41FA5}">
                      <a16:colId xmlns:a16="http://schemas.microsoft.com/office/drawing/2014/main" val="2128136495"/>
                    </a:ext>
                  </a:extLst>
                </a:gridCol>
                <a:gridCol w="1757982">
                  <a:extLst>
                    <a:ext uri="{9D8B030D-6E8A-4147-A177-3AD203B41FA5}">
                      <a16:colId xmlns:a16="http://schemas.microsoft.com/office/drawing/2014/main" val="2362186750"/>
                    </a:ext>
                  </a:extLst>
                </a:gridCol>
                <a:gridCol w="2993946">
                  <a:extLst>
                    <a:ext uri="{9D8B030D-6E8A-4147-A177-3AD203B41FA5}">
                      <a16:colId xmlns:a16="http://schemas.microsoft.com/office/drawing/2014/main" val="478512528"/>
                    </a:ext>
                  </a:extLst>
                </a:gridCol>
              </a:tblGrid>
              <a:tr h="98337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942309">
                <a:tc>
                  <a:txBody>
                    <a:bodyPr/>
                    <a:lstStyle/>
                    <a:p>
                      <a:pPr algn="l" fontAlgn="ctr"/>
                      <a:r>
                        <a:rPr lang="es-CO" sz="1600" b="0" i="0" u="none" strike="noStrike" dirty="0">
                          <a:solidFill>
                            <a:srgbClr val="002060"/>
                          </a:solidFill>
                          <a:effectLst/>
                          <a:latin typeface="+mn-lt"/>
                        </a:rPr>
                        <a:t>SAC 152</a:t>
                      </a:r>
                    </a:p>
                  </a:txBody>
                  <a:tcPr marL="9525" marR="9525" marT="9525" marB="0" anchor="ctr"/>
                </a:tc>
                <a:tc>
                  <a:txBody>
                    <a:bodyPr/>
                    <a:lstStyle/>
                    <a:p>
                      <a:pPr algn="ctr" fontAlgn="ctr"/>
                      <a:r>
                        <a:rPr lang="es-CO" sz="1600" b="0" i="0" u="none" strike="noStrike" dirty="0">
                          <a:solidFill>
                            <a:srgbClr val="002060"/>
                          </a:solidFill>
                          <a:effectLst/>
                          <a:latin typeface="+mn-lt"/>
                        </a:rPr>
                        <a:t>Contenerización </a:t>
                      </a:r>
                    </a:p>
                  </a:txBody>
                  <a:tcPr marL="9525" marR="9525" marT="9525" marB="0" anchor="ctr"/>
                </a:tc>
                <a:tc>
                  <a:txBody>
                    <a:bodyPr/>
                    <a:lstStyle/>
                    <a:p>
                      <a:pPr algn="just" fontAlgn="ctr"/>
                      <a:r>
                        <a:rPr lang="es-CO" sz="1600" b="0" i="0" u="none" strike="noStrike" dirty="0">
                          <a:solidFill>
                            <a:srgbClr val="002060"/>
                          </a:solidFill>
                          <a:effectLst/>
                          <a:latin typeface="+mn-lt"/>
                        </a:rPr>
                        <a:t>El Concesionario no cuenta con la totalidad de vehículos de cargue lateral operativos dispuestos para la recolección de residuos contenerizados desatendiendo lo establecido en el numeral 3.1 “Vehículo de cargue lateral del Anexo 11”</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7/10/2023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7/10/2022</a:t>
                      </a: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2DBEA03F-E361-4733-8FA7-5AFFCAF0F84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38296" y="506415"/>
            <a:ext cx="1152205" cy="259131"/>
          </a:xfrm>
          <a:prstGeom prst="rect">
            <a:avLst/>
          </a:prstGeom>
        </p:spPr>
      </p:pic>
    </p:spTree>
    <p:extLst>
      <p:ext uri="{BB962C8B-B14F-4D97-AF65-F5344CB8AC3E}">
        <p14:creationId xmlns:p14="http://schemas.microsoft.com/office/powerpoint/2010/main" val="1002464839"/>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8"/>
          <a:ext cx="11622157" cy="5408957"/>
        </p:xfrm>
        <a:graphic>
          <a:graphicData uri="http://schemas.openxmlformats.org/drawingml/2006/table">
            <a:tbl>
              <a:tblPr firstRow="1" bandRow="1">
                <a:tableStyleId>{93296810-A885-4BE3-A3E7-6D5BEEA58F35}</a:tableStyleId>
              </a:tblPr>
              <a:tblGrid>
                <a:gridCol w="834924">
                  <a:extLst>
                    <a:ext uri="{9D8B030D-6E8A-4147-A177-3AD203B41FA5}">
                      <a16:colId xmlns:a16="http://schemas.microsoft.com/office/drawing/2014/main" val="2457421865"/>
                    </a:ext>
                  </a:extLst>
                </a:gridCol>
                <a:gridCol w="2372729">
                  <a:extLst>
                    <a:ext uri="{9D8B030D-6E8A-4147-A177-3AD203B41FA5}">
                      <a16:colId xmlns:a16="http://schemas.microsoft.com/office/drawing/2014/main" val="3367632477"/>
                    </a:ext>
                  </a:extLst>
                </a:gridCol>
                <a:gridCol w="3638803">
                  <a:extLst>
                    <a:ext uri="{9D8B030D-6E8A-4147-A177-3AD203B41FA5}">
                      <a16:colId xmlns:a16="http://schemas.microsoft.com/office/drawing/2014/main" val="2128136495"/>
                    </a:ext>
                  </a:extLst>
                </a:gridCol>
                <a:gridCol w="1751642">
                  <a:extLst>
                    <a:ext uri="{9D8B030D-6E8A-4147-A177-3AD203B41FA5}">
                      <a16:colId xmlns:a16="http://schemas.microsoft.com/office/drawing/2014/main" val="2362186750"/>
                    </a:ext>
                  </a:extLst>
                </a:gridCol>
                <a:gridCol w="3024059">
                  <a:extLst>
                    <a:ext uri="{9D8B030D-6E8A-4147-A177-3AD203B41FA5}">
                      <a16:colId xmlns:a16="http://schemas.microsoft.com/office/drawing/2014/main" val="478512528"/>
                    </a:ext>
                  </a:extLst>
                </a:gridCol>
              </a:tblGrid>
              <a:tr h="760275">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78569">
                <a:tc>
                  <a:txBody>
                    <a:bodyPr/>
                    <a:lstStyle/>
                    <a:p>
                      <a:pPr algn="ctr" fontAlgn="ctr"/>
                      <a:r>
                        <a:rPr lang="es-CO" sz="1600" b="0" i="0" u="none" strike="noStrike" dirty="0">
                          <a:solidFill>
                            <a:srgbClr val="002060"/>
                          </a:solidFill>
                          <a:effectLst/>
                          <a:latin typeface="Calibri" panose="020F0502020204030204" pitchFamily="34" charset="0"/>
                        </a:rPr>
                        <a:t>SAC 71</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Prestación del servicio de barrido y limpieza mecánica en el marco del Anexo No. 9. </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realiza Barrido mecánico en todas las Frecuencias en las vías del </a:t>
                      </a:r>
                      <a:r>
                        <a:rPr lang="es-MX" sz="1600" b="1" i="0" u="none" strike="noStrike" dirty="0">
                          <a:solidFill>
                            <a:srgbClr val="002060"/>
                          </a:solidFill>
                          <a:effectLst/>
                          <a:latin typeface="Calibri" panose="020F0502020204030204" pitchFamily="34" charset="0"/>
                        </a:rPr>
                        <a:t>Anexo 9</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25/05/2021</a:t>
                      </a:r>
                    </a:p>
                  </a:txBody>
                  <a:tcPr marL="0" marR="0" marT="0"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 Mediante comunicado UAESP-CPC-UAESP-3805-21 del 21/10/2021 la Interventoría presentó actualización</a:t>
                      </a:r>
                      <a:r>
                        <a:rPr lang="es-MX" sz="1600" b="1" i="0" u="none" strike="noStrike" kern="1200" dirty="0">
                          <a:solidFill>
                            <a:srgbClr val="002060"/>
                          </a:solidFill>
                          <a:effectLst/>
                          <a:latin typeface="Calibri" panose="020F0502020204030204" pitchFamily="34" charset="0"/>
                          <a:ea typeface="+mn-ea"/>
                          <a:cs typeface="+mn-cs"/>
                        </a:rPr>
                        <a:t>.</a:t>
                      </a:r>
                    </a:p>
                  </a:txBody>
                  <a:tcPr marL="0" marR="0" marT="0" marB="0" anchor="ctr"/>
                </a:tc>
                <a:extLst>
                  <a:ext uri="{0D108BD9-81ED-4DB2-BD59-A6C34878D82A}">
                    <a16:rowId xmlns:a16="http://schemas.microsoft.com/office/drawing/2014/main" val="478266086"/>
                  </a:ext>
                </a:extLst>
              </a:tr>
              <a:tr h="1051497">
                <a:tc>
                  <a:txBody>
                    <a:bodyPr/>
                    <a:lstStyle/>
                    <a:p>
                      <a:pPr algn="ctr" fontAlgn="ctr"/>
                      <a:r>
                        <a:rPr lang="es-CO" sz="1600" b="0" i="0" u="none" strike="noStrike" dirty="0">
                          <a:solidFill>
                            <a:srgbClr val="002060"/>
                          </a:solidFill>
                          <a:effectLst/>
                          <a:latin typeface="Calibri" panose="020F0502020204030204" pitchFamily="34" charset="0"/>
                        </a:rPr>
                        <a:t>SAC 77</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Recolección y transporte de residuos contenerizados</a:t>
                      </a:r>
                    </a:p>
                  </a:txBody>
                  <a:tcPr marL="0" marR="0" marT="0" marB="0" anchor="ctr"/>
                </a:tc>
                <a:tc>
                  <a:txBody>
                    <a:bodyPr/>
                    <a:lstStyle/>
                    <a:p>
                      <a:pPr algn="just" fontAlgn="ctr"/>
                      <a:r>
                        <a:rPr lang="es-MX" sz="1600" b="0" i="0" u="none" strike="noStrike" dirty="0">
                          <a:solidFill>
                            <a:srgbClr val="002060"/>
                          </a:solidFill>
                          <a:effectLst/>
                          <a:latin typeface="Calibri" panose="020F0502020204030204" pitchFamily="34" charset="0"/>
                        </a:rPr>
                        <a:t>EL Concesionario no realiza la recolección de residuos en Contenedores acorde con el </a:t>
                      </a:r>
                      <a:r>
                        <a:rPr lang="es-MX" sz="1600" b="1" i="0" u="none" strike="noStrike" dirty="0">
                          <a:solidFill>
                            <a:srgbClr val="002060"/>
                          </a:solidFill>
                          <a:effectLst/>
                          <a:latin typeface="Calibri" panose="020F0502020204030204" pitchFamily="34" charset="0"/>
                        </a:rPr>
                        <a:t>numeral 3 del Anexo 11</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27/05/2021</a:t>
                      </a:r>
                    </a:p>
                  </a:txBody>
                  <a:tcPr marL="0" marR="0" marT="0"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Mediante comunicado UAESP-CPC-UAESP-3805-21 del 21/10/2021 radicó segunda actualización del informe.</a:t>
                      </a:r>
                    </a:p>
                  </a:txBody>
                  <a:tcPr marL="0" marR="0" marT="0" marB="0" anchor="ctr"/>
                </a:tc>
                <a:extLst>
                  <a:ext uri="{0D108BD9-81ED-4DB2-BD59-A6C34878D82A}">
                    <a16:rowId xmlns:a16="http://schemas.microsoft.com/office/drawing/2014/main" val="2838776222"/>
                  </a:ext>
                </a:extLst>
              </a:tr>
              <a:tr h="1279570">
                <a:tc>
                  <a:txBody>
                    <a:bodyPr/>
                    <a:lstStyle/>
                    <a:p>
                      <a:pPr algn="ctr" fontAlgn="ctr"/>
                      <a:r>
                        <a:rPr lang="es-CO" sz="1600" b="0" i="0" u="none" strike="noStrike" dirty="0">
                          <a:solidFill>
                            <a:srgbClr val="002060"/>
                          </a:solidFill>
                          <a:effectLst/>
                          <a:latin typeface="Calibri" panose="020F0502020204030204" pitchFamily="34" charset="0"/>
                        </a:rPr>
                        <a:t>SAC 85</a:t>
                      </a:r>
                    </a:p>
                  </a:txBody>
                  <a:tcPr marL="0" marR="0" marT="0" marB="0" anchor="ctr"/>
                </a:tc>
                <a:tc>
                  <a:txBody>
                    <a:bodyPr/>
                    <a:lstStyle/>
                    <a:p>
                      <a:pPr algn="l" fontAlgn="ctr"/>
                      <a:r>
                        <a:rPr lang="es-CO" sz="1600" b="0" i="0" u="none" strike="noStrike" dirty="0">
                          <a:solidFill>
                            <a:srgbClr val="002060"/>
                          </a:solidFill>
                          <a:effectLst/>
                          <a:latin typeface="Calibri" panose="020F0502020204030204" pitchFamily="34" charset="0"/>
                        </a:rPr>
                        <a:t>Capacidad nominal contenerización</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cuenta con la totalidad de los Contenedores No Aprovechables acorde con el </a:t>
                      </a:r>
                      <a:r>
                        <a:rPr lang="es-MX" sz="1600" b="1" i="0" u="none" strike="noStrike" dirty="0">
                          <a:solidFill>
                            <a:srgbClr val="002060"/>
                          </a:solidFill>
                          <a:effectLst/>
                          <a:latin typeface="Calibri" panose="020F0502020204030204" pitchFamily="34" charset="0"/>
                        </a:rPr>
                        <a:t>Numeral 2.4 del Anexo 11</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12/05/2022</a:t>
                      </a:r>
                    </a:p>
                  </a:txBody>
                  <a:tcPr marL="0" marR="0" marT="0"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Mediante comunicado UAESP-CPC-UAESP-5273-22del 14/10/2022 la Interventoría presentó Informe de Actualización</a:t>
                      </a:r>
                    </a:p>
                  </a:txBody>
                  <a:tcPr marL="0" marR="0" marT="0" marB="0" anchor="ctr"/>
                </a:tc>
                <a:extLst>
                  <a:ext uri="{0D108BD9-81ED-4DB2-BD59-A6C34878D82A}">
                    <a16:rowId xmlns:a16="http://schemas.microsoft.com/office/drawing/2014/main" val="1164486160"/>
                  </a:ext>
                </a:extLst>
              </a:tr>
              <a:tr h="1279570">
                <a:tc>
                  <a:txBody>
                    <a:bodyPr/>
                    <a:lstStyle/>
                    <a:p>
                      <a:pPr algn="ctr" fontAlgn="ctr"/>
                      <a:r>
                        <a:rPr lang="es-CO" sz="1600" b="0" i="0" u="none" strike="noStrike" dirty="0">
                          <a:solidFill>
                            <a:srgbClr val="002060"/>
                          </a:solidFill>
                          <a:effectLst/>
                          <a:latin typeface="Calibri" panose="020F0502020204030204" pitchFamily="34" charset="0"/>
                        </a:rPr>
                        <a:t>SAC 94</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Balance de cargas microrrutas de Recolección y Transporte </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10/11/2022</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56324738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10</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4232102832"/>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7"/>
          <a:ext cx="11252703" cy="5210168"/>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1034344">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73940">
                <a:tc>
                  <a:txBody>
                    <a:bodyPr/>
                    <a:lstStyle/>
                    <a:p>
                      <a:pPr algn="ctr" fontAlgn="ctr"/>
                      <a:r>
                        <a:rPr lang="es-CO" sz="1600" b="0" i="0" u="none" strike="noStrike" dirty="0">
                          <a:solidFill>
                            <a:srgbClr val="002060"/>
                          </a:solidFill>
                          <a:effectLst/>
                          <a:latin typeface="Calibri" panose="020F0502020204030204" pitchFamily="34" charset="0"/>
                        </a:rPr>
                        <a:t>SAC  101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Almacenamiento de residuos en la base de operaciones </a:t>
                      </a:r>
                    </a:p>
                  </a:txBody>
                  <a:tcPr marL="0" marR="0" marT="0" marB="0" anchor="ctr"/>
                </a:tc>
                <a:tc>
                  <a:txBody>
                    <a:bodyPr/>
                    <a:lstStyle/>
                    <a:p>
                      <a:pPr algn="just" fontAlgn="ctr"/>
                      <a:r>
                        <a:rPr lang="es-MX" sz="1600" b="0" i="0" u="none" strike="noStrike" dirty="0">
                          <a:solidFill>
                            <a:srgbClr val="002060"/>
                          </a:solidFill>
                          <a:effectLst/>
                          <a:latin typeface="Calibri" panose="020F0502020204030204" pitchFamily="34" charset="0"/>
                        </a:rPr>
                        <a:t>El Concesionario no cumplió con la restricción de almacenar residuos ordinarios en la base de operaciones  conforme a lo establecido en el parágrafo del numeral 5 – Características de las bases de operación del Reglamento Técnico operativo</a:t>
                      </a: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29/12/2022</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29/12/2022</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103</a:t>
                      </a:r>
                    </a:p>
                  </a:txBody>
                  <a:tcPr marL="9525" marR="9525" marT="9525"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txBody>
                  <a:tcPr marL="9525" marR="9525" marT="9525" marB="0" anchor="ctr"/>
                </a:tc>
                <a:tc>
                  <a:txBody>
                    <a:bodyPr/>
                    <a:lstStyle/>
                    <a:p>
                      <a:pPr algn="ctr" fontAlgn="ctr"/>
                      <a:r>
                        <a:rPr lang="es-CO" sz="1600" b="0" i="0" u="none" strike="noStrike" dirty="0">
                          <a:solidFill>
                            <a:srgbClr val="002060"/>
                          </a:solidFill>
                          <a:effectLst/>
                          <a:latin typeface="Calibri" panose="020F0502020204030204" pitchFamily="34" charset="0"/>
                        </a:rPr>
                        <a:t>05/05/2023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05/05/2023</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092520756"/>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123</a:t>
                      </a:r>
                    </a:p>
                  </a:txBody>
                  <a:tcPr marL="9525" marR="9525" marT="9525"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dirty="0">
                          <a:solidFill>
                            <a:srgbClr val="002060"/>
                          </a:solidFill>
                          <a:effectLst/>
                          <a:latin typeface="Calibri" panose="020F0502020204030204" pitchFamily="34" charset="0"/>
                        </a:rPr>
                        <a:t>24/07/2023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24.07.23</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10</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1033336180"/>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7"/>
          <a:ext cx="11252703" cy="4216306"/>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1034344">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73940">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124</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Trasbordo en la actividad de</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recolección de residuos en el sector de San Pedro  localidad Suba </a:t>
                      </a:r>
                    </a:p>
                  </a:txBody>
                  <a:tcPr marL="9525" marR="9525" marT="9525" marB="0" anchor="ctr"/>
                </a:tc>
                <a:tc>
                  <a:txBody>
                    <a:bodyPr/>
                    <a:lstStyle/>
                    <a:p>
                      <a:pPr marL="0" algn="l"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numeral 2.17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24/08/2023</a:t>
                      </a: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24/08/2023</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973940">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127</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a:t>
                      </a:r>
                    </a:p>
                  </a:txBody>
                  <a:tcPr marL="9525" marR="9525" marT="9525" marB="0" anchor="ctr"/>
                </a:tc>
                <a:tc>
                  <a:txBody>
                    <a:bodyPr/>
                    <a:lstStyle/>
                    <a:p>
                      <a:pPr marL="0" algn="l"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25/08/2023</a:t>
                      </a: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25/08/2023</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145</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Enero a junio de 2023 </a:t>
                      </a: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5/12/2023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5/12/2023</a:t>
                      </a:r>
                      <a:endParaRPr lang="es-MX" sz="1600" b="1" i="0" u="none" strike="noStrike" kern="1200" dirty="0">
                        <a:solidFill>
                          <a:srgbClr val="002060"/>
                        </a:solidFill>
                        <a:effectLst/>
                        <a:latin typeface="Calibri" panose="020F0502020204030204" pitchFamily="34" charset="0"/>
                        <a:ea typeface="+mn-ea"/>
                        <a:cs typeface="+mn-cs"/>
                      </a:endParaRP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71571652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10</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2187716060"/>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546101" y="60139"/>
            <a:ext cx="10971646"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1054100" y="667591"/>
            <a:ext cx="3098800"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ESTADO</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8825948" y="1375477"/>
            <a:ext cx="321916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92</a:t>
            </a:r>
          </a:p>
        </p:txBody>
      </p:sp>
      <p:graphicFrame>
        <p:nvGraphicFramePr>
          <p:cNvPr id="2" name="Gráfico 1">
            <a:extLst>
              <a:ext uri="{FF2B5EF4-FFF2-40B4-BE49-F238E27FC236}">
                <a16:creationId xmlns:a16="http://schemas.microsoft.com/office/drawing/2014/main" id="{5E168CDC-024E-BE65-3720-721EE835CBD1}"/>
              </a:ext>
            </a:extLst>
          </p:cNvPr>
          <p:cNvGraphicFramePr>
            <a:graphicFrameLocks/>
          </p:cNvGraphicFramePr>
          <p:nvPr/>
        </p:nvGraphicFramePr>
        <p:xfrm>
          <a:off x="775855" y="2144917"/>
          <a:ext cx="10217042" cy="412657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297616885"/>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97584" y="1683254"/>
          <a:ext cx="10595727" cy="3820708"/>
        </p:xfrm>
        <a:graphic>
          <a:graphicData uri="http://schemas.openxmlformats.org/drawingml/2006/table">
            <a:tbl>
              <a:tblPr firstRow="1" bandRow="1">
                <a:tableStyleId>{93296810-A885-4BE3-A3E7-6D5BEEA58F35}</a:tableStyleId>
              </a:tblPr>
              <a:tblGrid>
                <a:gridCol w="1051166">
                  <a:extLst>
                    <a:ext uri="{9D8B030D-6E8A-4147-A177-3AD203B41FA5}">
                      <a16:colId xmlns:a16="http://schemas.microsoft.com/office/drawing/2014/main" val="2457421865"/>
                    </a:ext>
                  </a:extLst>
                </a:gridCol>
                <a:gridCol w="3132085">
                  <a:extLst>
                    <a:ext uri="{9D8B030D-6E8A-4147-A177-3AD203B41FA5}">
                      <a16:colId xmlns:a16="http://schemas.microsoft.com/office/drawing/2014/main" val="3367632477"/>
                    </a:ext>
                  </a:extLst>
                </a:gridCol>
                <a:gridCol w="2670993">
                  <a:extLst>
                    <a:ext uri="{9D8B030D-6E8A-4147-A177-3AD203B41FA5}">
                      <a16:colId xmlns:a16="http://schemas.microsoft.com/office/drawing/2014/main" val="2362186750"/>
                    </a:ext>
                  </a:extLst>
                </a:gridCol>
                <a:gridCol w="3741483">
                  <a:extLst>
                    <a:ext uri="{9D8B030D-6E8A-4147-A177-3AD203B41FA5}">
                      <a16:colId xmlns:a16="http://schemas.microsoft.com/office/drawing/2014/main" val="478512528"/>
                    </a:ext>
                  </a:extLst>
                </a:gridCol>
              </a:tblGrid>
              <a:tr h="92675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11649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2019 – PP N°1</a:t>
                      </a:r>
                    </a:p>
                  </a:txBody>
                  <a:tcPr marL="0" marR="0" marT="0"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10/02/2021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Mediante el comunicado UAESP-CPC-UAESP-7395-23del 22/12/2023 la Interventoría se pronunció respecto del Memorado 20236000138893 del 10/11/2023 </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78266086"/>
                  </a:ext>
                </a:extLst>
              </a:tr>
              <a:tr h="8373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Fuga de lixiviados del mes de marzo de 2021 - PP N° 2</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24/06/2021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24-06-21</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837379">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abril de 2021 - </a:t>
                      </a:r>
                      <a:r>
                        <a:rPr lang="es-MX" sz="1600" b="0" i="0" u="none" strike="noStrike" kern="1200" dirty="0">
                          <a:solidFill>
                            <a:srgbClr val="002060"/>
                          </a:solidFill>
                          <a:effectLst/>
                          <a:latin typeface="Calibri" panose="020F0502020204030204" pitchFamily="34" charset="0"/>
                          <a:ea typeface="+mn-ea"/>
                          <a:cs typeface="+mn-cs"/>
                        </a:rPr>
                        <a:t>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94149441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1706897975"/>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07009" y="1683254"/>
          <a:ext cx="10114961" cy="3986120"/>
        </p:xfrm>
        <a:graphic>
          <a:graphicData uri="http://schemas.openxmlformats.org/drawingml/2006/table">
            <a:tbl>
              <a:tblPr firstRow="1" bandRow="1">
                <a:tableStyleId>{93296810-A885-4BE3-A3E7-6D5BEEA58F35}</a:tableStyleId>
              </a:tblPr>
              <a:tblGrid>
                <a:gridCol w="1003470">
                  <a:extLst>
                    <a:ext uri="{9D8B030D-6E8A-4147-A177-3AD203B41FA5}">
                      <a16:colId xmlns:a16="http://schemas.microsoft.com/office/drawing/2014/main" val="2457421865"/>
                    </a:ext>
                  </a:extLst>
                </a:gridCol>
                <a:gridCol w="2989972">
                  <a:extLst>
                    <a:ext uri="{9D8B030D-6E8A-4147-A177-3AD203B41FA5}">
                      <a16:colId xmlns:a16="http://schemas.microsoft.com/office/drawing/2014/main" val="3367632477"/>
                    </a:ext>
                  </a:extLst>
                </a:gridCol>
                <a:gridCol w="2549800">
                  <a:extLst>
                    <a:ext uri="{9D8B030D-6E8A-4147-A177-3AD203B41FA5}">
                      <a16:colId xmlns:a16="http://schemas.microsoft.com/office/drawing/2014/main" val="2362186750"/>
                    </a:ext>
                  </a:extLst>
                </a:gridCol>
                <a:gridCol w="3571719">
                  <a:extLst>
                    <a:ext uri="{9D8B030D-6E8A-4147-A177-3AD203B41FA5}">
                      <a16:colId xmlns:a16="http://schemas.microsoft.com/office/drawing/2014/main" val="478512528"/>
                    </a:ext>
                  </a:extLst>
                </a:gridCol>
              </a:tblGrid>
              <a:tr h="988614">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15039">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mayo de 2021- </a:t>
                      </a:r>
                      <a:r>
                        <a:rPr lang="es-CO" sz="1600" b="0" i="0" u="none" strike="noStrike" kern="1200" dirty="0" err="1">
                          <a:solidFill>
                            <a:srgbClr val="002060"/>
                          </a:solidFill>
                          <a:effectLst/>
                          <a:latin typeface="Calibri" panose="020F0502020204030204" pitchFamily="34" charset="0"/>
                          <a:ea typeface="+mn-ea"/>
                          <a:cs typeface="+mn-cs"/>
                        </a:rPr>
                        <a:t>PPN°</a:t>
                      </a:r>
                      <a:r>
                        <a:rPr lang="es-CO" sz="1600" b="0" i="0" u="none" strike="noStrike" kern="1200" dirty="0">
                          <a:solidFill>
                            <a:srgbClr val="002060"/>
                          </a:solidFill>
                          <a:effectLst/>
                          <a:latin typeface="Calibri" panose="020F0502020204030204" pitchFamily="34" charset="0"/>
                          <a:ea typeface="+mn-ea"/>
                          <a:cs typeface="+mn-cs"/>
                        </a:rPr>
                        <a:t> 5</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584707">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junio de 2021- </a:t>
                      </a:r>
                      <a:r>
                        <a:rPr lang="es-CO" sz="1600" b="0" i="0" u="none" strike="noStrike" kern="1200" dirty="0" err="1">
                          <a:solidFill>
                            <a:srgbClr val="002060"/>
                          </a:solidFill>
                          <a:effectLst/>
                          <a:latin typeface="Calibri" panose="020F0502020204030204" pitchFamily="34" charset="0"/>
                          <a:ea typeface="+mn-ea"/>
                          <a:cs typeface="+mn-cs"/>
                        </a:rPr>
                        <a:t>PPN°</a:t>
                      </a:r>
                      <a:r>
                        <a:rPr lang="es-CO" sz="1600" b="0" i="0" u="none" strike="noStrike" kern="1200" dirty="0">
                          <a:solidFill>
                            <a:srgbClr val="002060"/>
                          </a:solidFill>
                          <a:effectLst/>
                          <a:latin typeface="Calibri" panose="020F0502020204030204" pitchFamily="34" charset="0"/>
                          <a:ea typeface="+mn-ea"/>
                          <a:cs typeface="+mn-cs"/>
                        </a:rPr>
                        <a:t> 6</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838776222"/>
                  </a:ext>
                </a:extLst>
              </a:tr>
              <a:tr h="680706">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julio de 2021 – PP N°7</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212084116"/>
                  </a:ext>
                </a:extLst>
              </a:tr>
              <a:tr h="5585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agosto de 2021 – PP N° 8</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19/01/2022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19-01-21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12842402"/>
                  </a:ext>
                </a:extLst>
              </a:tr>
              <a:tr h="5585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diciembre de 2021 – PP N° 10</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Calibri" panose="020F0502020204030204"/>
                          <a:ea typeface="+mn-ea"/>
                          <a:cs typeface="+mn-cs"/>
                        </a:rPr>
                        <a:t>11-03-22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1234296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243812551"/>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857139" y="1827633"/>
          <a:ext cx="10289405" cy="4319684"/>
        </p:xfrm>
        <a:graphic>
          <a:graphicData uri="http://schemas.openxmlformats.org/drawingml/2006/table">
            <a:tbl>
              <a:tblPr firstRow="1" bandRow="1">
                <a:tableStyleId>{93296810-A885-4BE3-A3E7-6D5BEEA58F35}</a:tableStyleId>
              </a:tblPr>
              <a:tblGrid>
                <a:gridCol w="1020776">
                  <a:extLst>
                    <a:ext uri="{9D8B030D-6E8A-4147-A177-3AD203B41FA5}">
                      <a16:colId xmlns:a16="http://schemas.microsoft.com/office/drawing/2014/main" val="2457421865"/>
                    </a:ext>
                  </a:extLst>
                </a:gridCol>
                <a:gridCol w="3041537">
                  <a:extLst>
                    <a:ext uri="{9D8B030D-6E8A-4147-A177-3AD203B41FA5}">
                      <a16:colId xmlns:a16="http://schemas.microsoft.com/office/drawing/2014/main" val="3367632477"/>
                    </a:ext>
                  </a:extLst>
                </a:gridCol>
                <a:gridCol w="2593775">
                  <a:extLst>
                    <a:ext uri="{9D8B030D-6E8A-4147-A177-3AD203B41FA5}">
                      <a16:colId xmlns:a16="http://schemas.microsoft.com/office/drawing/2014/main" val="2362186750"/>
                    </a:ext>
                  </a:extLst>
                </a:gridCol>
                <a:gridCol w="3633317">
                  <a:extLst>
                    <a:ext uri="{9D8B030D-6E8A-4147-A177-3AD203B41FA5}">
                      <a16:colId xmlns:a16="http://schemas.microsoft.com/office/drawing/2014/main" val="478512528"/>
                    </a:ext>
                  </a:extLst>
                </a:gridCol>
              </a:tblGrid>
              <a:tr h="104631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64850">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noviembre de 2021 – PP N°11</a:t>
                      </a:r>
                    </a:p>
                    <a:p>
                      <a:pPr marL="0" algn="l" defTabSz="914400" rtl="0" eaLnBrk="1" fontAlgn="ctr" latinLnBrk="0" hangingPunct="1"/>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30/03/2022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Calibri" panose="020F0502020204030204"/>
                          <a:ea typeface="+mn-ea"/>
                          <a:cs typeface="+mn-cs"/>
                        </a:rPr>
                        <a:t>30-03-22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enero de 2022 – PP N° 13</a:t>
                      </a:r>
                    </a:p>
                    <a:p>
                      <a:pPr marL="0" marR="0" lvl="0" indent="0" algn="l" defTabSz="914400" rtl="0" eaLnBrk="1" fontAlgn="ctr" latinLnBrk="0" hangingPunct="1">
                        <a:lnSpc>
                          <a:spcPct val="100000"/>
                        </a:lnSpc>
                        <a:spcBef>
                          <a:spcPts val="0"/>
                        </a:spcBef>
                        <a:spcAft>
                          <a:spcPts val="0"/>
                        </a:spcAft>
                        <a:buClrTx/>
                        <a:buSzTx/>
                        <a:buFontTx/>
                        <a:buNone/>
                        <a:tabLst/>
                        <a:defRPr/>
                      </a:pP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31/03/2022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Calibri" panose="020F0502020204030204"/>
                          <a:ea typeface="+mn-ea"/>
                          <a:cs typeface="+mn-cs"/>
                        </a:rPr>
                        <a:t>31-03-22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812842402"/>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2021  - PP N°14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2/06/2022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Mediante el comunicado UAESP-CPC-UAESP-7395-23del 22/12/2023 la Interventoría se pronunció respecto del Memorado 20236000138893 del 10/11/2023 </a:t>
                      </a:r>
                    </a:p>
                  </a:txBody>
                  <a:tcPr marL="0" marR="0" marT="0" marB="0" anchor="ctr"/>
                </a:tc>
                <a:extLst>
                  <a:ext uri="{0D108BD9-81ED-4DB2-BD59-A6C34878D82A}">
                    <a16:rowId xmlns:a16="http://schemas.microsoft.com/office/drawing/2014/main" val="2837363901"/>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Fuga de Lixiviados - Marzo 2022 – PP N° 15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1/06/2022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Calibri" panose="020F0502020204030204"/>
                          <a:ea typeface="+mn-ea"/>
                          <a:cs typeface="+mn-cs"/>
                        </a:rPr>
                        <a:t>01-06-22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66824526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954107"/>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p>
          <a:p>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3140809554"/>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5"/>
          <a:ext cx="10829924" cy="4450017"/>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782892">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Julio 2022 – PP N°19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17/08/2022</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17-08-22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778356811"/>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Lavado de Puentes Peatonales - Primer Semestre 2022 - PP N° 20</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28/10/2022  </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28-10-2022</a:t>
                      </a:r>
                    </a:p>
                  </a:txBody>
                  <a:tcPr marL="0" marR="0" marT="0" marB="0" anchor="ctr"/>
                </a:tc>
                <a:extLst>
                  <a:ext uri="{0D108BD9-81ED-4DB2-BD59-A6C34878D82A}">
                    <a16:rowId xmlns:a16="http://schemas.microsoft.com/office/drawing/2014/main" val="2233761029"/>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15</a:t>
                      </a:r>
                    </a:p>
                  </a:txBody>
                  <a:tcPr marL="0" marR="0" marT="0" marB="0" anchor="ctr"/>
                </a:tc>
                <a:tc>
                  <a:txBody>
                    <a:bodyPr/>
                    <a:lstStyle/>
                    <a:p>
                      <a:pPr marL="0" algn="l"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Fuga de Lixiviados - Agosto - PP N° 21 </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30/10/2022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30 -10-2022</a:t>
                      </a:r>
                    </a:p>
                  </a:txBody>
                  <a:tcPr marL="0" marR="0" marT="0" marB="0" anchor="ctr"/>
                </a:tc>
                <a:extLst>
                  <a:ext uri="{0D108BD9-81ED-4DB2-BD59-A6C34878D82A}">
                    <a16:rowId xmlns:a16="http://schemas.microsoft.com/office/drawing/2014/main" val="1692439588"/>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a:t>
                      </a:r>
                    </a:p>
                  </a:txBody>
                  <a:tcPr marL="0" marR="0" marT="0" marB="0" anchor="ctr"/>
                </a:tc>
                <a:tc>
                  <a:txBody>
                    <a:bodyPr/>
                    <a:lstStyle/>
                    <a:p>
                      <a:pPr marL="0" algn="l"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Informe sobre </a:t>
                      </a:r>
                      <a:r>
                        <a:rPr lang="pt-BR" sz="1600" b="0" i="0" u="none" strike="noStrike" kern="1200" dirty="0" err="1">
                          <a:solidFill>
                            <a:srgbClr val="002060"/>
                          </a:solidFill>
                          <a:effectLst/>
                          <a:latin typeface="Calibri" panose="020F0502020204030204" pitchFamily="34" charset="0"/>
                          <a:ea typeface="+mn-ea"/>
                          <a:cs typeface="+mn-cs"/>
                        </a:rPr>
                        <a:t>posible</a:t>
                      </a:r>
                      <a:r>
                        <a:rPr lang="pt-BR" sz="1600" b="0" i="0" u="none" strike="noStrike" kern="1200" dirty="0">
                          <a:solidFill>
                            <a:srgbClr val="002060"/>
                          </a:solidFill>
                          <a:effectLst/>
                          <a:latin typeface="Calibri" panose="020F0502020204030204" pitchFamily="34" charset="0"/>
                          <a:ea typeface="+mn-ea"/>
                          <a:cs typeface="+mn-cs"/>
                        </a:rPr>
                        <a:t> Incumplimiento por Fuga de Lixiviados – abril 2023 -  PP N°23</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4.07.2023</a:t>
                      </a:r>
                    </a:p>
                  </a:txBody>
                  <a:tcPr marL="0" marR="0" marT="0" marB="0" anchor="ctr"/>
                </a:tc>
                <a:extLst>
                  <a:ext uri="{0D108BD9-81ED-4DB2-BD59-A6C34878D82A}">
                    <a16:rowId xmlns:a16="http://schemas.microsoft.com/office/drawing/2014/main" val="2244304195"/>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Julio 2023 -  PP N° 24</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25/08/2023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25/08/2023</a:t>
                      </a:r>
                    </a:p>
                  </a:txBody>
                  <a:tcPr marL="0" marR="0" marT="0" marB="0" anchor="ctr"/>
                </a:tc>
                <a:extLst>
                  <a:ext uri="{0D108BD9-81ED-4DB2-BD59-A6C34878D82A}">
                    <a16:rowId xmlns:a16="http://schemas.microsoft.com/office/drawing/2014/main" val="241488851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1327288812"/>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4872913"/>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junio 2023 - PP N° 25</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30/08/2023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30/08/2023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747321418"/>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posible Incumplimiento Fuga de Lixiviados - Agosto - PP N° 26</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11/10/2023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11/10/2023</a:t>
                      </a: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septiembre 2023 - PP N°27</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15/12/2023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15/12/2023</a:t>
                      </a:r>
                    </a:p>
                  </a:txBody>
                  <a:tcPr marL="0" marR="0" marT="0" marB="0" anchor="ctr"/>
                </a:tc>
                <a:extLst>
                  <a:ext uri="{0D108BD9-81ED-4DB2-BD59-A6C34878D82A}">
                    <a16:rowId xmlns:a16="http://schemas.microsoft.com/office/drawing/2014/main" val="1408697409"/>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septiembre 2023 - PP N° 28</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22/12/2023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22/12/2023</a:t>
                      </a:r>
                    </a:p>
                  </a:txBody>
                  <a:tcPr marL="0" marR="0" marT="0" marB="0" anchor="ctr"/>
                </a:tc>
                <a:extLst>
                  <a:ext uri="{0D108BD9-81ED-4DB2-BD59-A6C34878D82A}">
                    <a16:rowId xmlns:a16="http://schemas.microsoft.com/office/drawing/2014/main" val="157917017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posible Incumplimiento - </a:t>
                      </a:r>
                      <a:r>
                        <a:rPr lang="pt-BR" sz="1600" b="0" i="0" u="none" strike="noStrike" kern="1200" dirty="0">
                          <a:solidFill>
                            <a:srgbClr val="002060"/>
                          </a:solidFill>
                          <a:effectLst/>
                          <a:latin typeface="Calibri" panose="020F0502020204030204" pitchFamily="34" charset="0"/>
                          <a:ea typeface="+mn-ea"/>
                          <a:cs typeface="+mn-cs"/>
                        </a:rPr>
                        <a:t>Fuga de Lixiviados – </a:t>
                      </a:r>
                      <a:r>
                        <a:rPr lang="pt-BR" sz="1600" b="0" i="0" u="none" strike="noStrike" kern="1200" dirty="0" err="1">
                          <a:solidFill>
                            <a:srgbClr val="002060"/>
                          </a:solidFill>
                          <a:effectLst/>
                          <a:latin typeface="Calibri" panose="020F0502020204030204" pitchFamily="34" charset="0"/>
                          <a:ea typeface="+mn-ea"/>
                          <a:cs typeface="+mn-cs"/>
                        </a:rPr>
                        <a:t>octubre</a:t>
                      </a:r>
                      <a:r>
                        <a:rPr lang="pt-BR" sz="1600" b="0" i="0" u="none" strike="noStrike" kern="1200" dirty="0">
                          <a:solidFill>
                            <a:srgbClr val="002060"/>
                          </a:solidFill>
                          <a:effectLst/>
                          <a:latin typeface="Calibri" panose="020F0502020204030204" pitchFamily="34" charset="0"/>
                          <a:ea typeface="+mn-ea"/>
                          <a:cs typeface="+mn-cs"/>
                        </a:rPr>
                        <a:t> 2023 - PP N°29</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29/01/2024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29/01/2024</a:t>
                      </a:r>
                    </a:p>
                  </a:txBody>
                  <a:tcPr marL="0" marR="0" marT="0" marB="0" anchor="ctr"/>
                </a:tc>
                <a:extLst>
                  <a:ext uri="{0D108BD9-81ED-4DB2-BD59-A6C34878D82A}">
                    <a16:rowId xmlns:a16="http://schemas.microsoft.com/office/drawing/2014/main" val="601779745"/>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23</a:t>
                      </a: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 Fuga de Lixiviados – </a:t>
                      </a:r>
                      <a:r>
                        <a:rPr lang="pt-BR" sz="1600" b="0" i="0" u="none" strike="noStrike" kern="1200" dirty="0" err="1">
                          <a:solidFill>
                            <a:srgbClr val="002060"/>
                          </a:solidFill>
                          <a:effectLst/>
                          <a:latin typeface="Calibri" panose="020F0502020204030204" pitchFamily="34" charset="0"/>
                          <a:ea typeface="+mn-ea"/>
                          <a:cs typeface="+mn-cs"/>
                        </a:rPr>
                        <a:t>diciembre</a:t>
                      </a:r>
                      <a:r>
                        <a:rPr lang="pt-BR" sz="1600" b="0" i="0" u="none" strike="noStrike" kern="1200" dirty="0">
                          <a:solidFill>
                            <a:srgbClr val="002060"/>
                          </a:solidFill>
                          <a:effectLst/>
                          <a:latin typeface="Calibri" panose="020F0502020204030204" pitchFamily="34" charset="0"/>
                          <a:ea typeface="+mn-ea"/>
                          <a:cs typeface="+mn-cs"/>
                        </a:rPr>
                        <a:t> 2023 - PP N°30</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14/02/2024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14/02/2024</a:t>
                      </a:r>
                    </a:p>
                  </a:txBody>
                  <a:tcPr marL="0" marR="0" marT="0" marB="0" anchor="ctr"/>
                </a:tc>
                <a:extLst>
                  <a:ext uri="{0D108BD9-81ED-4DB2-BD59-A6C34878D82A}">
                    <a16:rowId xmlns:a16="http://schemas.microsoft.com/office/drawing/2014/main" val="4038721752"/>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319970224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986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4777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60609" y="19985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424568" y="18151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87678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Histórico – Lavado De Áreas Públicas (m</a:t>
            </a:r>
            <a:r>
              <a:rPr lang="es-CO" sz="1600" b="0" dirty="0">
                <a:solidFill>
                  <a:srgbClr val="4472C4">
                    <a:lumMod val="50000"/>
                  </a:srgbClr>
                </a:solidFill>
                <a:cs typeface="Calibri" panose="020F0502020204030204" pitchFamily="34" charset="0"/>
              </a:rPr>
              <a:t>² totales) 2018 a 2023</a:t>
            </a:r>
            <a:endParaRPr lang="es-CO" sz="1600" b="0" kern="0" dirty="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7915" y="6351194"/>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12 de febrero  2018 y el </a:t>
            </a:r>
            <a:r>
              <a:rPr lang="es-MX" sz="900" dirty="0">
                <a:solidFill>
                  <a:schemeClr val="accent1">
                    <a:lumMod val="50000"/>
                  </a:schemeClr>
                </a:solidFill>
              </a:rPr>
              <a:t>31 de diciembre de 2023</a:t>
            </a:r>
            <a:r>
              <a:rPr lang="es-CO" sz="900" dirty="0">
                <a:solidFill>
                  <a:schemeClr val="accent1">
                    <a:lumMod val="50000"/>
                  </a:schemeClr>
                </a:solidFill>
              </a:rPr>
              <a:t>.</a:t>
            </a:r>
          </a:p>
        </p:txBody>
      </p:sp>
      <p:pic>
        <p:nvPicPr>
          <p:cNvPr id="19" name="Picture 2">
            <a:extLst>
              <a:ext uri="{FF2B5EF4-FFF2-40B4-BE49-F238E27FC236}">
                <a16:creationId xmlns:a16="http://schemas.microsoft.com/office/drawing/2014/main" id="{76E0568C-42F8-4A8E-9CDC-68EECE43443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64899" y="1783681"/>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a:extLst>
              <a:ext uri="{FF2B5EF4-FFF2-40B4-BE49-F238E27FC236}">
                <a16:creationId xmlns:a16="http://schemas.microsoft.com/office/drawing/2014/main" id="{4BDC545A-9428-4155-AD09-16DFE80EEDA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64899" y="110329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1EE8957C-FAB3-C6B6-41D7-D835A59B91FA}"/>
              </a:ext>
            </a:extLst>
          </p:cNvPr>
          <p:cNvGraphicFramePr>
            <a:graphicFrameLocks noGrp="1"/>
          </p:cNvGraphicFramePr>
          <p:nvPr>
            <p:extLst>
              <p:ext uri="{D42A27DB-BD31-4B8C-83A1-F6EECF244321}">
                <p14:modId xmlns:p14="http://schemas.microsoft.com/office/powerpoint/2010/main" val="3397805208"/>
              </p:ext>
            </p:extLst>
          </p:nvPr>
        </p:nvGraphicFramePr>
        <p:xfrm>
          <a:off x="284138" y="2642855"/>
          <a:ext cx="11683601" cy="3174255"/>
        </p:xfrm>
        <a:graphic>
          <a:graphicData uri="http://schemas.openxmlformats.org/drawingml/2006/table">
            <a:tbl>
              <a:tblPr/>
              <a:tblGrid>
                <a:gridCol w="614252">
                  <a:extLst>
                    <a:ext uri="{9D8B030D-6E8A-4147-A177-3AD203B41FA5}">
                      <a16:colId xmlns:a16="http://schemas.microsoft.com/office/drawing/2014/main" val="2499309221"/>
                    </a:ext>
                  </a:extLst>
                </a:gridCol>
                <a:gridCol w="685916">
                  <a:extLst>
                    <a:ext uri="{9D8B030D-6E8A-4147-A177-3AD203B41FA5}">
                      <a16:colId xmlns:a16="http://schemas.microsoft.com/office/drawing/2014/main" val="4012540209"/>
                    </a:ext>
                  </a:extLst>
                </a:gridCol>
                <a:gridCol w="453012">
                  <a:extLst>
                    <a:ext uri="{9D8B030D-6E8A-4147-A177-3AD203B41FA5}">
                      <a16:colId xmlns:a16="http://schemas.microsoft.com/office/drawing/2014/main" val="3844104827"/>
                    </a:ext>
                  </a:extLst>
                </a:gridCol>
                <a:gridCol w="122852">
                  <a:extLst>
                    <a:ext uri="{9D8B030D-6E8A-4147-A177-3AD203B41FA5}">
                      <a16:colId xmlns:a16="http://schemas.microsoft.com/office/drawing/2014/main" val="3815001080"/>
                    </a:ext>
                  </a:extLst>
                </a:gridCol>
                <a:gridCol w="614252">
                  <a:extLst>
                    <a:ext uri="{9D8B030D-6E8A-4147-A177-3AD203B41FA5}">
                      <a16:colId xmlns:a16="http://schemas.microsoft.com/office/drawing/2014/main" val="3654526133"/>
                    </a:ext>
                  </a:extLst>
                </a:gridCol>
                <a:gridCol w="614252">
                  <a:extLst>
                    <a:ext uri="{9D8B030D-6E8A-4147-A177-3AD203B41FA5}">
                      <a16:colId xmlns:a16="http://schemas.microsoft.com/office/drawing/2014/main" val="1747231448"/>
                    </a:ext>
                  </a:extLst>
                </a:gridCol>
                <a:gridCol w="460690">
                  <a:extLst>
                    <a:ext uri="{9D8B030D-6E8A-4147-A177-3AD203B41FA5}">
                      <a16:colId xmlns:a16="http://schemas.microsoft.com/office/drawing/2014/main" val="1083260249"/>
                    </a:ext>
                  </a:extLst>
                </a:gridCol>
                <a:gridCol w="122852">
                  <a:extLst>
                    <a:ext uri="{9D8B030D-6E8A-4147-A177-3AD203B41FA5}">
                      <a16:colId xmlns:a16="http://schemas.microsoft.com/office/drawing/2014/main" val="554686934"/>
                    </a:ext>
                  </a:extLst>
                </a:gridCol>
                <a:gridCol w="614252">
                  <a:extLst>
                    <a:ext uri="{9D8B030D-6E8A-4147-A177-3AD203B41FA5}">
                      <a16:colId xmlns:a16="http://schemas.microsoft.com/office/drawing/2014/main" val="1085036518"/>
                    </a:ext>
                  </a:extLst>
                </a:gridCol>
                <a:gridCol w="614252">
                  <a:extLst>
                    <a:ext uri="{9D8B030D-6E8A-4147-A177-3AD203B41FA5}">
                      <a16:colId xmlns:a16="http://schemas.microsoft.com/office/drawing/2014/main" val="59027808"/>
                    </a:ext>
                  </a:extLst>
                </a:gridCol>
                <a:gridCol w="614252">
                  <a:extLst>
                    <a:ext uri="{9D8B030D-6E8A-4147-A177-3AD203B41FA5}">
                      <a16:colId xmlns:a16="http://schemas.microsoft.com/office/drawing/2014/main" val="3651185232"/>
                    </a:ext>
                  </a:extLst>
                </a:gridCol>
                <a:gridCol w="122852">
                  <a:extLst>
                    <a:ext uri="{9D8B030D-6E8A-4147-A177-3AD203B41FA5}">
                      <a16:colId xmlns:a16="http://schemas.microsoft.com/office/drawing/2014/main" val="727634209"/>
                    </a:ext>
                  </a:extLst>
                </a:gridCol>
                <a:gridCol w="614252">
                  <a:extLst>
                    <a:ext uri="{9D8B030D-6E8A-4147-A177-3AD203B41FA5}">
                      <a16:colId xmlns:a16="http://schemas.microsoft.com/office/drawing/2014/main" val="3147013892"/>
                    </a:ext>
                  </a:extLst>
                </a:gridCol>
                <a:gridCol w="829242">
                  <a:extLst>
                    <a:ext uri="{9D8B030D-6E8A-4147-A177-3AD203B41FA5}">
                      <a16:colId xmlns:a16="http://schemas.microsoft.com/office/drawing/2014/main" val="2722989117"/>
                    </a:ext>
                  </a:extLst>
                </a:gridCol>
                <a:gridCol w="481164">
                  <a:extLst>
                    <a:ext uri="{9D8B030D-6E8A-4147-A177-3AD203B41FA5}">
                      <a16:colId xmlns:a16="http://schemas.microsoft.com/office/drawing/2014/main" val="346665698"/>
                    </a:ext>
                  </a:extLst>
                </a:gridCol>
                <a:gridCol w="122852">
                  <a:extLst>
                    <a:ext uri="{9D8B030D-6E8A-4147-A177-3AD203B41FA5}">
                      <a16:colId xmlns:a16="http://schemas.microsoft.com/office/drawing/2014/main" val="1271507251"/>
                    </a:ext>
                  </a:extLst>
                </a:gridCol>
                <a:gridCol w="614252">
                  <a:extLst>
                    <a:ext uri="{9D8B030D-6E8A-4147-A177-3AD203B41FA5}">
                      <a16:colId xmlns:a16="http://schemas.microsoft.com/office/drawing/2014/main" val="1720185741"/>
                    </a:ext>
                  </a:extLst>
                </a:gridCol>
                <a:gridCol w="716628">
                  <a:extLst>
                    <a:ext uri="{9D8B030D-6E8A-4147-A177-3AD203B41FA5}">
                      <a16:colId xmlns:a16="http://schemas.microsoft.com/office/drawing/2014/main" val="3284718300"/>
                    </a:ext>
                  </a:extLst>
                </a:gridCol>
                <a:gridCol w="563065">
                  <a:extLst>
                    <a:ext uri="{9D8B030D-6E8A-4147-A177-3AD203B41FA5}">
                      <a16:colId xmlns:a16="http://schemas.microsoft.com/office/drawing/2014/main" val="257624327"/>
                    </a:ext>
                  </a:extLst>
                </a:gridCol>
                <a:gridCol w="122852">
                  <a:extLst>
                    <a:ext uri="{9D8B030D-6E8A-4147-A177-3AD203B41FA5}">
                      <a16:colId xmlns:a16="http://schemas.microsoft.com/office/drawing/2014/main" val="1553578336"/>
                    </a:ext>
                  </a:extLst>
                </a:gridCol>
                <a:gridCol w="614252">
                  <a:extLst>
                    <a:ext uri="{9D8B030D-6E8A-4147-A177-3AD203B41FA5}">
                      <a16:colId xmlns:a16="http://schemas.microsoft.com/office/drawing/2014/main" val="2299039010"/>
                    </a:ext>
                  </a:extLst>
                </a:gridCol>
                <a:gridCol w="778053">
                  <a:extLst>
                    <a:ext uri="{9D8B030D-6E8A-4147-A177-3AD203B41FA5}">
                      <a16:colId xmlns:a16="http://schemas.microsoft.com/office/drawing/2014/main" val="1910018548"/>
                    </a:ext>
                  </a:extLst>
                </a:gridCol>
                <a:gridCol w="573303">
                  <a:extLst>
                    <a:ext uri="{9D8B030D-6E8A-4147-A177-3AD203B41FA5}">
                      <a16:colId xmlns:a16="http://schemas.microsoft.com/office/drawing/2014/main" val="759798582"/>
                    </a:ext>
                  </a:extLst>
                </a:gridCol>
              </a:tblGrid>
              <a:tr h="211617">
                <a:tc>
                  <a:txBody>
                    <a:bodyPr/>
                    <a:lstStyle/>
                    <a:p>
                      <a:pPr algn="ctr" rtl="0" fontAlgn="ctr"/>
                      <a:r>
                        <a:rPr lang="es-CO" sz="1000" b="1" i="0" u="none" strike="noStrike" dirty="0">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892917920"/>
                  </a:ext>
                </a:extLst>
              </a:tr>
              <a:tr h="211617">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dirty="0">
                          <a:solidFill>
                            <a:srgbClr val="203864"/>
                          </a:solidFill>
                          <a:effectLst/>
                          <a:latin typeface="Calibri" panose="020F0502020204030204" pitchFamily="34" charset="0"/>
                        </a:rPr>
                        <a:t>831.128,01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31.933,97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66.176,85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122.350,49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60.117,52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1.111.706,84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85688919"/>
                  </a:ext>
                </a:extLst>
              </a:tr>
              <a:tr h="211617">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1.210.636,22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47.188,14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59.210,77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247.626,58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75.434,47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1.640.096,18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1.154</a:t>
                      </a:r>
                    </a:p>
                  </a:txBody>
                  <a:tcPr marL="0" marR="0" marT="0" marB="0" anchor="ctr">
                    <a:lnL>
                      <a:noFill/>
                    </a:lnL>
                    <a:lnR>
                      <a:noFill/>
                    </a:lnR>
                    <a:lnT>
                      <a:noFill/>
                    </a:lnT>
                    <a:lnB>
                      <a:noFill/>
                    </a:lnB>
                    <a:noFill/>
                  </a:tcPr>
                </a:tc>
                <a:extLst>
                  <a:ext uri="{0D108BD9-81ED-4DB2-BD59-A6C34878D82A}">
                    <a16:rowId xmlns:a16="http://schemas.microsoft.com/office/drawing/2014/main" val="2870848556"/>
                  </a:ext>
                </a:extLst>
              </a:tr>
              <a:tr h="211617">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443.560,13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311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118.948,28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265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121.046,54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panose="020F0502020204030204" pitchFamily="34" charset="0"/>
                        </a:rPr>
                        <a:t>128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137.242,59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79.631,76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900.429,30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241715379"/>
                  </a:ext>
                </a:extLst>
              </a:tr>
              <a:tr h="211617">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268.403,83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56.466,24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84.949,79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91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130.889,91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129.024,14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669.733,91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775</a:t>
                      </a:r>
                    </a:p>
                  </a:txBody>
                  <a:tcPr marL="0" marR="0" marT="0" marB="0" anchor="ctr">
                    <a:lnL>
                      <a:noFill/>
                    </a:lnL>
                    <a:lnR>
                      <a:noFill/>
                    </a:lnR>
                    <a:lnT>
                      <a:noFill/>
                    </a:lnT>
                    <a:lnB>
                      <a:noFill/>
                    </a:lnB>
                    <a:noFill/>
                  </a:tcPr>
                </a:tc>
                <a:extLst>
                  <a:ext uri="{0D108BD9-81ED-4DB2-BD59-A6C34878D82A}">
                    <a16:rowId xmlns:a16="http://schemas.microsoft.com/office/drawing/2014/main" val="2918985883"/>
                  </a:ext>
                </a:extLst>
              </a:tr>
              <a:tr h="211617">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228.612,19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220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62.111,60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69.076,09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37.274,54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100.642,59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139</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497.717,01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691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924649261"/>
                  </a:ext>
                </a:extLst>
              </a:tr>
              <a:tr h="211617">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269.580,26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55.199,70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63.379,22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37.274,85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panose="020F0502020204030204" pitchFamily="34" charset="0"/>
                        </a:rPr>
                        <a:t>104.137,71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529.571,74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709</a:t>
                      </a:r>
                    </a:p>
                  </a:txBody>
                  <a:tcPr marL="0" marR="0" marT="0" marB="0" anchor="ctr">
                    <a:lnL>
                      <a:noFill/>
                    </a:lnL>
                    <a:lnR>
                      <a:noFill/>
                    </a:lnR>
                    <a:lnT>
                      <a:noFill/>
                    </a:lnT>
                    <a:lnB>
                      <a:noFill/>
                    </a:lnB>
                    <a:noFill/>
                  </a:tcPr>
                </a:tc>
                <a:extLst>
                  <a:ext uri="{0D108BD9-81ED-4DB2-BD59-A6C34878D82A}">
                    <a16:rowId xmlns:a16="http://schemas.microsoft.com/office/drawing/2014/main" val="1587193141"/>
                  </a:ext>
                </a:extLst>
              </a:tr>
              <a:tr h="211617">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125.170,36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174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58.343,63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49.411,93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42.118,00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26.596,00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301.639,92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549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172188102"/>
                  </a:ext>
                </a:extLst>
              </a:tr>
              <a:tr h="211617">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39.105,76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58.343,61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49.519,26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41.366,00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23.261,49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211.596,12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472</a:t>
                      </a:r>
                    </a:p>
                  </a:txBody>
                  <a:tcPr marL="0" marR="0" marT="0" marB="0" anchor="ctr">
                    <a:lnL>
                      <a:noFill/>
                    </a:lnL>
                    <a:lnR>
                      <a:noFill/>
                    </a:lnR>
                    <a:lnT>
                      <a:noFill/>
                    </a:lnT>
                    <a:lnB>
                      <a:noFill/>
                    </a:lnB>
                    <a:noFill/>
                  </a:tcPr>
                </a:tc>
                <a:extLst>
                  <a:ext uri="{0D108BD9-81ED-4DB2-BD59-A6C34878D82A}">
                    <a16:rowId xmlns:a16="http://schemas.microsoft.com/office/drawing/2014/main" val="3590374948"/>
                  </a:ext>
                </a:extLst>
              </a:tr>
              <a:tr h="211617">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39.105,75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58.303,61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49.518,86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41.366,00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23.261,48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211.555,70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470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843214731"/>
                  </a:ext>
                </a:extLst>
              </a:tr>
              <a:tr h="211617">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40.700,17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58.303,61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47.138,82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41.030,00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23.023,23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210.195,83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466</a:t>
                      </a:r>
                    </a:p>
                  </a:txBody>
                  <a:tcPr marL="0" marR="0" marT="0" marB="0" anchor="ctr">
                    <a:lnL>
                      <a:noFill/>
                    </a:lnL>
                    <a:lnR>
                      <a:noFill/>
                    </a:lnR>
                    <a:lnT>
                      <a:noFill/>
                    </a:lnT>
                    <a:lnB>
                      <a:noFill/>
                    </a:lnB>
                    <a:noFill/>
                  </a:tcPr>
                </a:tc>
                <a:extLst>
                  <a:ext uri="{0D108BD9-81ED-4DB2-BD59-A6C34878D82A}">
                    <a16:rowId xmlns:a16="http://schemas.microsoft.com/office/drawing/2014/main" val="3087831712"/>
                  </a:ext>
                </a:extLst>
              </a:tr>
              <a:tr h="211617">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40.700,17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56.925,13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157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48.086,28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41.030,00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23.023,23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209.764,81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461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057678292"/>
                  </a:ext>
                </a:extLst>
              </a:tr>
              <a:tr h="211617">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50.763,91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58.893,45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45.757,51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43.150,32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36.007,86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234.573,06</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501</a:t>
                      </a:r>
                    </a:p>
                  </a:txBody>
                  <a:tcPr marL="0" marR="0" marT="0" marB="0" anchor="ctr">
                    <a:lnL>
                      <a:noFill/>
                    </a:lnL>
                    <a:lnR>
                      <a:noFill/>
                    </a:lnR>
                    <a:lnT>
                      <a:noFill/>
                    </a:lnT>
                    <a:lnB>
                      <a:noFill/>
                    </a:lnB>
                    <a:noFill/>
                  </a:tcPr>
                </a:tc>
                <a:extLst>
                  <a:ext uri="{0D108BD9-81ED-4DB2-BD59-A6C34878D82A}">
                    <a16:rowId xmlns:a16="http://schemas.microsoft.com/office/drawing/2014/main" val="1965887446"/>
                  </a:ext>
                </a:extLst>
              </a:tr>
              <a:tr h="423234">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3.587.466,77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2.503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720.960,97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753.271,91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1.071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962.719,29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1.297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704.161,48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1.009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6.728.580,41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7.902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0804350"/>
                  </a:ext>
                </a:extLst>
              </a:tr>
            </a:tbl>
          </a:graphicData>
        </a:graphic>
      </p:graphicFrame>
    </p:spTree>
    <p:extLst>
      <p:ext uri="{BB962C8B-B14F-4D97-AF65-F5344CB8AC3E}">
        <p14:creationId xmlns:p14="http://schemas.microsoft.com/office/powerpoint/2010/main" val="2275366353"/>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992429"/>
          <a:ext cx="10721974" cy="2085073"/>
        </p:xfrm>
        <a:graphic>
          <a:graphicData uri="http://schemas.openxmlformats.org/drawingml/2006/table">
            <a:tbl>
              <a:tblPr firstRow="1" bandRow="1">
                <a:tableStyleId>{93296810-A885-4BE3-A3E7-6D5BEEA58F35}</a:tableStyleId>
              </a:tblPr>
              <a:tblGrid>
                <a:gridCol w="3758425">
                  <a:extLst>
                    <a:ext uri="{9D8B030D-6E8A-4147-A177-3AD203B41FA5}">
                      <a16:colId xmlns:a16="http://schemas.microsoft.com/office/drawing/2014/main" val="3367632477"/>
                    </a:ext>
                  </a:extLst>
                </a:gridCol>
                <a:gridCol w="3758425">
                  <a:extLst>
                    <a:ext uri="{9D8B030D-6E8A-4147-A177-3AD203B41FA5}">
                      <a16:colId xmlns:a16="http://schemas.microsoft.com/office/drawing/2014/main" val="2557383236"/>
                    </a:ext>
                  </a:extLst>
                </a:gridCol>
                <a:gridCol w="3205124">
                  <a:extLst>
                    <a:ext uri="{9D8B030D-6E8A-4147-A177-3AD203B41FA5}">
                      <a16:colId xmlns:a16="http://schemas.microsoft.com/office/drawing/2014/main" val="2362186750"/>
                    </a:ext>
                  </a:extLst>
                </a:gridCol>
              </a:tblGrid>
              <a:tr h="729716">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600" dirty="0">
                          <a:solidFill>
                            <a:schemeClr val="bg1"/>
                          </a:solidFill>
                        </a:rPr>
                        <a:t>CONCEPTO</a:t>
                      </a: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355357">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Acuerdos de Niveles (ANS) de Tecnología en el mes de Julio</a:t>
                      </a:r>
                    </a:p>
                  </a:txBody>
                  <a:tcPr marL="0" marR="0" marT="0"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0" marR="0" marT="0" marB="0" anchor="ctr"/>
                </a:tc>
                <a:tc>
                  <a:txBody>
                    <a:bodyPr/>
                    <a:lstStyle/>
                    <a:p>
                      <a:pPr algn="ctr" fontAlgn="ct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29/08/2023</a:t>
                      </a:r>
                      <a:endParaRPr lang="es-CO" sz="1600" b="1" i="0" u="none" strike="noStrike" kern="1200" dirty="0">
                        <a:solidFill>
                          <a:srgbClr val="002060"/>
                        </a:solidFill>
                        <a:effectLst/>
                        <a:latin typeface="Calibri" panose="020F0502020204030204" pitchFamily="34" charset="0"/>
                        <a:ea typeface="+mn-ea"/>
                        <a:cs typeface="+mn-cs"/>
                      </a:endParaRPr>
                    </a:p>
                  </a:txBody>
                  <a:tcPr marL="9525" marR="9525" marT="9525" marB="0" anchor="ctr"/>
                </a:tc>
                <a:extLst>
                  <a:ext uri="{0D108BD9-81ED-4DB2-BD59-A6C34878D82A}">
                    <a16:rowId xmlns:a16="http://schemas.microsoft.com/office/drawing/2014/main" val="307626210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50810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endParaRPr lang="es-CO" sz="3200" kern="0" dirty="0">
              <a:solidFill>
                <a:schemeClr val="accent1">
                  <a:lumMod val="50000"/>
                </a:schemeClr>
              </a:solidFill>
            </a:endParaRPr>
          </a:p>
          <a:p>
            <a:pPr lvl="1"/>
            <a:r>
              <a:rPr lang="es-CO" sz="32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1368543216"/>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36600" y="1981200"/>
          <a:ext cx="10401300" cy="3704013"/>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4837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8521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agosto de 2021 – PP N° 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21/01/2022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21-01-22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8521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septiembre de 2023. – PP N°2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19/12/2023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19/12/2023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51043323"/>
                  </a:ext>
                </a:extLst>
              </a:tr>
              <a:tr h="98521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noviembre de 2023.- PP N° 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29/01/2024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29/01/2024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5455696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F67AE394-D01C-438D-9DB1-4514CE556CA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684" y="60138"/>
            <a:ext cx="1889924" cy="1066892"/>
          </a:xfrm>
          <a:prstGeom prst="rect">
            <a:avLst/>
          </a:prstGeom>
        </p:spPr>
      </p:pic>
    </p:spTree>
    <p:extLst>
      <p:ext uri="{BB962C8B-B14F-4D97-AF65-F5344CB8AC3E}">
        <p14:creationId xmlns:p14="http://schemas.microsoft.com/office/powerpoint/2010/main" val="2940629679"/>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6" y="14428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01726" y="1837574"/>
          <a:ext cx="11116020" cy="4269049"/>
        </p:xfrm>
        <a:graphic>
          <a:graphicData uri="http://schemas.openxmlformats.org/drawingml/2006/table">
            <a:tbl>
              <a:tblPr firstRow="1" bandRow="1">
                <a:tableStyleId>{93296810-A885-4BE3-A3E7-6D5BEEA58F35}</a:tableStyleId>
              </a:tblPr>
              <a:tblGrid>
                <a:gridCol w="3599475">
                  <a:extLst>
                    <a:ext uri="{9D8B030D-6E8A-4147-A177-3AD203B41FA5}">
                      <a16:colId xmlns:a16="http://schemas.microsoft.com/office/drawing/2014/main" val="3367632477"/>
                    </a:ext>
                  </a:extLst>
                </a:gridCol>
                <a:gridCol w="4234673">
                  <a:extLst>
                    <a:ext uri="{9D8B030D-6E8A-4147-A177-3AD203B41FA5}">
                      <a16:colId xmlns:a16="http://schemas.microsoft.com/office/drawing/2014/main" val="2128136495"/>
                    </a:ext>
                  </a:extLst>
                </a:gridCol>
                <a:gridCol w="3281872">
                  <a:extLst>
                    <a:ext uri="{9D8B030D-6E8A-4147-A177-3AD203B41FA5}">
                      <a16:colId xmlns:a16="http://schemas.microsoft.com/office/drawing/2014/main" val="2362186750"/>
                    </a:ext>
                  </a:extLst>
                </a:gridCol>
              </a:tblGrid>
              <a:tr h="1116148">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600" dirty="0">
                          <a:solidFill>
                            <a:schemeClr val="bg1"/>
                          </a:solidFill>
                        </a:rPr>
                        <a:t>CONCEPTO</a:t>
                      </a: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050967">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Niveles (ANS) de Tecnología en el mes de Febrero </a:t>
                      </a:r>
                    </a:p>
                  </a:txBody>
                  <a:tcPr marL="9525" marR="9525" marT="9525"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 de Servicio – ANS, relacionados con la</a:t>
                      </a:r>
                      <a:br>
                        <a:rPr lang="es-MX" sz="1600" b="0" i="0" u="none" strike="noStrike" kern="1200" dirty="0">
                          <a:solidFill>
                            <a:srgbClr val="002060"/>
                          </a:solidFill>
                          <a:effectLst/>
                          <a:latin typeface="+mn-lt"/>
                          <a:ea typeface="+mn-ea"/>
                          <a:cs typeface="+mn-cs"/>
                        </a:rPr>
                      </a:br>
                      <a:r>
                        <a:rPr lang="es-MX" sz="1600" b="0" i="0" u="none" strike="noStrike" kern="1200" dirty="0">
                          <a:solidFill>
                            <a:srgbClr val="002060"/>
                          </a:solidFill>
                          <a:effectLst/>
                          <a:latin typeface="+mn-lt"/>
                          <a:ea typeface="+mn-ea"/>
                          <a:cs typeface="+mn-cs"/>
                        </a:rPr>
                        <a:t>entrega de información por parte de los operadores</a:t>
                      </a:r>
                    </a:p>
                  </a:txBody>
                  <a:tcPr marL="9525" marR="9525" marT="9525" marB="0" anchor="ctr"/>
                </a:tc>
                <a:tc>
                  <a:txBody>
                    <a:bodyPr/>
                    <a:lstStyle/>
                    <a:p>
                      <a:pPr marL="0" algn="ctr" defTabSz="914400" rtl="0" eaLnBrk="1" fontAlgn="ctr" latinLnBrk="0" hangingPunct="1"/>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5/04/2022</a:t>
                      </a: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189619434"/>
                  </a:ext>
                </a:extLst>
              </a:tr>
              <a:tr h="1050967">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Informe sobre incumplimiento de Acuerdos de Niveles de Servicios (ANS) de tecnología en el mes de mayo de 2023 </a:t>
                      </a:r>
                    </a:p>
                  </a:txBody>
                  <a:tcPr marL="9525" marR="9525" marT="9525"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 de Servicio – ANS, relacionados con la</a:t>
                      </a:r>
                      <a:br>
                        <a:rPr lang="es-MX" sz="1600" b="0" i="0" u="none" strike="noStrike" kern="1200" dirty="0">
                          <a:solidFill>
                            <a:srgbClr val="002060"/>
                          </a:solidFill>
                          <a:effectLst/>
                          <a:latin typeface="+mn-lt"/>
                          <a:ea typeface="+mn-ea"/>
                          <a:cs typeface="+mn-cs"/>
                        </a:rPr>
                      </a:br>
                      <a:r>
                        <a:rPr lang="es-MX" sz="1600" b="0" i="0" u="none" strike="noStrike" kern="1200" dirty="0">
                          <a:solidFill>
                            <a:srgbClr val="002060"/>
                          </a:solidFill>
                          <a:effectLst/>
                          <a:latin typeface="+mn-lt"/>
                          <a:ea typeface="+mn-ea"/>
                          <a:cs typeface="+mn-cs"/>
                        </a:rPr>
                        <a:t>entrega de información por parte de los operadores</a:t>
                      </a:r>
                    </a:p>
                  </a:txBody>
                  <a:tcPr marL="9525" marR="9525" marT="9525" marB="0" anchor="ctr"/>
                </a:tc>
                <a:tc>
                  <a:txBody>
                    <a:bodyPr/>
                    <a:lstStyle/>
                    <a:p>
                      <a:pPr marL="0" algn="ctr" defTabSz="914400" rtl="0" eaLnBrk="1" fontAlgn="ctr" latinLnBrk="0" hangingPunct="1"/>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14/08/2023</a:t>
                      </a: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844183622"/>
                  </a:ext>
                </a:extLst>
              </a:tr>
              <a:tr h="1050967">
                <a:tc>
                  <a:txBody>
                    <a:bodyPr/>
                    <a:lstStyle/>
                    <a:p>
                      <a:pPr marL="0" algn="l" defTabSz="914400" rtl="0" eaLnBrk="1" fontAlgn="ctr" latinLnBrk="0" hangingPunct="1"/>
                      <a:r>
                        <a:rPr lang="es-MX" sz="1600" b="0" i="0" u="none" strike="noStrike" kern="1200">
                          <a:solidFill>
                            <a:srgbClr val="002060"/>
                          </a:solidFill>
                          <a:effectLst/>
                          <a:latin typeface="+mn-lt"/>
                          <a:ea typeface="+mn-ea"/>
                          <a:cs typeface="+mn-cs"/>
                        </a:rPr>
                        <a:t>Informe sobre incumplimiento de Acuerdos de Niveles de Servicios (ANS) de tecnología en el mes de junio de 2023</a:t>
                      </a:r>
                    </a:p>
                  </a:txBody>
                  <a:tcPr marL="9525" marR="9525" marT="9525"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 de Servicio – ANS, relacionados con la</a:t>
                      </a:r>
                      <a:br>
                        <a:rPr lang="es-MX" sz="1600" b="0" i="0" u="none" strike="noStrike" kern="1200" dirty="0">
                          <a:solidFill>
                            <a:srgbClr val="002060"/>
                          </a:solidFill>
                          <a:effectLst/>
                          <a:latin typeface="+mn-lt"/>
                          <a:ea typeface="+mn-ea"/>
                          <a:cs typeface="+mn-cs"/>
                        </a:rPr>
                      </a:br>
                      <a:r>
                        <a:rPr lang="es-MX" sz="1600" b="0" i="0" u="none" strike="noStrike" kern="1200" dirty="0">
                          <a:solidFill>
                            <a:srgbClr val="002060"/>
                          </a:solidFill>
                          <a:effectLst/>
                          <a:latin typeface="+mn-lt"/>
                          <a:ea typeface="+mn-ea"/>
                          <a:cs typeface="+mn-cs"/>
                        </a:rPr>
                        <a:t>entrega de información por parte de los operadores</a:t>
                      </a:r>
                    </a:p>
                  </a:txBody>
                  <a:tcPr marL="9525" marR="9525" marT="9525" marB="0" anchor="ctr"/>
                </a:tc>
                <a:tc>
                  <a:txBody>
                    <a:bodyPr/>
                    <a:lstStyle/>
                    <a:p>
                      <a:pPr marL="0" algn="ctr" defTabSz="914400" rtl="0" eaLnBrk="1" fontAlgn="ctr" latinLnBrk="0" hangingPunct="1"/>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14/08/2023</a:t>
                      </a: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119970922"/>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96694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69277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 - ANS </a:t>
            </a:r>
          </a:p>
          <a:p>
            <a:r>
              <a:rPr lang="es-CO" sz="1600" cap="small" dirty="0">
                <a:solidFill>
                  <a:srgbClr val="002060"/>
                </a:solidFill>
                <a:latin typeface="Candara" panose="020E0502030303020204" pitchFamily="34" charset="0"/>
              </a:rPr>
              <a:t>     </a:t>
            </a:r>
          </a:p>
          <a:p>
            <a:endParaRPr lang="es-CO" sz="1600" dirty="0"/>
          </a:p>
        </p:txBody>
      </p:sp>
      <p:pic>
        <p:nvPicPr>
          <p:cNvPr id="7" name="Imagen 6">
            <a:extLst>
              <a:ext uri="{FF2B5EF4-FFF2-40B4-BE49-F238E27FC236}">
                <a16:creationId xmlns:a16="http://schemas.microsoft.com/office/drawing/2014/main" id="{2CB1385B-1F56-46B8-BF8E-90134238810D}"/>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12658" t="17307" r="12911" b="19214"/>
          <a:stretch/>
        </p:blipFill>
        <p:spPr>
          <a:xfrm>
            <a:off x="401726" y="324840"/>
            <a:ext cx="1234083" cy="741350"/>
          </a:xfrm>
          <a:prstGeom prst="rect">
            <a:avLst/>
          </a:prstGeom>
        </p:spPr>
      </p:pic>
    </p:spTree>
    <p:extLst>
      <p:ext uri="{BB962C8B-B14F-4D97-AF65-F5344CB8AC3E}">
        <p14:creationId xmlns:p14="http://schemas.microsoft.com/office/powerpoint/2010/main" val="2248531689"/>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8B4699-2BAF-1EB1-D5C8-113778402E01}"/>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919311EE-26B1-0861-AC40-469BF1F3A062}"/>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C7675FE-8E26-4EDC-2148-7D2DF7E44738}"/>
              </a:ext>
            </a:extLst>
          </p:cNvPr>
          <p:cNvGraphicFramePr>
            <a:graphicFrameLocks noGrp="1"/>
          </p:cNvGraphicFramePr>
          <p:nvPr/>
        </p:nvGraphicFramePr>
        <p:xfrm>
          <a:off x="613610" y="1683255"/>
          <a:ext cx="10756231" cy="4550294"/>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algn="l" fontAlgn="ctr"/>
                      <a:r>
                        <a:rPr lang="pt-BR" sz="1600" b="0" i="0" u="none" strike="noStrike" kern="1200" dirty="0">
                          <a:solidFill>
                            <a:srgbClr val="002060"/>
                          </a:solidFill>
                          <a:effectLst/>
                          <a:latin typeface="+mn-lt"/>
                          <a:ea typeface="+mn-ea"/>
                          <a:cs typeface="+mn-cs"/>
                        </a:rPr>
                        <a:t>Fuga de Lixiviados – Febrero de 2023 - PP N° 17</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05/05/2023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05/05/2023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Actividad de Barrido y Limpieza Manual -  Incumplimiento de frecuencia -Enero  - PP N° 18</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22/05/2023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22/05/2023</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algn="l" fontAlgn="ctr"/>
                      <a:r>
                        <a:rPr lang="es-CO" sz="1600" b="0" i="0" u="none" strike="noStrike" kern="1200" dirty="0">
                          <a:solidFill>
                            <a:srgbClr val="002060"/>
                          </a:solidFill>
                          <a:effectLst/>
                          <a:latin typeface="+mn-lt"/>
                          <a:ea typeface="+mn-ea"/>
                          <a:cs typeface="+mn-cs"/>
                        </a:rPr>
                        <a:t>Informe sobre posible incumplimiento por fuga de Lixiviados – mayo de 2023 - PP N° 19</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10/08/2023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CO"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10/08/2023</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94324722"/>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Actividad de barrido y limpieza - Incumplimiento de frecuencias - Julio - PP N° 20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CO"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092284821"/>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Actividad de barrido y limpieza - Incumplimiento de frecuencias - Julio - PP N° 21</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CO"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457499847"/>
                  </a:ext>
                </a:extLst>
              </a:tr>
            </a:tbl>
          </a:graphicData>
        </a:graphic>
      </p:graphicFrame>
      <p:sp>
        <p:nvSpPr>
          <p:cNvPr id="5" name="CuadroTexto 4">
            <a:extLst>
              <a:ext uri="{FF2B5EF4-FFF2-40B4-BE49-F238E27FC236}">
                <a16:creationId xmlns:a16="http://schemas.microsoft.com/office/drawing/2014/main" id="{CC90C210-9499-C14B-CFCD-4077C35A39CA}"/>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:8</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1FEB017F-8092-5423-DD75-D4A42A73D3A3}"/>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E0AD326F-A402-1E87-39B9-7E5548059E2A}"/>
              </a:ext>
            </a:extLst>
          </p:cNvPr>
          <p:cNvGrpSpPr/>
          <p:nvPr/>
        </p:nvGrpSpPr>
        <p:grpSpPr>
          <a:xfrm>
            <a:off x="163966" y="-102026"/>
            <a:ext cx="1887497" cy="1290241"/>
            <a:chOff x="10562619" y="1423954"/>
            <a:chExt cx="1280250" cy="1299632"/>
          </a:xfrm>
        </p:grpSpPr>
        <p:pic>
          <p:nvPicPr>
            <p:cNvPr id="12" name="Picture 2">
              <a:extLst>
                <a:ext uri="{FF2B5EF4-FFF2-40B4-BE49-F238E27FC236}">
                  <a16:creationId xmlns:a16="http://schemas.microsoft.com/office/drawing/2014/main" id="{5D5A484E-40E7-3C5F-D2FD-0730D377440D}"/>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66D2AFB4-3ADE-A92C-4243-BC411823E50C}"/>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038554256"/>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90C53B-6857-46DC-343C-02064D57F30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DF130EE-8BF1-3C92-349C-97575E1EA64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B40A177-2791-7D1A-7ACB-8060DE70232D}"/>
              </a:ext>
            </a:extLst>
          </p:cNvPr>
          <p:cNvGraphicFramePr>
            <a:graphicFrameLocks noGrp="1"/>
          </p:cNvGraphicFramePr>
          <p:nvPr/>
        </p:nvGraphicFramePr>
        <p:xfrm>
          <a:off x="613610" y="1683255"/>
          <a:ext cx="10756231" cy="3124522"/>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Actividad de barrido y limpieza - Incumplimiento de frecuencias - Agosto 2023 - PP N° 22</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11/10/2023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6920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Actividad de Barrido y Limpieza- Incumplimiento de frecuencias - septiembre de 2023 - PP N°23</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6/12/2023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6/12/2023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082986948"/>
                  </a:ext>
                </a:extLst>
              </a:tr>
              <a:tr h="76920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Actividad de Barrido y Limpieza- Incumplimiento de frecuencias - octubre de 2023 - PP N°24</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22/12/2023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22/12/2023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80219904"/>
                  </a:ext>
                </a:extLst>
              </a:tr>
            </a:tbl>
          </a:graphicData>
        </a:graphic>
      </p:graphicFrame>
      <p:sp>
        <p:nvSpPr>
          <p:cNvPr id="5" name="CuadroTexto 4">
            <a:extLst>
              <a:ext uri="{FF2B5EF4-FFF2-40B4-BE49-F238E27FC236}">
                <a16:creationId xmlns:a16="http://schemas.microsoft.com/office/drawing/2014/main" id="{6969A88F-4D90-803D-4124-0175900A0776}"/>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:8</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9826992-579E-AF0A-C6F4-1EE4655E9038}"/>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1286D88D-B9E8-131C-FD09-AA2318524B18}"/>
              </a:ext>
            </a:extLst>
          </p:cNvPr>
          <p:cNvGrpSpPr/>
          <p:nvPr/>
        </p:nvGrpSpPr>
        <p:grpSpPr>
          <a:xfrm>
            <a:off x="163966" y="-102026"/>
            <a:ext cx="1887497" cy="1290241"/>
            <a:chOff x="10562619" y="1423954"/>
            <a:chExt cx="1280250" cy="1299632"/>
          </a:xfrm>
        </p:grpSpPr>
        <p:pic>
          <p:nvPicPr>
            <p:cNvPr id="12" name="Picture 2">
              <a:extLst>
                <a:ext uri="{FF2B5EF4-FFF2-40B4-BE49-F238E27FC236}">
                  <a16:creationId xmlns:a16="http://schemas.microsoft.com/office/drawing/2014/main" id="{4E2B2E6E-AA4C-32DA-88D8-978A8B48063C}"/>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E2498E9-DDE4-2F19-0A46-A57D5E4A5E8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225805108"/>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25642" y="1683255"/>
          <a:ext cx="10892103" cy="4344565"/>
        </p:xfrm>
        <a:graphic>
          <a:graphicData uri="http://schemas.openxmlformats.org/drawingml/2006/table">
            <a:tbl>
              <a:tblPr firstRow="1" bandRow="1">
                <a:tableStyleId>{93296810-A885-4BE3-A3E7-6D5BEEA58F35}</a:tableStyleId>
              </a:tblPr>
              <a:tblGrid>
                <a:gridCol w="1080567">
                  <a:extLst>
                    <a:ext uri="{9D8B030D-6E8A-4147-A177-3AD203B41FA5}">
                      <a16:colId xmlns:a16="http://schemas.microsoft.com/office/drawing/2014/main" val="2457421865"/>
                    </a:ext>
                  </a:extLst>
                </a:gridCol>
                <a:gridCol w="3219694">
                  <a:extLst>
                    <a:ext uri="{9D8B030D-6E8A-4147-A177-3AD203B41FA5}">
                      <a16:colId xmlns:a16="http://schemas.microsoft.com/office/drawing/2014/main" val="3367632477"/>
                    </a:ext>
                  </a:extLst>
                </a:gridCol>
                <a:gridCol w="2745704">
                  <a:extLst>
                    <a:ext uri="{9D8B030D-6E8A-4147-A177-3AD203B41FA5}">
                      <a16:colId xmlns:a16="http://schemas.microsoft.com/office/drawing/2014/main" val="2362186750"/>
                    </a:ext>
                  </a:extLst>
                </a:gridCol>
                <a:gridCol w="3846138">
                  <a:extLst>
                    <a:ext uri="{9D8B030D-6E8A-4147-A177-3AD203B41FA5}">
                      <a16:colId xmlns:a16="http://schemas.microsoft.com/office/drawing/2014/main" val="478512528"/>
                    </a:ext>
                  </a:extLst>
                </a:gridCol>
              </a:tblGrid>
              <a:tr h="91149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mayo de 2021 – PP N°1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Abril 2022 - PP N°2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20/09/2022</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54198358"/>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Mayo 2022 - PP N°3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20/09/2022</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442726729"/>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junio 2022 - 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21/10/2022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21/10/2022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146225193"/>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199608561"/>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97832" y="1683255"/>
          <a:ext cx="10819913" cy="4284408"/>
        </p:xfrm>
        <a:graphic>
          <a:graphicData uri="http://schemas.openxmlformats.org/drawingml/2006/table">
            <a:tbl>
              <a:tblPr firstRow="1" bandRow="1">
                <a:tableStyleId>{93296810-A885-4BE3-A3E7-6D5BEEA58F35}</a:tableStyleId>
              </a:tblPr>
              <a:tblGrid>
                <a:gridCol w="1073406">
                  <a:extLst>
                    <a:ext uri="{9D8B030D-6E8A-4147-A177-3AD203B41FA5}">
                      <a16:colId xmlns:a16="http://schemas.microsoft.com/office/drawing/2014/main" val="2457421865"/>
                    </a:ext>
                  </a:extLst>
                </a:gridCol>
                <a:gridCol w="3198355">
                  <a:extLst>
                    <a:ext uri="{9D8B030D-6E8A-4147-A177-3AD203B41FA5}">
                      <a16:colId xmlns:a16="http://schemas.microsoft.com/office/drawing/2014/main" val="3367632477"/>
                    </a:ext>
                  </a:extLst>
                </a:gridCol>
                <a:gridCol w="2727506">
                  <a:extLst>
                    <a:ext uri="{9D8B030D-6E8A-4147-A177-3AD203B41FA5}">
                      <a16:colId xmlns:a16="http://schemas.microsoft.com/office/drawing/2014/main" val="2362186750"/>
                    </a:ext>
                  </a:extLst>
                </a:gridCol>
                <a:gridCol w="3820646">
                  <a:extLst>
                    <a:ext uri="{9D8B030D-6E8A-4147-A177-3AD203B41FA5}">
                      <a16:colId xmlns:a16="http://schemas.microsoft.com/office/drawing/2014/main" val="478512528"/>
                    </a:ext>
                  </a:extLst>
                </a:gridCol>
              </a:tblGrid>
              <a:tr h="89887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meses agosto, septiembre, octubre, noviembre y diciembre 2022 - PP N° 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13/03/2023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13/03/2023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-Enero  - PP N° 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27/03/2023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27/03/2023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80148334"/>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febrero 2023 - PP N°7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9/05/2023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9/05/2023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740772440"/>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  abril 2023 -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10/07/2023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10/07/2023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98945233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3281415008"/>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mayo 2023 - PP N° 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7/07/2023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7/07/2023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 Marzo 2023 - PP N°10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CO" sz="1600" b="1" i="0" u="none" strike="noStrike" kern="1200" dirty="0">
                          <a:solidFill>
                            <a:srgbClr val="002060"/>
                          </a:solidFill>
                          <a:effectLst/>
                          <a:latin typeface="Calibri" panose="020F0502020204030204" pitchFamily="34" charset="0"/>
                          <a:ea typeface="+mn-ea"/>
                          <a:cs typeface="+mn-cs"/>
                        </a:rPr>
                        <a:t>24/07/2023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80148334"/>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Junio - PP N° 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25/08/2023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475481724"/>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julio 2023 -PP N°12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11/10/2023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86761242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3857526696"/>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Agosto 2023 -PP N°13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11/10/2023</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septiembre 2023 – PP N°14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15/12/2023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15/12/2023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462348529"/>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15</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Octubre 2023 - PP N°15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29/01/2024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29/01/2024</a:t>
                      </a:r>
                    </a:p>
                  </a:txBody>
                  <a:tcPr marL="0" marR="0" marT="0" marB="0" anchor="ctr"/>
                </a:tc>
                <a:extLst>
                  <a:ext uri="{0D108BD9-81ED-4DB2-BD59-A6C34878D82A}">
                    <a16:rowId xmlns:a16="http://schemas.microsoft.com/office/drawing/2014/main" val="419072448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noviembre de 2023 - PP N°16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1/02/2024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1/02/2024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17292879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787708289"/>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71500" y="1884533"/>
          <a:ext cx="11099801" cy="3721101"/>
        </p:xfrm>
        <a:graphic>
          <a:graphicData uri="http://schemas.openxmlformats.org/drawingml/2006/table">
            <a:tbl>
              <a:tblPr firstRow="1" bandRow="1">
                <a:tableStyleId>{93296810-A885-4BE3-A3E7-6D5BEEA58F35}</a:tableStyleId>
              </a:tblPr>
              <a:tblGrid>
                <a:gridCol w="2730500">
                  <a:extLst>
                    <a:ext uri="{9D8B030D-6E8A-4147-A177-3AD203B41FA5}">
                      <a16:colId xmlns:a16="http://schemas.microsoft.com/office/drawing/2014/main" val="2457421865"/>
                    </a:ext>
                  </a:extLst>
                </a:gridCol>
                <a:gridCol w="5767581">
                  <a:extLst>
                    <a:ext uri="{9D8B030D-6E8A-4147-A177-3AD203B41FA5}">
                      <a16:colId xmlns:a16="http://schemas.microsoft.com/office/drawing/2014/main" val="3367632477"/>
                    </a:ext>
                  </a:extLst>
                </a:gridCol>
                <a:gridCol w="2601720">
                  <a:extLst>
                    <a:ext uri="{9D8B030D-6E8A-4147-A177-3AD203B41FA5}">
                      <a16:colId xmlns:a16="http://schemas.microsoft.com/office/drawing/2014/main" val="2362186750"/>
                    </a:ext>
                  </a:extLst>
                </a:gridCol>
              </a:tblGrid>
              <a:tr h="644659">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600" dirty="0">
                          <a:solidFill>
                            <a:schemeClr val="bg1"/>
                          </a:solidFill>
                        </a:rPr>
                        <a:t>CONCEPTO</a:t>
                      </a: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35673">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Acuerdos de Niveles de Servicios (ANS) de Tecnología en el mes de Septiembre de 2022</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La Interventoría recomendó iniciar con proceso el </a:t>
                      </a:r>
                      <a:r>
                        <a:rPr lang="es-MX" sz="1600" b="1" i="0" u="none" strike="noStrike" kern="1200" dirty="0">
                          <a:solidFill>
                            <a:srgbClr val="002060"/>
                          </a:solidFill>
                          <a:effectLst/>
                          <a:latin typeface="Calibri" panose="020F0502020204030204" pitchFamily="34" charset="0"/>
                          <a:ea typeface="+mn-ea"/>
                          <a:cs typeface="+mn-cs"/>
                        </a:rPr>
                        <a:t>30/11/2022</a:t>
                      </a:r>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640769">
                <a:tc>
                  <a:txBody>
                    <a:bodyPr/>
                    <a:lstStyle/>
                    <a:p>
                      <a:pPr marL="0" algn="just"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Informe sobre incumplimiento de Acuerdos de Niveles de Servicios (ANS) de tecnología en el mes de enero de 2023 </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La Interventoría recomendó iniciar con proceso el </a:t>
                      </a:r>
                      <a:r>
                        <a:rPr lang="es-MX" sz="1600" b="1" i="0" u="none" strike="noStrike" kern="1200" dirty="0">
                          <a:solidFill>
                            <a:srgbClr val="002060"/>
                          </a:solidFill>
                          <a:effectLst/>
                          <a:latin typeface="Calibri" panose="020F0502020204030204" pitchFamily="34" charset="0"/>
                          <a:ea typeface="+mn-ea"/>
                          <a:cs typeface="+mn-cs"/>
                        </a:rPr>
                        <a:t>17/08/2023</a:t>
                      </a:r>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8014833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89597" y="690062"/>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197605452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689003" y="5143479"/>
            <a:ext cx="5959156" cy="698392"/>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a:solidFill>
                  <a:schemeClr val="accent1">
                    <a:lumMod val="50000"/>
                  </a:schemeClr>
                </a:solidFill>
                <a:latin typeface="Candara" panose="020E0502030303020204" pitchFamily="34" charset="0"/>
              </a:rPr>
              <a:t> gestión técnica operativa</a:t>
            </a:r>
          </a:p>
        </p:txBody>
      </p:sp>
      <p:pic>
        <p:nvPicPr>
          <p:cNvPr id="4" name="Imagen 3">
            <a:extLst>
              <a:ext uri="{FF2B5EF4-FFF2-40B4-BE49-F238E27FC236}">
                <a16:creationId xmlns:a16="http://schemas.microsoft.com/office/drawing/2014/main" id="{F679AC1A-DD4E-40ED-8364-80ED36E3455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597153" y="3256617"/>
            <a:ext cx="2695516" cy="1886861"/>
          </a:xfrm>
          <a:prstGeom prst="rect">
            <a:avLst/>
          </a:prstGeom>
        </p:spPr>
      </p:pic>
    </p:spTree>
    <p:extLst>
      <p:ext uri="{BB962C8B-B14F-4D97-AF65-F5344CB8AC3E}">
        <p14:creationId xmlns:p14="http://schemas.microsoft.com/office/powerpoint/2010/main" val="213687717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90587" y="15986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99290" y="16778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68585" y="21985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77680" y="20151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27141" y="2076812"/>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2736"/>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Histórico – Lavado De Áreas Públicas (m</a:t>
            </a:r>
            <a:r>
              <a:rPr lang="es-CO" sz="1600" b="0" dirty="0">
                <a:solidFill>
                  <a:srgbClr val="4472C4">
                    <a:lumMod val="50000"/>
                  </a:srgbClr>
                </a:solidFill>
                <a:cs typeface="Calibri" panose="020F0502020204030204" pitchFamily="34" charset="0"/>
              </a:rPr>
              <a:t>² totales) 2024</a:t>
            </a:r>
            <a:endParaRPr lang="es-CO" sz="1600" b="0" kern="0" dirty="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9647" y="6301218"/>
            <a:ext cx="11786140"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1 de enero de 2023  y el </a:t>
            </a:r>
            <a:r>
              <a:rPr lang="es-MX" sz="900" dirty="0">
                <a:solidFill>
                  <a:schemeClr val="accent1">
                    <a:lumMod val="50000"/>
                  </a:schemeClr>
                </a:solidFill>
              </a:rPr>
              <a:t>31 de enero de 2024</a:t>
            </a:r>
            <a:r>
              <a:rPr lang="es-CO" sz="900" dirty="0">
                <a:solidFill>
                  <a:schemeClr val="accent1">
                    <a:lumMod val="50000"/>
                  </a:schemeClr>
                </a:solidFill>
              </a:rPr>
              <a:t>.</a:t>
            </a:r>
          </a:p>
        </p:txBody>
      </p:sp>
      <p:pic>
        <p:nvPicPr>
          <p:cNvPr id="42" name="Picture 2">
            <a:extLst>
              <a:ext uri="{FF2B5EF4-FFF2-40B4-BE49-F238E27FC236}">
                <a16:creationId xmlns:a16="http://schemas.microsoft.com/office/drawing/2014/main" id="{B8EC4DC2-8133-40A8-8A1D-678484F92D2F}"/>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81413" y="19989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 name="Picture 2">
            <a:extLst>
              <a:ext uri="{FF2B5EF4-FFF2-40B4-BE49-F238E27FC236}">
                <a16:creationId xmlns:a16="http://schemas.microsoft.com/office/drawing/2014/main" id="{5E7F42D3-4254-4032-8FF4-70A3CCE2009D}"/>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81413" y="13185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39C6F709-1D93-8DB0-211B-52125F2549EA}"/>
              </a:ext>
            </a:extLst>
          </p:cNvPr>
          <p:cNvGraphicFramePr>
            <a:graphicFrameLocks noGrp="1"/>
          </p:cNvGraphicFramePr>
          <p:nvPr>
            <p:extLst>
              <p:ext uri="{D42A27DB-BD31-4B8C-83A1-F6EECF244321}">
                <p14:modId xmlns:p14="http://schemas.microsoft.com/office/powerpoint/2010/main" val="3923770751"/>
              </p:ext>
            </p:extLst>
          </p:nvPr>
        </p:nvGraphicFramePr>
        <p:xfrm>
          <a:off x="420400" y="2916042"/>
          <a:ext cx="11455385" cy="1330857"/>
        </p:xfrm>
        <a:graphic>
          <a:graphicData uri="http://schemas.openxmlformats.org/drawingml/2006/table">
            <a:tbl>
              <a:tblPr/>
              <a:tblGrid>
                <a:gridCol w="602254">
                  <a:extLst>
                    <a:ext uri="{9D8B030D-6E8A-4147-A177-3AD203B41FA5}">
                      <a16:colId xmlns:a16="http://schemas.microsoft.com/office/drawing/2014/main" val="1212138383"/>
                    </a:ext>
                  </a:extLst>
                </a:gridCol>
                <a:gridCol w="672518">
                  <a:extLst>
                    <a:ext uri="{9D8B030D-6E8A-4147-A177-3AD203B41FA5}">
                      <a16:colId xmlns:a16="http://schemas.microsoft.com/office/drawing/2014/main" val="1790745135"/>
                    </a:ext>
                  </a:extLst>
                </a:gridCol>
                <a:gridCol w="444163">
                  <a:extLst>
                    <a:ext uri="{9D8B030D-6E8A-4147-A177-3AD203B41FA5}">
                      <a16:colId xmlns:a16="http://schemas.microsoft.com/office/drawing/2014/main" val="1662395102"/>
                    </a:ext>
                  </a:extLst>
                </a:gridCol>
                <a:gridCol w="120452">
                  <a:extLst>
                    <a:ext uri="{9D8B030D-6E8A-4147-A177-3AD203B41FA5}">
                      <a16:colId xmlns:a16="http://schemas.microsoft.com/office/drawing/2014/main" val="54944437"/>
                    </a:ext>
                  </a:extLst>
                </a:gridCol>
                <a:gridCol w="602254">
                  <a:extLst>
                    <a:ext uri="{9D8B030D-6E8A-4147-A177-3AD203B41FA5}">
                      <a16:colId xmlns:a16="http://schemas.microsoft.com/office/drawing/2014/main" val="1755124962"/>
                    </a:ext>
                  </a:extLst>
                </a:gridCol>
                <a:gridCol w="602254">
                  <a:extLst>
                    <a:ext uri="{9D8B030D-6E8A-4147-A177-3AD203B41FA5}">
                      <a16:colId xmlns:a16="http://schemas.microsoft.com/office/drawing/2014/main" val="309056358"/>
                    </a:ext>
                  </a:extLst>
                </a:gridCol>
                <a:gridCol w="451691">
                  <a:extLst>
                    <a:ext uri="{9D8B030D-6E8A-4147-A177-3AD203B41FA5}">
                      <a16:colId xmlns:a16="http://schemas.microsoft.com/office/drawing/2014/main" val="3074616496"/>
                    </a:ext>
                  </a:extLst>
                </a:gridCol>
                <a:gridCol w="120452">
                  <a:extLst>
                    <a:ext uri="{9D8B030D-6E8A-4147-A177-3AD203B41FA5}">
                      <a16:colId xmlns:a16="http://schemas.microsoft.com/office/drawing/2014/main" val="4267179908"/>
                    </a:ext>
                  </a:extLst>
                </a:gridCol>
                <a:gridCol w="602254">
                  <a:extLst>
                    <a:ext uri="{9D8B030D-6E8A-4147-A177-3AD203B41FA5}">
                      <a16:colId xmlns:a16="http://schemas.microsoft.com/office/drawing/2014/main" val="3610086824"/>
                    </a:ext>
                  </a:extLst>
                </a:gridCol>
                <a:gridCol w="602254">
                  <a:extLst>
                    <a:ext uri="{9D8B030D-6E8A-4147-A177-3AD203B41FA5}">
                      <a16:colId xmlns:a16="http://schemas.microsoft.com/office/drawing/2014/main" val="909232431"/>
                    </a:ext>
                  </a:extLst>
                </a:gridCol>
                <a:gridCol w="602254">
                  <a:extLst>
                    <a:ext uri="{9D8B030D-6E8A-4147-A177-3AD203B41FA5}">
                      <a16:colId xmlns:a16="http://schemas.microsoft.com/office/drawing/2014/main" val="3539054394"/>
                    </a:ext>
                  </a:extLst>
                </a:gridCol>
                <a:gridCol w="120452">
                  <a:extLst>
                    <a:ext uri="{9D8B030D-6E8A-4147-A177-3AD203B41FA5}">
                      <a16:colId xmlns:a16="http://schemas.microsoft.com/office/drawing/2014/main" val="4237548244"/>
                    </a:ext>
                  </a:extLst>
                </a:gridCol>
                <a:gridCol w="602254">
                  <a:extLst>
                    <a:ext uri="{9D8B030D-6E8A-4147-A177-3AD203B41FA5}">
                      <a16:colId xmlns:a16="http://schemas.microsoft.com/office/drawing/2014/main" val="2621278355"/>
                    </a:ext>
                  </a:extLst>
                </a:gridCol>
                <a:gridCol w="813044">
                  <a:extLst>
                    <a:ext uri="{9D8B030D-6E8A-4147-A177-3AD203B41FA5}">
                      <a16:colId xmlns:a16="http://schemas.microsoft.com/office/drawing/2014/main" val="3964202017"/>
                    </a:ext>
                  </a:extLst>
                </a:gridCol>
                <a:gridCol w="471766">
                  <a:extLst>
                    <a:ext uri="{9D8B030D-6E8A-4147-A177-3AD203B41FA5}">
                      <a16:colId xmlns:a16="http://schemas.microsoft.com/office/drawing/2014/main" val="1545543169"/>
                    </a:ext>
                  </a:extLst>
                </a:gridCol>
                <a:gridCol w="120452">
                  <a:extLst>
                    <a:ext uri="{9D8B030D-6E8A-4147-A177-3AD203B41FA5}">
                      <a16:colId xmlns:a16="http://schemas.microsoft.com/office/drawing/2014/main" val="189684254"/>
                    </a:ext>
                  </a:extLst>
                </a:gridCol>
                <a:gridCol w="602254">
                  <a:extLst>
                    <a:ext uri="{9D8B030D-6E8A-4147-A177-3AD203B41FA5}">
                      <a16:colId xmlns:a16="http://schemas.microsoft.com/office/drawing/2014/main" val="2165040977"/>
                    </a:ext>
                  </a:extLst>
                </a:gridCol>
                <a:gridCol w="702630">
                  <a:extLst>
                    <a:ext uri="{9D8B030D-6E8A-4147-A177-3AD203B41FA5}">
                      <a16:colId xmlns:a16="http://schemas.microsoft.com/office/drawing/2014/main" val="3830037525"/>
                    </a:ext>
                  </a:extLst>
                </a:gridCol>
                <a:gridCol w="552067">
                  <a:extLst>
                    <a:ext uri="{9D8B030D-6E8A-4147-A177-3AD203B41FA5}">
                      <a16:colId xmlns:a16="http://schemas.microsoft.com/office/drawing/2014/main" val="4156271928"/>
                    </a:ext>
                  </a:extLst>
                </a:gridCol>
                <a:gridCol w="120452">
                  <a:extLst>
                    <a:ext uri="{9D8B030D-6E8A-4147-A177-3AD203B41FA5}">
                      <a16:colId xmlns:a16="http://schemas.microsoft.com/office/drawing/2014/main" val="2483928943"/>
                    </a:ext>
                  </a:extLst>
                </a:gridCol>
                <a:gridCol w="602254">
                  <a:extLst>
                    <a:ext uri="{9D8B030D-6E8A-4147-A177-3AD203B41FA5}">
                      <a16:colId xmlns:a16="http://schemas.microsoft.com/office/drawing/2014/main" val="1581281757"/>
                    </a:ext>
                  </a:extLst>
                </a:gridCol>
                <a:gridCol w="762856">
                  <a:extLst>
                    <a:ext uri="{9D8B030D-6E8A-4147-A177-3AD203B41FA5}">
                      <a16:colId xmlns:a16="http://schemas.microsoft.com/office/drawing/2014/main" val="3659465414"/>
                    </a:ext>
                  </a:extLst>
                </a:gridCol>
                <a:gridCol w="562104">
                  <a:extLst>
                    <a:ext uri="{9D8B030D-6E8A-4147-A177-3AD203B41FA5}">
                      <a16:colId xmlns:a16="http://schemas.microsoft.com/office/drawing/2014/main" val="112037826"/>
                    </a:ext>
                  </a:extLst>
                </a:gridCol>
              </a:tblGrid>
              <a:tr h="450774">
                <a:tc>
                  <a:txBody>
                    <a:bodyPr/>
                    <a:lstStyle/>
                    <a:p>
                      <a:pPr algn="ctr" rtl="0" fontAlgn="ctr"/>
                      <a:r>
                        <a:rPr lang="es-CO" sz="1000" b="1" i="0" u="none" strike="noStrike" dirty="0">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996568149"/>
                  </a:ext>
                </a:extLst>
              </a:tr>
              <a:tr h="429309">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dirty="0">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dirty="0">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5.836,06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8.156,22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10.163,29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24.155,57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352322905"/>
                  </a:ext>
                </a:extLst>
              </a:tr>
              <a:tr h="450774">
                <a:tc>
                  <a:txBody>
                    <a:bodyPr/>
                    <a:lstStyle/>
                    <a:p>
                      <a:pPr algn="ctr" rtl="0" fontAlgn="ctr"/>
                      <a:r>
                        <a:rPr lang="es-CO" sz="1000" b="0"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0" i="0" u="none" strike="noStrike" dirty="0">
                          <a:solidFill>
                            <a:srgbClr val="203864"/>
                          </a:solidFill>
                          <a:effectLst/>
                          <a:latin typeface="Calibri" panose="020F0502020204030204" pitchFamily="34" charset="0"/>
                        </a:rPr>
                        <a:t>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0" i="0" u="none" strike="noStrike" dirty="0">
                          <a:solidFill>
                            <a:srgbClr val="203864"/>
                          </a:solidFill>
                          <a:effectLst/>
                          <a:latin typeface="Calibri" panose="020F0502020204030204" pitchFamily="34" charset="0"/>
                        </a:rPr>
                        <a:t>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5.836,06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0" i="0" u="none" strike="noStrike" dirty="0">
                          <a:solidFill>
                            <a:srgbClr val="203864"/>
                          </a:solidFill>
                          <a:effectLst/>
                          <a:latin typeface="Calibri" panose="020F0502020204030204" pitchFamily="34" charset="0"/>
                        </a:rPr>
                        <a:t>19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8.156,22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0" i="0" u="none" strike="noStrike" dirty="0">
                          <a:solidFill>
                            <a:srgbClr val="203864"/>
                          </a:solidFill>
                          <a:effectLst/>
                          <a:latin typeface="Calibri" panose="020F0502020204030204" pitchFamily="34" charset="0"/>
                        </a:rPr>
                        <a:t>12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10.163,29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0" i="0" u="none" strike="noStrike" dirty="0">
                          <a:solidFill>
                            <a:srgbClr val="203864"/>
                          </a:solidFill>
                          <a:effectLst/>
                          <a:latin typeface="Calibri" panose="020F0502020204030204" pitchFamily="34" charset="0"/>
                        </a:rPr>
                        <a:t>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24.155,57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38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220743350"/>
                  </a:ext>
                </a:extLst>
              </a:tr>
            </a:tbl>
          </a:graphicData>
        </a:graphic>
      </p:graphicFrame>
    </p:spTree>
    <p:extLst>
      <p:ext uri="{BB962C8B-B14F-4D97-AF65-F5344CB8AC3E}">
        <p14:creationId xmlns:p14="http://schemas.microsoft.com/office/powerpoint/2010/main" val="3527211914"/>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5"/>
          <a:ext cx="10801351" cy="487306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enero de 2022</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31/03/2022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31-03-22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14570">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ctr" fontAlgn="b"/>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2021 </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01/06/2022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01-06-22</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309369371"/>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 Marzo 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01/06/2022</a:t>
                      </a:r>
                    </a:p>
                    <a:p>
                      <a:pPr marL="0" algn="ctr" defTabSz="914400" rtl="0" eaLnBrk="1" fontAlgn="ctr" latinLnBrk="0" hangingPunct="1"/>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01-06-22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63811827"/>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ctr"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Fuga de Lixiviados - Mayo  </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3/08/2022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03-08-22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355091854"/>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Mayo </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17/08/2022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17-08-22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74030415"/>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 Octubre 2022  - PP N°6</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15/11/2022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15-11-2022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91540715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507535752"/>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4"/>
          <a:ext cx="10801351" cy="4310037"/>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89142">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 Noviembre 2022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29/12/2022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29.12.2022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Dic2022 -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13/03/2023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13/03/2023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87094194"/>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Enero 2023 - PP N°9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27/03/2023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27/03/2023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973531298"/>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Febrero 2023 - PP N° 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13/04/2023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13/04/2023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551593737"/>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marzo de 2023. - PP N° 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18/05/2023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18/05/2023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88760540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509689875"/>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5"/>
          <a:ext cx="10801351" cy="496111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Abril de 2023 - PP N° 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10/07/2023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10/07/2023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PP N° 13 – Actividad de Barrido y Limpieza – Incumplimiento de frecuencia – junio de 2023.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22/08/2023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22/08/2023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50141838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PP N° 14 – Actividad de Barrido y Limpieza – Incumplimiento de frecuencia – julio de 2023.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25/08/2023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653815158"/>
                  </a:ext>
                </a:extLst>
              </a:tr>
              <a:tr h="70534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Fuga de Lixiviados – septiembre 2023 - PP N°15</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6/12/2023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6/12/2023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707868151"/>
                  </a:ext>
                </a:extLst>
              </a:tr>
              <a:tr h="70534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septiembre de 2023 - PP N°16</a:t>
                      </a: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11/12/2023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11/12/2023</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601022638"/>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 Fuga de Lixiviados – </a:t>
                      </a:r>
                      <a:r>
                        <a:rPr lang="pt-BR" sz="1600" b="0" i="0" u="none" strike="noStrike" kern="1200" dirty="0" err="1">
                          <a:solidFill>
                            <a:srgbClr val="002060"/>
                          </a:solidFill>
                          <a:effectLst/>
                          <a:latin typeface="Calibri" panose="020F0502020204030204" pitchFamily="34" charset="0"/>
                          <a:ea typeface="+mn-ea"/>
                          <a:cs typeface="+mn-cs"/>
                        </a:rPr>
                        <a:t>noviembre</a:t>
                      </a:r>
                      <a:r>
                        <a:rPr lang="pt-BR" sz="1600" b="0" i="0" u="none" strike="noStrike" kern="1200" dirty="0">
                          <a:solidFill>
                            <a:srgbClr val="002060"/>
                          </a:solidFill>
                          <a:effectLst/>
                          <a:latin typeface="Calibri" panose="020F0502020204030204" pitchFamily="34" charset="0"/>
                          <a:ea typeface="+mn-ea"/>
                          <a:cs typeface="+mn-cs"/>
                        </a:rPr>
                        <a:t> 2023 - PP N°17</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29/01/2024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29/01/2024</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7115040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3345490822"/>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380B88-2FD4-21A1-22BF-E24F1DD203B3}"/>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ED67236-734C-C7D4-9412-C7D726D6BFF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2D8957FA-53D9-A17C-CA82-2E27801F85AE}"/>
              </a:ext>
            </a:extLst>
          </p:cNvPr>
          <p:cNvGraphicFramePr>
            <a:graphicFrameLocks noGrp="1"/>
          </p:cNvGraphicFramePr>
          <p:nvPr/>
        </p:nvGraphicFramePr>
        <p:xfrm>
          <a:off x="485775" y="1683255"/>
          <a:ext cx="10801351" cy="2061210"/>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octubre de 2023 - PP N°18</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1/02/2024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1/02/2024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diciembre de 2023 - PP N°19</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26/02/2024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26/02/2024</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501418382"/>
                  </a:ext>
                </a:extLst>
              </a:tr>
            </a:tbl>
          </a:graphicData>
        </a:graphic>
      </p:graphicFrame>
      <p:sp>
        <p:nvSpPr>
          <p:cNvPr id="5" name="CuadroTexto 4">
            <a:extLst>
              <a:ext uri="{FF2B5EF4-FFF2-40B4-BE49-F238E27FC236}">
                <a16:creationId xmlns:a16="http://schemas.microsoft.com/office/drawing/2014/main" id="{59BB2A2A-43CE-BB87-3082-83B15A1402BB}"/>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3EE42BF-9F3F-3736-5941-ABF6AD5B3B73}"/>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DC9B17A0-33EB-1C44-970D-92BC2A79DFC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389625053"/>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33400" y="2150899"/>
          <a:ext cx="10769601" cy="3670946"/>
        </p:xfrm>
        <a:graphic>
          <a:graphicData uri="http://schemas.openxmlformats.org/drawingml/2006/table">
            <a:tbl>
              <a:tblPr firstRow="1" bandRow="1">
                <a:tableStyleId>{93296810-A885-4BE3-A3E7-6D5BEEA58F35}</a:tableStyleId>
              </a:tblPr>
              <a:tblGrid>
                <a:gridCol w="2879691">
                  <a:extLst>
                    <a:ext uri="{9D8B030D-6E8A-4147-A177-3AD203B41FA5}">
                      <a16:colId xmlns:a16="http://schemas.microsoft.com/office/drawing/2014/main" val="3367632477"/>
                    </a:ext>
                  </a:extLst>
                </a:gridCol>
                <a:gridCol w="3668210">
                  <a:extLst>
                    <a:ext uri="{9D8B030D-6E8A-4147-A177-3AD203B41FA5}">
                      <a16:colId xmlns:a16="http://schemas.microsoft.com/office/drawing/2014/main" val="2362186750"/>
                    </a:ext>
                  </a:extLst>
                </a:gridCol>
                <a:gridCol w="4221700">
                  <a:extLst>
                    <a:ext uri="{9D8B030D-6E8A-4147-A177-3AD203B41FA5}">
                      <a16:colId xmlns:a16="http://schemas.microsoft.com/office/drawing/2014/main" val="478512528"/>
                    </a:ext>
                  </a:extLst>
                </a:gridCol>
              </a:tblGrid>
              <a:tr h="795027">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600" dirty="0">
                          <a:solidFill>
                            <a:schemeClr val="bg1"/>
                          </a:solidFill>
                        </a:rPr>
                        <a:t>CONCEPTO</a:t>
                      </a:r>
                      <a:endParaRPr lang="es-CO" sz="1600" dirty="0">
                        <a:solidFill>
                          <a:schemeClr val="bg1"/>
                        </a:solidFill>
                      </a:endParaRPr>
                    </a:p>
                    <a:p>
                      <a:pPr algn="ct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412879">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mayo de 2023 </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Mediante el comunicado UAESP N° 20232000271931 radicado el 15/11/2023 la Unidad conceptuó respecto del tratamiento que a nivel sanción se le debe dar a los ANS.                        </a:t>
                      </a:r>
                      <a:r>
                        <a:rPr lang="es-MX" sz="1600" b="1" i="0" u="none" strike="noStrike" kern="1200" dirty="0">
                          <a:solidFill>
                            <a:srgbClr val="002060"/>
                          </a:solidFill>
                          <a:effectLst/>
                          <a:latin typeface="Calibri" panose="020F0502020204030204" pitchFamily="34" charset="0"/>
                          <a:ea typeface="+mn-ea"/>
                          <a:cs typeface="+mn-cs"/>
                        </a:rPr>
                        <a:t>En análisis de respuesta </a:t>
                      </a:r>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797394">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junio de 2023 </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Mediante el comunicado UAESP N° 20232000271931 radicado el 15/11/2023 la Unidad conceptuó respecto del tratamiento que a nivel sanción se le debe dar a los ANS.                        </a:t>
                      </a:r>
                      <a:r>
                        <a:rPr lang="es-MX" sz="1600" b="1" i="0" u="none" strike="noStrike" kern="1200" dirty="0">
                          <a:solidFill>
                            <a:srgbClr val="002060"/>
                          </a:solidFill>
                          <a:effectLst/>
                          <a:latin typeface="Calibri" panose="020F0502020204030204" pitchFamily="34" charset="0"/>
                          <a:ea typeface="+mn-ea"/>
                          <a:cs typeface="+mn-cs"/>
                        </a:rPr>
                        <a:t>En análisis de respuesta </a:t>
                      </a:r>
                      <a:endParaRPr lang="es-CO" sz="16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100455972"/>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477224"/>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4153374202"/>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87134" y="250966"/>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descuento</a:t>
            </a:r>
          </a:p>
          <a:p>
            <a:r>
              <a:rPr lang="es-CO" sz="1600" b="1" cap="small" dirty="0">
                <a:solidFill>
                  <a:srgbClr val="002060"/>
                </a:solidFill>
                <a:latin typeface="Candara" panose="020E0502030303020204" pitchFamily="34" charset="0"/>
              </a:rPr>
              <a:t>         </a:t>
            </a:r>
            <a:r>
              <a:rPr lang="es-CO" sz="1600" cap="small" dirty="0">
                <a:solidFill>
                  <a:srgbClr val="002060"/>
                </a:solidFill>
                <a:latin typeface="Candara" panose="020E0502030303020204" pitchFamily="34" charset="0"/>
              </a:rPr>
              <a:t>Balance general Solicitudes de descuento –</a:t>
            </a:r>
            <a:r>
              <a:rPr lang="es-CO" sz="1400" cap="small" dirty="0">
                <a:solidFill>
                  <a:srgbClr val="002060"/>
                </a:solidFill>
                <a:latin typeface="Candara" panose="020E0502030303020204" pitchFamily="34" charset="0"/>
              </a:rPr>
              <a:t>enero de 2024</a:t>
            </a:r>
            <a:endParaRPr lang="es-CO" sz="1600" dirty="0"/>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411068" y="477181"/>
            <a:ext cx="3550023"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 : 13.400</a:t>
            </a: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282970" y="1589532"/>
            <a:ext cx="1556889" cy="4861356"/>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92457" y="5274443"/>
              <a:ext cx="1807067"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4" name="Grupo 3">
            <a:extLst>
              <a:ext uri="{FF2B5EF4-FFF2-40B4-BE49-F238E27FC236}">
                <a16:creationId xmlns:a16="http://schemas.microsoft.com/office/drawing/2014/main" id="{0000DF10-4A35-3700-1404-EFC909A05362}"/>
              </a:ext>
            </a:extLst>
          </p:cNvPr>
          <p:cNvGrpSpPr/>
          <p:nvPr/>
        </p:nvGrpSpPr>
        <p:grpSpPr>
          <a:xfrm>
            <a:off x="410466" y="3806429"/>
            <a:ext cx="1234082" cy="1086225"/>
            <a:chOff x="10562619" y="1423954"/>
            <a:chExt cx="1280250" cy="1299632"/>
          </a:xfrm>
        </p:grpSpPr>
        <p:pic>
          <p:nvPicPr>
            <p:cNvPr id="6" name="Picture 2">
              <a:extLst>
                <a:ext uri="{FF2B5EF4-FFF2-40B4-BE49-F238E27FC236}">
                  <a16:creationId xmlns:a16="http://schemas.microsoft.com/office/drawing/2014/main" id="{06751A8E-FBBF-D403-7B1D-207CF3B4517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2">
              <a:extLst>
                <a:ext uri="{FF2B5EF4-FFF2-40B4-BE49-F238E27FC236}">
                  <a16:creationId xmlns:a16="http://schemas.microsoft.com/office/drawing/2014/main" id="{CF5538BA-518F-B947-FF09-1E3FFA8092F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9" name="Gráfico 8">
            <a:extLst>
              <a:ext uri="{FF2B5EF4-FFF2-40B4-BE49-F238E27FC236}">
                <a16:creationId xmlns:a16="http://schemas.microsoft.com/office/drawing/2014/main" id="{8E7B3927-0F7A-6224-B69E-72F84BC90B51}"/>
              </a:ext>
            </a:extLst>
          </p:cNvPr>
          <p:cNvGraphicFramePr>
            <a:graphicFrameLocks/>
          </p:cNvGraphicFramePr>
          <p:nvPr/>
        </p:nvGraphicFramePr>
        <p:xfrm>
          <a:off x="1923678" y="1850727"/>
          <a:ext cx="10037413" cy="4629231"/>
        </p:xfrm>
        <a:graphic>
          <a:graphicData uri="http://schemas.openxmlformats.org/drawingml/2006/chart">
            <c:chart xmlns:c="http://schemas.openxmlformats.org/drawingml/2006/chart" xmlns:r="http://schemas.openxmlformats.org/officeDocument/2006/relationships" r:id="rId9"/>
          </a:graphicData>
        </a:graphic>
      </p:graphicFrame>
    </p:spTree>
    <p:extLst>
      <p:ext uri="{BB962C8B-B14F-4D97-AF65-F5344CB8AC3E}">
        <p14:creationId xmlns:p14="http://schemas.microsoft.com/office/powerpoint/2010/main" val="977281287"/>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997924" y="4769851"/>
            <a:ext cx="5959156" cy="698392"/>
          </a:xfrm>
          <a:prstGeom prst="rect">
            <a:avLst/>
          </a:prstGeom>
        </p:spPr>
        <p:txBody>
          <a:bodyPr>
            <a:normAutofit fontScale="97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de calidad</a:t>
            </a:r>
          </a:p>
        </p:txBody>
      </p:sp>
      <p:pic>
        <p:nvPicPr>
          <p:cNvPr id="7" name="Imagen 6">
            <a:extLst>
              <a:ext uri="{FF2B5EF4-FFF2-40B4-BE49-F238E27FC236}">
                <a16:creationId xmlns:a16="http://schemas.microsoft.com/office/drawing/2014/main" id="{B5828D21-D4AC-4D6D-8D86-7297214AB7C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40361" y="2708097"/>
            <a:ext cx="4123508" cy="2061754"/>
          </a:xfrm>
          <a:prstGeom prst="rect">
            <a:avLst/>
          </a:prstGeom>
        </p:spPr>
      </p:pic>
    </p:spTree>
    <p:extLst>
      <p:ext uri="{BB962C8B-B14F-4D97-AF65-F5344CB8AC3E}">
        <p14:creationId xmlns:p14="http://schemas.microsoft.com/office/powerpoint/2010/main" val="3288939479"/>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CuadroTexto 22">
            <a:extLst>
              <a:ext uri="{FF2B5EF4-FFF2-40B4-BE49-F238E27FC236}">
                <a16:creationId xmlns:a16="http://schemas.microsoft.com/office/drawing/2014/main" id="{FA234D52-1CF6-4968-B439-DBB712E3A05F}"/>
              </a:ext>
            </a:extLst>
          </p:cNvPr>
          <p:cNvSpPr txBox="1"/>
          <p:nvPr/>
        </p:nvSpPr>
        <p:spPr>
          <a:xfrm>
            <a:off x="2118334" y="227753"/>
            <a:ext cx="9881937" cy="55399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000" kern="0" dirty="0">
                <a:solidFill>
                  <a:schemeClr val="accent1">
                    <a:lumMod val="50000"/>
                  </a:schemeClr>
                </a:solidFill>
              </a:rPr>
              <a:t>ESTADO DE CERTIFICACIONES DE CALIDAD</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44807" y="1012531"/>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515842" y="143430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3946402" y="1498853"/>
            <a:ext cx="1594281" cy="902946"/>
          </a:xfrm>
          <a:prstGeom prst="rect">
            <a:avLst/>
          </a:prstGeom>
        </p:spPr>
      </p:pic>
      <p:pic>
        <p:nvPicPr>
          <p:cNvPr id="39" name="Imagen 38">
            <a:extLst>
              <a:ext uri="{FF2B5EF4-FFF2-40B4-BE49-F238E27FC236}">
                <a16:creationId xmlns:a16="http://schemas.microsoft.com/office/drawing/2014/main" id="{C5FC18F9-871A-4742-8BD2-50BE0A0AAB1D}"/>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102" t="22360" r="12670" b="34350"/>
          <a:stretch/>
        </p:blipFill>
        <p:spPr>
          <a:xfrm>
            <a:off x="5746244" y="1505941"/>
            <a:ext cx="1594281" cy="983507"/>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846904" y="1780624"/>
            <a:ext cx="1594281" cy="338043"/>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9777046" y="1549992"/>
            <a:ext cx="1547444" cy="595949"/>
          </a:xfrm>
          <a:prstGeom prst="rect">
            <a:avLst/>
          </a:prstGeom>
        </p:spPr>
      </p:pic>
      <p:graphicFrame>
        <p:nvGraphicFramePr>
          <p:cNvPr id="4" name="Tabla 5">
            <a:extLst>
              <a:ext uri="{FF2B5EF4-FFF2-40B4-BE49-F238E27FC236}">
                <a16:creationId xmlns:a16="http://schemas.microsoft.com/office/drawing/2014/main" id="{40C02C12-DB5A-4E65-B0AD-799BD6F2676D}"/>
              </a:ext>
            </a:extLst>
          </p:cNvPr>
          <p:cNvGraphicFramePr>
            <a:graphicFrameLocks noGrp="1"/>
          </p:cNvGraphicFramePr>
          <p:nvPr/>
        </p:nvGraphicFramePr>
        <p:xfrm>
          <a:off x="71139" y="1166629"/>
          <a:ext cx="12049721" cy="4954041"/>
        </p:xfrm>
        <a:graphic>
          <a:graphicData uri="http://schemas.openxmlformats.org/drawingml/2006/table">
            <a:tbl>
              <a:tblPr firstRow="1" bandRow="1">
                <a:tableStyleId>{68D230F3-CF80-4859-8CE7-A43EE81993B5}</a:tableStyleId>
              </a:tblPr>
              <a:tblGrid>
                <a:gridCol w="2998951">
                  <a:extLst>
                    <a:ext uri="{9D8B030D-6E8A-4147-A177-3AD203B41FA5}">
                      <a16:colId xmlns:a16="http://schemas.microsoft.com/office/drawing/2014/main" val="1267643479"/>
                    </a:ext>
                  </a:extLst>
                </a:gridCol>
                <a:gridCol w="1491251">
                  <a:extLst>
                    <a:ext uri="{9D8B030D-6E8A-4147-A177-3AD203B41FA5}">
                      <a16:colId xmlns:a16="http://schemas.microsoft.com/office/drawing/2014/main" val="4138601053"/>
                    </a:ext>
                  </a:extLst>
                </a:gridCol>
                <a:gridCol w="1561389">
                  <a:extLst>
                    <a:ext uri="{9D8B030D-6E8A-4147-A177-3AD203B41FA5}">
                      <a16:colId xmlns:a16="http://schemas.microsoft.com/office/drawing/2014/main" val="4173988234"/>
                    </a:ext>
                  </a:extLst>
                </a:gridCol>
                <a:gridCol w="1984307">
                  <a:extLst>
                    <a:ext uri="{9D8B030D-6E8A-4147-A177-3AD203B41FA5}">
                      <a16:colId xmlns:a16="http://schemas.microsoft.com/office/drawing/2014/main" val="2048422762"/>
                    </a:ext>
                  </a:extLst>
                </a:gridCol>
                <a:gridCol w="1866205">
                  <a:extLst>
                    <a:ext uri="{9D8B030D-6E8A-4147-A177-3AD203B41FA5}">
                      <a16:colId xmlns:a16="http://schemas.microsoft.com/office/drawing/2014/main" val="1609569608"/>
                    </a:ext>
                  </a:extLst>
                </a:gridCol>
                <a:gridCol w="2147618">
                  <a:extLst>
                    <a:ext uri="{9D8B030D-6E8A-4147-A177-3AD203B41FA5}">
                      <a16:colId xmlns:a16="http://schemas.microsoft.com/office/drawing/2014/main" val="3871283994"/>
                    </a:ext>
                  </a:extLst>
                </a:gridCol>
              </a:tblGrid>
              <a:tr h="1326669">
                <a:tc>
                  <a:txBody>
                    <a:bodyPr/>
                    <a:lstStyle/>
                    <a:p>
                      <a:r>
                        <a:rPr lang="es-ES" sz="1400" dirty="0">
                          <a:solidFill>
                            <a:schemeClr val="tx2">
                              <a:lumMod val="50000"/>
                            </a:schemeClr>
                          </a:solidFill>
                        </a:rPr>
                        <a:t>NORMA</a:t>
                      </a:r>
                      <a:endParaRPr lang="es-CO" sz="1400" dirty="0">
                        <a:solidFill>
                          <a:schemeClr val="tx2">
                            <a:lumMod val="50000"/>
                          </a:schemeClr>
                        </a:solidFill>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573542923"/>
                  </a:ext>
                </a:extLst>
              </a:tr>
              <a:tr h="670443">
                <a:tc>
                  <a:txBody>
                    <a:bodyPr/>
                    <a:lstStyle/>
                    <a:p>
                      <a:r>
                        <a:rPr lang="es-CO" sz="1400" b="1" dirty="0">
                          <a:solidFill>
                            <a:schemeClr val="accent1">
                              <a:lumMod val="50000"/>
                            </a:schemeClr>
                          </a:solidFill>
                          <a:latin typeface="+mn-lt"/>
                        </a:rPr>
                        <a:t>ISO</a:t>
                      </a:r>
                      <a:r>
                        <a:rPr lang="es-CO" sz="1400" b="1" baseline="0" dirty="0">
                          <a:solidFill>
                            <a:schemeClr val="accent1">
                              <a:lumMod val="50000"/>
                            </a:schemeClr>
                          </a:solidFill>
                          <a:latin typeface="+mn-lt"/>
                        </a:rPr>
                        <a:t> 9001:2015</a:t>
                      </a:r>
                      <a:endParaRPr lang="es-CO" sz="1400" b="1" dirty="0">
                        <a:solidFill>
                          <a:schemeClr val="accent1">
                            <a:lumMod val="50000"/>
                          </a:schemeClr>
                        </a:solidFill>
                        <a:latin typeface="+mn-lt"/>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967498714"/>
                  </a:ext>
                </a:extLst>
              </a:tr>
              <a:tr h="619432">
                <a:tc>
                  <a:txBody>
                    <a:bodyPr/>
                    <a:lstStyle/>
                    <a:p>
                      <a:r>
                        <a:rPr lang="es-CO" sz="1400" b="1" dirty="0">
                          <a:solidFill>
                            <a:schemeClr val="accent1">
                              <a:lumMod val="50000"/>
                            </a:schemeClr>
                          </a:solidFill>
                          <a:latin typeface="+mn-lt"/>
                        </a:rPr>
                        <a:t>ISO 14001:2015</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156278041"/>
                  </a:ext>
                </a:extLst>
              </a:tr>
              <a:tr h="722671">
                <a:tc>
                  <a:txBody>
                    <a:bodyPr/>
                    <a:lstStyle/>
                    <a:p>
                      <a:pPr algn="ctr"/>
                      <a:r>
                        <a:rPr lang="es-CO" sz="1400" b="1">
                          <a:solidFill>
                            <a:schemeClr val="accent1">
                              <a:lumMod val="50000"/>
                            </a:schemeClr>
                          </a:solidFill>
                          <a:latin typeface="+mn-lt"/>
                        </a:rPr>
                        <a:t>ISO </a:t>
                      </a:r>
                      <a:r>
                        <a:rPr lang="es-CO" sz="1400" b="1" dirty="0">
                          <a:solidFill>
                            <a:schemeClr val="accent1">
                              <a:lumMod val="50000"/>
                            </a:schemeClr>
                          </a:solidFill>
                          <a:latin typeface="+mn-lt"/>
                        </a:rPr>
                        <a:t>45001:2018</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2922509194"/>
                  </a:ext>
                </a:extLst>
              </a:tr>
              <a:tr h="589935">
                <a:tc>
                  <a:txBody>
                    <a:bodyPr/>
                    <a:lstStyle/>
                    <a:p>
                      <a:r>
                        <a:rPr lang="es-CO" sz="1400" b="1" dirty="0">
                          <a:solidFill>
                            <a:schemeClr val="accent1">
                              <a:lumMod val="50000"/>
                            </a:schemeClr>
                          </a:solidFill>
                          <a:latin typeface="+mn-lt"/>
                        </a:rPr>
                        <a:t>ISO 27001:2013</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317583788"/>
                  </a:ext>
                </a:extLst>
              </a:tr>
              <a:tr h="1024891">
                <a:tc>
                  <a:txBody>
                    <a:bodyPr/>
                    <a:lstStyle/>
                    <a:p>
                      <a:r>
                        <a:rPr lang="es-ES" sz="1400" b="1" dirty="0">
                          <a:solidFill>
                            <a:schemeClr val="accent1">
                              <a:lumMod val="50000"/>
                            </a:schemeClr>
                          </a:solidFill>
                          <a:latin typeface="+mn-lt"/>
                        </a:rPr>
                        <a:t>PLAN DE CONTINUIDAD DEL NEGOCIO*</a:t>
                      </a:r>
                      <a:endParaRPr lang="es-CO" sz="1400" b="1" dirty="0">
                        <a:solidFill>
                          <a:schemeClr val="accent1">
                            <a:lumMod val="50000"/>
                          </a:schemeClr>
                        </a:solidFill>
                        <a:latin typeface="+mn-lt"/>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4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285855471"/>
                  </a:ext>
                </a:extLst>
              </a:tr>
            </a:tbl>
          </a:graphicData>
        </a:graphic>
      </p:graphicFrame>
      <p:pic>
        <p:nvPicPr>
          <p:cNvPr id="8" name="Gráfico 7" descr="Marca de verificación">
            <a:extLst>
              <a:ext uri="{FF2B5EF4-FFF2-40B4-BE49-F238E27FC236}">
                <a16:creationId xmlns:a16="http://schemas.microsoft.com/office/drawing/2014/main" id="{E0568AF8-A01C-45AF-9BC7-AFC25C65AC1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07662" y="2664649"/>
            <a:ext cx="469943" cy="469943"/>
          </a:xfrm>
          <a:prstGeom prst="rect">
            <a:avLst/>
          </a:prstGeom>
        </p:spPr>
      </p:pic>
      <p:pic>
        <p:nvPicPr>
          <p:cNvPr id="24" name="Gráfico 23" descr="Marca de verificación">
            <a:extLst>
              <a:ext uri="{FF2B5EF4-FFF2-40B4-BE49-F238E27FC236}">
                <a16:creationId xmlns:a16="http://schemas.microsoft.com/office/drawing/2014/main" id="{7B2DE7D5-488B-4011-8E1B-91E2AA3B62C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44471" y="3262873"/>
            <a:ext cx="469943" cy="469943"/>
          </a:xfrm>
          <a:prstGeom prst="rect">
            <a:avLst/>
          </a:prstGeom>
        </p:spPr>
      </p:pic>
      <p:pic>
        <p:nvPicPr>
          <p:cNvPr id="25" name="Gráfico 24" descr="Marca de verificación">
            <a:extLst>
              <a:ext uri="{FF2B5EF4-FFF2-40B4-BE49-F238E27FC236}">
                <a16:creationId xmlns:a16="http://schemas.microsoft.com/office/drawing/2014/main" id="{04373797-FDA8-4590-BE8A-AE072536D00E}"/>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39972" y="3935078"/>
            <a:ext cx="469943" cy="469943"/>
          </a:xfrm>
          <a:prstGeom prst="rect">
            <a:avLst/>
          </a:prstGeom>
        </p:spPr>
      </p:pic>
      <p:pic>
        <p:nvPicPr>
          <p:cNvPr id="26" name="Gráfico 25" descr="Marca de verificación">
            <a:extLst>
              <a:ext uri="{FF2B5EF4-FFF2-40B4-BE49-F238E27FC236}">
                <a16:creationId xmlns:a16="http://schemas.microsoft.com/office/drawing/2014/main" id="{70A7BC7E-1C6D-485E-9FD5-F0BA51B8DD2C}"/>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39971" y="4610634"/>
            <a:ext cx="469943" cy="469943"/>
          </a:xfrm>
          <a:prstGeom prst="rect">
            <a:avLst/>
          </a:prstGeom>
        </p:spPr>
      </p:pic>
      <p:pic>
        <p:nvPicPr>
          <p:cNvPr id="27" name="Gráfico 26" descr="Marca de verificación">
            <a:extLst>
              <a:ext uri="{FF2B5EF4-FFF2-40B4-BE49-F238E27FC236}">
                <a16:creationId xmlns:a16="http://schemas.microsoft.com/office/drawing/2014/main" id="{D9C1150D-F48E-4153-87C5-90A2242CFBA0}"/>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0211" y="2659086"/>
            <a:ext cx="469943" cy="469943"/>
          </a:xfrm>
          <a:prstGeom prst="rect">
            <a:avLst/>
          </a:prstGeom>
        </p:spPr>
      </p:pic>
      <p:pic>
        <p:nvPicPr>
          <p:cNvPr id="28" name="Gráfico 27" descr="Marca de verificación">
            <a:extLst>
              <a:ext uri="{FF2B5EF4-FFF2-40B4-BE49-F238E27FC236}">
                <a16:creationId xmlns:a16="http://schemas.microsoft.com/office/drawing/2014/main" id="{66235277-021F-4D00-819D-0E5C31235DF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0211" y="3322578"/>
            <a:ext cx="469943" cy="469943"/>
          </a:xfrm>
          <a:prstGeom prst="rect">
            <a:avLst/>
          </a:prstGeom>
        </p:spPr>
      </p:pic>
      <p:pic>
        <p:nvPicPr>
          <p:cNvPr id="30" name="Gráfico 29" descr="Marca de verificación">
            <a:extLst>
              <a:ext uri="{FF2B5EF4-FFF2-40B4-BE49-F238E27FC236}">
                <a16:creationId xmlns:a16="http://schemas.microsoft.com/office/drawing/2014/main" id="{8A18DD8D-5A6C-4A06-8DB8-12F6B354EFD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67831" y="3998487"/>
            <a:ext cx="469943" cy="469943"/>
          </a:xfrm>
          <a:prstGeom prst="rect">
            <a:avLst/>
          </a:prstGeom>
        </p:spPr>
      </p:pic>
      <p:pic>
        <p:nvPicPr>
          <p:cNvPr id="31" name="Gráfico 30" descr="Marca de verificación">
            <a:extLst>
              <a:ext uri="{FF2B5EF4-FFF2-40B4-BE49-F238E27FC236}">
                <a16:creationId xmlns:a16="http://schemas.microsoft.com/office/drawing/2014/main" id="{27C6398A-3AC5-4320-A167-9AAF2A2D619A}"/>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21828" y="2640103"/>
            <a:ext cx="469943" cy="469943"/>
          </a:xfrm>
          <a:prstGeom prst="rect">
            <a:avLst/>
          </a:prstGeom>
        </p:spPr>
      </p:pic>
      <p:pic>
        <p:nvPicPr>
          <p:cNvPr id="32" name="Gráfico 31" descr="Marca de verificación">
            <a:extLst>
              <a:ext uri="{FF2B5EF4-FFF2-40B4-BE49-F238E27FC236}">
                <a16:creationId xmlns:a16="http://schemas.microsoft.com/office/drawing/2014/main" id="{D196A3EF-2A7A-46DF-ADE4-81F2C6F22E8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08414" y="3320325"/>
            <a:ext cx="469943" cy="469943"/>
          </a:xfrm>
          <a:prstGeom prst="rect">
            <a:avLst/>
          </a:prstGeom>
        </p:spPr>
      </p:pic>
      <p:pic>
        <p:nvPicPr>
          <p:cNvPr id="33" name="Gráfico 32" descr="Marca de verificación">
            <a:extLst>
              <a:ext uri="{FF2B5EF4-FFF2-40B4-BE49-F238E27FC236}">
                <a16:creationId xmlns:a16="http://schemas.microsoft.com/office/drawing/2014/main" id="{998543A3-2165-4326-8823-D3E22FE05802}"/>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48345" y="3974991"/>
            <a:ext cx="469943" cy="469943"/>
          </a:xfrm>
          <a:prstGeom prst="rect">
            <a:avLst/>
          </a:prstGeom>
        </p:spPr>
      </p:pic>
      <p:pic>
        <p:nvPicPr>
          <p:cNvPr id="35" name="Gráfico 34" descr="Marca de verificación">
            <a:extLst>
              <a:ext uri="{FF2B5EF4-FFF2-40B4-BE49-F238E27FC236}">
                <a16:creationId xmlns:a16="http://schemas.microsoft.com/office/drawing/2014/main" id="{1CDB04A6-2B6D-4033-B22F-38ACFA7C8B6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50767" y="2655652"/>
            <a:ext cx="469943" cy="469943"/>
          </a:xfrm>
          <a:prstGeom prst="rect">
            <a:avLst/>
          </a:prstGeom>
        </p:spPr>
      </p:pic>
      <p:pic>
        <p:nvPicPr>
          <p:cNvPr id="36" name="Gráfico 35" descr="Marca de verificación">
            <a:extLst>
              <a:ext uri="{FF2B5EF4-FFF2-40B4-BE49-F238E27FC236}">
                <a16:creationId xmlns:a16="http://schemas.microsoft.com/office/drawing/2014/main" id="{B28F7D86-5E0B-41E4-9032-1CCD3FBBE473}"/>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31576" y="3306744"/>
            <a:ext cx="469943" cy="469943"/>
          </a:xfrm>
          <a:prstGeom prst="rect">
            <a:avLst/>
          </a:prstGeom>
        </p:spPr>
      </p:pic>
      <p:pic>
        <p:nvPicPr>
          <p:cNvPr id="42" name="Gráfico 41" descr="Marca de verificación">
            <a:extLst>
              <a:ext uri="{FF2B5EF4-FFF2-40B4-BE49-F238E27FC236}">
                <a16:creationId xmlns:a16="http://schemas.microsoft.com/office/drawing/2014/main" id="{3ED4A82B-66CA-4C45-BCB2-DCB0A6733FF5}"/>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20008" y="3974991"/>
            <a:ext cx="469943" cy="469943"/>
          </a:xfrm>
          <a:prstGeom prst="rect">
            <a:avLst/>
          </a:prstGeom>
        </p:spPr>
      </p:pic>
      <p:pic>
        <p:nvPicPr>
          <p:cNvPr id="43" name="Gráfico 42" descr="Marca de verificación">
            <a:extLst>
              <a:ext uri="{FF2B5EF4-FFF2-40B4-BE49-F238E27FC236}">
                <a16:creationId xmlns:a16="http://schemas.microsoft.com/office/drawing/2014/main" id="{1CC1F153-2832-4654-BD39-084FD9D9928C}"/>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12145" y="4629733"/>
            <a:ext cx="469943" cy="469943"/>
          </a:xfrm>
          <a:prstGeom prst="rect">
            <a:avLst/>
          </a:prstGeom>
        </p:spPr>
      </p:pic>
      <p:pic>
        <p:nvPicPr>
          <p:cNvPr id="34" name="Gráfico 33" descr="Marca de verificación">
            <a:extLst>
              <a:ext uri="{FF2B5EF4-FFF2-40B4-BE49-F238E27FC236}">
                <a16:creationId xmlns:a16="http://schemas.microsoft.com/office/drawing/2014/main" id="{5BBF50DD-F735-4486-9A90-DED69DC8822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7754" y="4645804"/>
            <a:ext cx="469943" cy="469943"/>
          </a:xfrm>
          <a:prstGeom prst="rect">
            <a:avLst/>
          </a:prstGeom>
        </p:spPr>
      </p:pic>
      <p:pic>
        <p:nvPicPr>
          <p:cNvPr id="44" name="Gráfico 43" descr="Marca de verificación">
            <a:extLst>
              <a:ext uri="{FF2B5EF4-FFF2-40B4-BE49-F238E27FC236}">
                <a16:creationId xmlns:a16="http://schemas.microsoft.com/office/drawing/2014/main" id="{F88D8034-5EC4-4383-BE2A-9BC7173E9FD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48345" y="4729226"/>
            <a:ext cx="469943" cy="469943"/>
          </a:xfrm>
          <a:prstGeom prst="rect">
            <a:avLst/>
          </a:prstGeom>
        </p:spPr>
      </p:pic>
      <p:pic>
        <p:nvPicPr>
          <p:cNvPr id="45" name="Gráfico 44" descr="Marca de verificación">
            <a:extLst>
              <a:ext uri="{FF2B5EF4-FFF2-40B4-BE49-F238E27FC236}">
                <a16:creationId xmlns:a16="http://schemas.microsoft.com/office/drawing/2014/main" id="{93372768-EF3C-4018-97E1-AEBD6080AAAF}"/>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25333" y="2684894"/>
            <a:ext cx="469943" cy="469943"/>
          </a:xfrm>
          <a:prstGeom prst="rect">
            <a:avLst/>
          </a:prstGeom>
        </p:spPr>
      </p:pic>
      <p:pic>
        <p:nvPicPr>
          <p:cNvPr id="46" name="Gráfico 45" descr="Marca de verificación">
            <a:extLst>
              <a:ext uri="{FF2B5EF4-FFF2-40B4-BE49-F238E27FC236}">
                <a16:creationId xmlns:a16="http://schemas.microsoft.com/office/drawing/2014/main" id="{2F35DE92-7FBC-4D4C-B8AD-1683A0FE5D4A}"/>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38479" y="3333244"/>
            <a:ext cx="469943" cy="469943"/>
          </a:xfrm>
          <a:prstGeom prst="rect">
            <a:avLst/>
          </a:prstGeom>
        </p:spPr>
      </p:pic>
      <p:pic>
        <p:nvPicPr>
          <p:cNvPr id="47" name="Gráfico 46" descr="Marca de verificación">
            <a:extLst>
              <a:ext uri="{FF2B5EF4-FFF2-40B4-BE49-F238E27FC236}">
                <a16:creationId xmlns:a16="http://schemas.microsoft.com/office/drawing/2014/main" id="{E758D24B-68D9-4D7C-80C6-C3C3E9CAA538}"/>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97471" y="3952671"/>
            <a:ext cx="469943" cy="469943"/>
          </a:xfrm>
          <a:prstGeom prst="rect">
            <a:avLst/>
          </a:prstGeom>
        </p:spPr>
      </p:pic>
      <p:pic>
        <p:nvPicPr>
          <p:cNvPr id="49" name="Gráfico 48" descr="Marca de verificación">
            <a:extLst>
              <a:ext uri="{FF2B5EF4-FFF2-40B4-BE49-F238E27FC236}">
                <a16:creationId xmlns:a16="http://schemas.microsoft.com/office/drawing/2014/main" id="{17FF4D0B-621C-42E7-BBBD-3B73E598BD2B}"/>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68011" y="5486310"/>
            <a:ext cx="469943" cy="469943"/>
          </a:xfrm>
          <a:prstGeom prst="rect">
            <a:avLst/>
          </a:prstGeom>
        </p:spPr>
      </p:pic>
      <p:pic>
        <p:nvPicPr>
          <p:cNvPr id="51" name="Gráfico 50" descr="Marca de verificación">
            <a:extLst>
              <a:ext uri="{FF2B5EF4-FFF2-40B4-BE49-F238E27FC236}">
                <a16:creationId xmlns:a16="http://schemas.microsoft.com/office/drawing/2014/main" id="{E5DD36AA-CB6E-4F07-820B-55FAC2880AEB}"/>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2939971" y="5521675"/>
            <a:ext cx="469943" cy="469943"/>
          </a:xfrm>
          <a:prstGeom prst="rect">
            <a:avLst/>
          </a:prstGeom>
        </p:spPr>
      </p:pic>
      <p:pic>
        <p:nvPicPr>
          <p:cNvPr id="53" name="Gráfico 52" descr="Marca de verificación">
            <a:extLst>
              <a:ext uri="{FF2B5EF4-FFF2-40B4-BE49-F238E27FC236}">
                <a16:creationId xmlns:a16="http://schemas.microsoft.com/office/drawing/2014/main" id="{34D7EEEB-7C38-429B-8F74-C1662427CBB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10497471" y="4726530"/>
            <a:ext cx="469943" cy="469943"/>
          </a:xfrm>
          <a:prstGeom prst="rect">
            <a:avLst/>
          </a:prstGeom>
        </p:spPr>
      </p:pic>
      <p:pic>
        <p:nvPicPr>
          <p:cNvPr id="52" name="Gráfico 51" descr="Marca de verificación">
            <a:extLst>
              <a:ext uri="{FF2B5EF4-FFF2-40B4-BE49-F238E27FC236}">
                <a16:creationId xmlns:a16="http://schemas.microsoft.com/office/drawing/2014/main" id="{E489E156-0AFC-4FB8-A620-51730A90A139}"/>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8333079" y="5554099"/>
            <a:ext cx="469943" cy="469943"/>
          </a:xfrm>
          <a:prstGeom prst="rect">
            <a:avLst/>
          </a:prstGeom>
        </p:spPr>
      </p:pic>
      <p:pic>
        <p:nvPicPr>
          <p:cNvPr id="2" name="Gráfico 1" descr="Marca de verificación">
            <a:extLst>
              <a:ext uri="{FF2B5EF4-FFF2-40B4-BE49-F238E27FC236}">
                <a16:creationId xmlns:a16="http://schemas.microsoft.com/office/drawing/2014/main" id="{BA201DE6-598E-06F1-7425-FDC94C5E25FD}"/>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10497471" y="5554098"/>
            <a:ext cx="469943" cy="469943"/>
          </a:xfrm>
          <a:prstGeom prst="rect">
            <a:avLst/>
          </a:prstGeom>
        </p:spPr>
      </p:pic>
      <p:pic>
        <p:nvPicPr>
          <p:cNvPr id="5" name="Gráfico 4" descr="Marca de verificación">
            <a:extLst>
              <a:ext uri="{FF2B5EF4-FFF2-40B4-BE49-F238E27FC236}">
                <a16:creationId xmlns:a16="http://schemas.microsoft.com/office/drawing/2014/main" id="{1973347D-0045-1C04-94A0-98A05C548BCF}"/>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4534758" y="5521675"/>
            <a:ext cx="469943" cy="469943"/>
          </a:xfrm>
          <a:prstGeom prst="rect">
            <a:avLst/>
          </a:prstGeom>
        </p:spPr>
      </p:pic>
      <p:sp>
        <p:nvSpPr>
          <p:cNvPr id="6" name="CuadroTexto 5">
            <a:extLst>
              <a:ext uri="{FF2B5EF4-FFF2-40B4-BE49-F238E27FC236}">
                <a16:creationId xmlns:a16="http://schemas.microsoft.com/office/drawing/2014/main" id="{3552551F-E788-9122-5278-D389E6235AB5}"/>
              </a:ext>
            </a:extLst>
          </p:cNvPr>
          <p:cNvSpPr txBox="1"/>
          <p:nvPr/>
        </p:nvSpPr>
        <p:spPr>
          <a:xfrm>
            <a:off x="915827" y="6390438"/>
            <a:ext cx="7304008" cy="276999"/>
          </a:xfrm>
          <a:prstGeom prst="rect">
            <a:avLst/>
          </a:prstGeom>
          <a:noFill/>
        </p:spPr>
        <p:txBody>
          <a:bodyPr wrap="square" rtlCol="0">
            <a:spAutoFit/>
          </a:bodyPr>
          <a:lstStyle/>
          <a:p>
            <a:endParaRPr lang="es-CO" sz="1200" dirty="0">
              <a:solidFill>
                <a:schemeClr val="accent1">
                  <a:lumMod val="50000"/>
                </a:schemeClr>
              </a:solidFill>
            </a:endParaRPr>
          </a:p>
        </p:txBody>
      </p:sp>
      <p:sp>
        <p:nvSpPr>
          <p:cNvPr id="10" name="Rectángulo 9">
            <a:extLst>
              <a:ext uri="{FF2B5EF4-FFF2-40B4-BE49-F238E27FC236}">
                <a16:creationId xmlns:a16="http://schemas.microsoft.com/office/drawing/2014/main" id="{C27940AF-261D-3093-88C8-9AD6558949BB}"/>
              </a:ext>
            </a:extLst>
          </p:cNvPr>
          <p:cNvSpPr/>
          <p:nvPr/>
        </p:nvSpPr>
        <p:spPr>
          <a:xfrm>
            <a:off x="5746244" y="1423940"/>
            <a:ext cx="1692245" cy="100588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CO"/>
          </a:p>
        </p:txBody>
      </p:sp>
      <p:grpSp>
        <p:nvGrpSpPr>
          <p:cNvPr id="3" name="Grupo 2">
            <a:extLst>
              <a:ext uri="{FF2B5EF4-FFF2-40B4-BE49-F238E27FC236}">
                <a16:creationId xmlns:a16="http://schemas.microsoft.com/office/drawing/2014/main" id="{22CA3418-47D4-995F-8335-64746430B2E7}"/>
              </a:ext>
            </a:extLst>
          </p:cNvPr>
          <p:cNvGrpSpPr/>
          <p:nvPr/>
        </p:nvGrpSpPr>
        <p:grpSpPr>
          <a:xfrm>
            <a:off x="5844742" y="1140558"/>
            <a:ext cx="1280250" cy="1299632"/>
            <a:chOff x="10562619" y="1423954"/>
            <a:chExt cx="1280250" cy="1299632"/>
          </a:xfrm>
        </p:grpSpPr>
        <p:pic>
          <p:nvPicPr>
            <p:cNvPr id="7" name="Picture 2">
              <a:extLst>
                <a:ext uri="{FF2B5EF4-FFF2-40B4-BE49-F238E27FC236}">
                  <a16:creationId xmlns:a16="http://schemas.microsoft.com/office/drawing/2014/main" id="{E959250C-7A74-FB62-7391-0977A423928D}"/>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2">
              <a:extLst>
                <a:ext uri="{FF2B5EF4-FFF2-40B4-BE49-F238E27FC236}">
                  <a16:creationId xmlns:a16="http://schemas.microsoft.com/office/drawing/2014/main" id="{ADC5E2E5-AC7E-F9B4-403B-579005BF3641}"/>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963223164"/>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p:cNvSpPr/>
          <p:nvPr/>
        </p:nvSpPr>
        <p:spPr>
          <a:xfrm>
            <a:off x="0" y="0"/>
            <a:ext cx="12192000" cy="6858000"/>
          </a:xfrm>
          <a:prstGeom prst="rect">
            <a:avLst/>
          </a:prstGeom>
          <a:solidFill>
            <a:srgbClr val="333F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dirty="0"/>
          </a:p>
        </p:txBody>
      </p:sp>
      <p:pic>
        <p:nvPicPr>
          <p:cNvPr id="2" name="Imagen 1"/>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5118" y="655983"/>
            <a:ext cx="12194394" cy="5423975"/>
          </a:xfrm>
          <a:prstGeom prst="rect">
            <a:avLst/>
          </a:prstGeom>
        </p:spPr>
      </p:pic>
      <p:sp>
        <p:nvSpPr>
          <p:cNvPr id="4" name="CuadroTexto 3">
            <a:extLst>
              <a:ext uri="{FF2B5EF4-FFF2-40B4-BE49-F238E27FC236}">
                <a16:creationId xmlns:a16="http://schemas.microsoft.com/office/drawing/2014/main" id="{ED5748EF-8564-47E2-8384-9E23C3C06533}"/>
              </a:ext>
            </a:extLst>
          </p:cNvPr>
          <p:cNvSpPr txBox="1"/>
          <p:nvPr/>
        </p:nvSpPr>
        <p:spPr>
          <a:xfrm>
            <a:off x="4366648" y="6079958"/>
            <a:ext cx="2906349" cy="76944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4400" kern="0" dirty="0">
                <a:solidFill>
                  <a:schemeClr val="tx2">
                    <a:lumMod val="20000"/>
                    <a:lumOff val="80000"/>
                  </a:schemeClr>
                </a:solidFill>
              </a:rPr>
              <a:t>Gracias</a:t>
            </a:r>
          </a:p>
        </p:txBody>
      </p:sp>
    </p:spTree>
    <p:extLst>
      <p:ext uri="{BB962C8B-B14F-4D97-AF65-F5344CB8AC3E}">
        <p14:creationId xmlns:p14="http://schemas.microsoft.com/office/powerpoint/2010/main" val="307375254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75450" y="1323483"/>
            <a:ext cx="822732" cy="646332"/>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458411" y="1339816"/>
            <a:ext cx="1233949" cy="698867"/>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403" y="1490023"/>
            <a:ext cx="1689392" cy="358210"/>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096095" y="1383505"/>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830145" y="145469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Histórico – Mantenimiento De Cestas </a:t>
            </a:r>
            <a:r>
              <a:rPr lang="es-CO" sz="1600" b="0" dirty="0">
                <a:solidFill>
                  <a:srgbClr val="4472C4">
                    <a:lumMod val="50000"/>
                  </a:srgbClr>
                </a:solidFill>
                <a:cs typeface="Calibri" panose="020F0502020204030204" pitchFamily="34" charset="0"/>
              </a:rPr>
              <a:t>2018 a 2023</a:t>
            </a:r>
            <a:endParaRPr lang="es-CO" sz="1600" b="0" kern="0" dirty="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7915" y="6351194"/>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12 de febrero  2018 y el </a:t>
            </a:r>
            <a:r>
              <a:rPr lang="es-MX" sz="900" dirty="0">
                <a:solidFill>
                  <a:schemeClr val="accent1">
                    <a:lumMod val="50000"/>
                  </a:schemeClr>
                </a:solidFill>
              </a:rPr>
              <a:t>31 de diciembre de 2023</a:t>
            </a:r>
            <a:r>
              <a:rPr lang="es-CO" sz="900" dirty="0">
                <a:solidFill>
                  <a:schemeClr val="accent1">
                    <a:lumMod val="50000"/>
                  </a:schemeClr>
                </a:solidFill>
              </a:rPr>
              <a:t>.</a:t>
            </a:r>
          </a:p>
        </p:txBody>
      </p:sp>
      <p:pic>
        <p:nvPicPr>
          <p:cNvPr id="25" name="Picture 2">
            <a:extLst>
              <a:ext uri="{FF2B5EF4-FFF2-40B4-BE49-F238E27FC236}">
                <a16:creationId xmlns:a16="http://schemas.microsoft.com/office/drawing/2014/main" id="{EADDC4D4-2E92-46A9-AD63-80BC7F40E38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93351" y="1541022"/>
            <a:ext cx="1018496" cy="577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C9A25ED1-D334-4EA4-8093-3039B6F7C3A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46663" y="1108041"/>
            <a:ext cx="965184" cy="5509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18779E1F-B44B-9AAB-0E1F-7F4826E8ECA4}"/>
              </a:ext>
            </a:extLst>
          </p:cNvPr>
          <p:cNvGraphicFramePr>
            <a:graphicFrameLocks noGrp="1"/>
          </p:cNvGraphicFramePr>
          <p:nvPr>
            <p:extLst>
              <p:ext uri="{D42A27DB-BD31-4B8C-83A1-F6EECF244321}">
                <p14:modId xmlns:p14="http://schemas.microsoft.com/office/powerpoint/2010/main" val="2908453469"/>
              </p:ext>
            </p:extLst>
          </p:nvPr>
        </p:nvGraphicFramePr>
        <p:xfrm>
          <a:off x="462844" y="2331631"/>
          <a:ext cx="11266312" cy="2985347"/>
        </p:xfrm>
        <a:graphic>
          <a:graphicData uri="http://schemas.openxmlformats.org/drawingml/2006/table">
            <a:tbl>
              <a:tblPr/>
              <a:tblGrid>
                <a:gridCol w="917060">
                  <a:extLst>
                    <a:ext uri="{9D8B030D-6E8A-4147-A177-3AD203B41FA5}">
                      <a16:colId xmlns:a16="http://schemas.microsoft.com/office/drawing/2014/main" val="2025780486"/>
                    </a:ext>
                  </a:extLst>
                </a:gridCol>
                <a:gridCol w="740701">
                  <a:extLst>
                    <a:ext uri="{9D8B030D-6E8A-4147-A177-3AD203B41FA5}">
                      <a16:colId xmlns:a16="http://schemas.microsoft.com/office/drawing/2014/main" val="4048933041"/>
                    </a:ext>
                  </a:extLst>
                </a:gridCol>
                <a:gridCol w="246901">
                  <a:extLst>
                    <a:ext uri="{9D8B030D-6E8A-4147-A177-3AD203B41FA5}">
                      <a16:colId xmlns:a16="http://schemas.microsoft.com/office/drawing/2014/main" val="4098879650"/>
                    </a:ext>
                  </a:extLst>
                </a:gridCol>
                <a:gridCol w="917060">
                  <a:extLst>
                    <a:ext uri="{9D8B030D-6E8A-4147-A177-3AD203B41FA5}">
                      <a16:colId xmlns:a16="http://schemas.microsoft.com/office/drawing/2014/main" val="1167688537"/>
                    </a:ext>
                  </a:extLst>
                </a:gridCol>
                <a:gridCol w="767155">
                  <a:extLst>
                    <a:ext uri="{9D8B030D-6E8A-4147-A177-3AD203B41FA5}">
                      <a16:colId xmlns:a16="http://schemas.microsoft.com/office/drawing/2014/main" val="4179948233"/>
                    </a:ext>
                  </a:extLst>
                </a:gridCol>
                <a:gridCol w="246901">
                  <a:extLst>
                    <a:ext uri="{9D8B030D-6E8A-4147-A177-3AD203B41FA5}">
                      <a16:colId xmlns:a16="http://schemas.microsoft.com/office/drawing/2014/main" val="1351758847"/>
                    </a:ext>
                  </a:extLst>
                </a:gridCol>
                <a:gridCol w="917060">
                  <a:extLst>
                    <a:ext uri="{9D8B030D-6E8A-4147-A177-3AD203B41FA5}">
                      <a16:colId xmlns:a16="http://schemas.microsoft.com/office/drawing/2014/main" val="3670077856"/>
                    </a:ext>
                  </a:extLst>
                </a:gridCol>
                <a:gridCol w="767155">
                  <a:extLst>
                    <a:ext uri="{9D8B030D-6E8A-4147-A177-3AD203B41FA5}">
                      <a16:colId xmlns:a16="http://schemas.microsoft.com/office/drawing/2014/main" val="2588876433"/>
                    </a:ext>
                  </a:extLst>
                </a:gridCol>
                <a:gridCol w="246901">
                  <a:extLst>
                    <a:ext uri="{9D8B030D-6E8A-4147-A177-3AD203B41FA5}">
                      <a16:colId xmlns:a16="http://schemas.microsoft.com/office/drawing/2014/main" val="832446394"/>
                    </a:ext>
                  </a:extLst>
                </a:gridCol>
                <a:gridCol w="917060">
                  <a:extLst>
                    <a:ext uri="{9D8B030D-6E8A-4147-A177-3AD203B41FA5}">
                      <a16:colId xmlns:a16="http://schemas.microsoft.com/office/drawing/2014/main" val="3960741735"/>
                    </a:ext>
                  </a:extLst>
                </a:gridCol>
                <a:gridCol w="764216">
                  <a:extLst>
                    <a:ext uri="{9D8B030D-6E8A-4147-A177-3AD203B41FA5}">
                      <a16:colId xmlns:a16="http://schemas.microsoft.com/office/drawing/2014/main" val="3787366585"/>
                    </a:ext>
                  </a:extLst>
                </a:gridCol>
                <a:gridCol w="202811">
                  <a:extLst>
                    <a:ext uri="{9D8B030D-6E8A-4147-A177-3AD203B41FA5}">
                      <a16:colId xmlns:a16="http://schemas.microsoft.com/office/drawing/2014/main" val="1638267176"/>
                    </a:ext>
                  </a:extLst>
                </a:gridCol>
                <a:gridCol w="917060">
                  <a:extLst>
                    <a:ext uri="{9D8B030D-6E8A-4147-A177-3AD203B41FA5}">
                      <a16:colId xmlns:a16="http://schemas.microsoft.com/office/drawing/2014/main" val="1055439668"/>
                    </a:ext>
                  </a:extLst>
                </a:gridCol>
                <a:gridCol w="767155">
                  <a:extLst>
                    <a:ext uri="{9D8B030D-6E8A-4147-A177-3AD203B41FA5}">
                      <a16:colId xmlns:a16="http://schemas.microsoft.com/office/drawing/2014/main" val="1265513343"/>
                    </a:ext>
                  </a:extLst>
                </a:gridCol>
                <a:gridCol w="202811">
                  <a:extLst>
                    <a:ext uri="{9D8B030D-6E8A-4147-A177-3AD203B41FA5}">
                      <a16:colId xmlns:a16="http://schemas.microsoft.com/office/drawing/2014/main" val="3546927445"/>
                    </a:ext>
                  </a:extLst>
                </a:gridCol>
                <a:gridCol w="917060">
                  <a:extLst>
                    <a:ext uri="{9D8B030D-6E8A-4147-A177-3AD203B41FA5}">
                      <a16:colId xmlns:a16="http://schemas.microsoft.com/office/drawing/2014/main" val="2241640797"/>
                    </a:ext>
                  </a:extLst>
                </a:gridCol>
                <a:gridCol w="811245">
                  <a:extLst>
                    <a:ext uri="{9D8B030D-6E8A-4147-A177-3AD203B41FA5}">
                      <a16:colId xmlns:a16="http://schemas.microsoft.com/office/drawing/2014/main" val="4289833911"/>
                    </a:ext>
                  </a:extLst>
                </a:gridCol>
              </a:tblGrid>
              <a:tr h="399861">
                <a:tc>
                  <a:txBody>
                    <a:bodyPr/>
                    <a:lstStyle/>
                    <a:p>
                      <a:pPr algn="ctr" rtl="0" fontAlgn="ctr"/>
                      <a:r>
                        <a:rPr lang="es-CO" sz="110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406957916"/>
                  </a:ext>
                </a:extLst>
              </a:tr>
              <a:tr h="198390">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17.826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15.626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8.725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12.170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54.347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160053465"/>
                  </a:ext>
                </a:extLst>
              </a:tr>
              <a:tr h="198390">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32.943</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28.890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12.216</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2.702</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76.751</a:t>
                      </a:r>
                    </a:p>
                  </a:txBody>
                  <a:tcPr marL="0" marR="0" marT="0" marB="0" anchor="ctr">
                    <a:lnL>
                      <a:noFill/>
                    </a:lnL>
                    <a:lnR>
                      <a:noFill/>
                    </a:lnR>
                    <a:lnT>
                      <a:noFill/>
                    </a:lnT>
                    <a:lnB>
                      <a:noFill/>
                    </a:lnB>
                    <a:noFill/>
                  </a:tcPr>
                </a:tc>
                <a:extLst>
                  <a:ext uri="{0D108BD9-81ED-4DB2-BD59-A6C34878D82A}">
                    <a16:rowId xmlns:a16="http://schemas.microsoft.com/office/drawing/2014/main" val="1873458865"/>
                  </a:ext>
                </a:extLst>
              </a:tr>
              <a:tr h="198390">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38.738</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27.636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13.036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868</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80.278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665336147"/>
                  </a:ext>
                </a:extLst>
              </a:tr>
              <a:tr h="198390">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33.592</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143.080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72.483</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68.368</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1.112</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318.635</a:t>
                      </a:r>
                    </a:p>
                  </a:txBody>
                  <a:tcPr marL="0" marR="0" marT="0" marB="0" anchor="ctr">
                    <a:lnL>
                      <a:noFill/>
                    </a:lnL>
                    <a:lnR>
                      <a:noFill/>
                    </a:lnR>
                    <a:lnT>
                      <a:noFill/>
                    </a:lnT>
                    <a:lnB>
                      <a:noFill/>
                    </a:lnB>
                    <a:noFill/>
                  </a:tcPr>
                </a:tc>
                <a:extLst>
                  <a:ext uri="{0D108BD9-81ED-4DB2-BD59-A6C34878D82A}">
                    <a16:rowId xmlns:a16="http://schemas.microsoft.com/office/drawing/2014/main" val="623433356"/>
                  </a:ext>
                </a:extLst>
              </a:tr>
              <a:tr h="198390">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111.232</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179.483</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112.467</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80.994</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87.561</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571.737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992201479"/>
                  </a:ext>
                </a:extLst>
              </a:tr>
              <a:tr h="198390">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113.961</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160.057</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113.525</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82.930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93.123</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563.596</a:t>
                      </a:r>
                    </a:p>
                  </a:txBody>
                  <a:tcPr marL="0" marR="0" marT="0" marB="0" anchor="ctr">
                    <a:lnL>
                      <a:noFill/>
                    </a:lnL>
                    <a:lnR>
                      <a:noFill/>
                    </a:lnR>
                    <a:lnT>
                      <a:noFill/>
                    </a:lnT>
                    <a:lnB>
                      <a:noFill/>
                    </a:lnB>
                    <a:noFill/>
                  </a:tcPr>
                </a:tc>
                <a:extLst>
                  <a:ext uri="{0D108BD9-81ED-4DB2-BD59-A6C34878D82A}">
                    <a16:rowId xmlns:a16="http://schemas.microsoft.com/office/drawing/2014/main" val="67188665"/>
                  </a:ext>
                </a:extLst>
              </a:tr>
              <a:tr h="198390">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113.855</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149.236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107.381</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84.618</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96.640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551.730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798099637"/>
                  </a:ext>
                </a:extLst>
              </a:tr>
              <a:tr h="198390">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113.850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149.533</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98.598</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84.586</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95.779</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542.346</a:t>
                      </a:r>
                    </a:p>
                  </a:txBody>
                  <a:tcPr marL="0" marR="0" marT="0" marB="0" anchor="ctr">
                    <a:lnL>
                      <a:noFill/>
                    </a:lnL>
                    <a:lnR>
                      <a:noFill/>
                    </a:lnR>
                    <a:lnT>
                      <a:noFill/>
                    </a:lnT>
                    <a:lnB>
                      <a:noFill/>
                    </a:lnB>
                    <a:noFill/>
                  </a:tcPr>
                </a:tc>
                <a:extLst>
                  <a:ext uri="{0D108BD9-81ED-4DB2-BD59-A6C34878D82A}">
                    <a16:rowId xmlns:a16="http://schemas.microsoft.com/office/drawing/2014/main" val="676402705"/>
                  </a:ext>
                </a:extLst>
              </a:tr>
              <a:tr h="198390">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113.820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144.575</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92.582</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84.511</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81.579</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517.067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955643047"/>
                  </a:ext>
                </a:extLst>
              </a:tr>
              <a:tr h="198390">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108.950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138.486</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86.956</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86.702</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75.004</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496.098</a:t>
                      </a:r>
                    </a:p>
                  </a:txBody>
                  <a:tcPr marL="0" marR="0" marT="0" marB="0" anchor="ctr">
                    <a:lnL>
                      <a:noFill/>
                    </a:lnL>
                    <a:lnR>
                      <a:noFill/>
                    </a:lnR>
                    <a:lnT>
                      <a:noFill/>
                    </a:lnT>
                    <a:lnB>
                      <a:noFill/>
                    </a:lnB>
                    <a:noFill/>
                  </a:tcPr>
                </a:tc>
                <a:extLst>
                  <a:ext uri="{0D108BD9-81ED-4DB2-BD59-A6C34878D82A}">
                    <a16:rowId xmlns:a16="http://schemas.microsoft.com/office/drawing/2014/main" val="3320792695"/>
                  </a:ext>
                </a:extLst>
              </a:tr>
              <a:tr h="198390">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103.927</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130.153</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80.991</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83.678</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67.278</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466.027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003725183"/>
                  </a:ext>
                </a:extLst>
              </a:tr>
              <a:tr h="198390">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103.764</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129.641</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77.127</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83.400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61.147</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455.079</a:t>
                      </a:r>
                    </a:p>
                  </a:txBody>
                  <a:tcPr marL="0" marR="0" marT="0" marB="0" anchor="ctr">
                    <a:lnL>
                      <a:noFill/>
                    </a:lnL>
                    <a:lnR>
                      <a:noFill/>
                    </a:lnR>
                    <a:lnT>
                      <a:noFill/>
                    </a:lnT>
                    <a:lnB>
                      <a:noFill/>
                    </a:lnB>
                    <a:noFill/>
                  </a:tcPr>
                </a:tc>
                <a:extLst>
                  <a:ext uri="{0D108BD9-81ED-4DB2-BD59-A6C34878D82A}">
                    <a16:rowId xmlns:a16="http://schemas.microsoft.com/office/drawing/2014/main" val="3871340130"/>
                  </a:ext>
                </a:extLst>
              </a:tr>
              <a:tr h="204806">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916.951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1.413.751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914.262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773.764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674.963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dirty="0">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4.693.691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4192161309"/>
                  </a:ext>
                </a:extLst>
              </a:tr>
            </a:tbl>
          </a:graphicData>
        </a:graphic>
      </p:graphicFrame>
    </p:spTree>
    <p:extLst>
      <p:ext uri="{BB962C8B-B14F-4D97-AF65-F5344CB8AC3E}">
        <p14:creationId xmlns:p14="http://schemas.microsoft.com/office/powerpoint/2010/main" val="88329275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986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6778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74980" y="2170134"/>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79166" y="2008596"/>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1582" y="2101603"/>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Histórico – Mantenimiento De Cestas  </a:t>
            </a:r>
            <a:r>
              <a:rPr lang="es-CO" sz="1600" b="0" dirty="0">
                <a:solidFill>
                  <a:srgbClr val="4472C4">
                    <a:lumMod val="50000"/>
                  </a:srgbClr>
                </a:solidFill>
                <a:cs typeface="Calibri" panose="020F0502020204030204" pitchFamily="34" charset="0"/>
              </a:rPr>
              <a:t>2024</a:t>
            </a:r>
            <a:endParaRPr lang="es-CO" sz="1600" b="0" kern="0" dirty="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136956" y="6350169"/>
            <a:ext cx="6038024" cy="507831"/>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enero  y el 31 de enero de 2024.</a:t>
            </a:r>
            <a:endParaRPr lang="es-CO" sz="900" dirty="0">
              <a:solidFill>
                <a:schemeClr val="accent1">
                  <a:lumMod val="50000"/>
                </a:schemeClr>
              </a:solidFill>
            </a:endParaRPr>
          </a:p>
          <a:p>
            <a:endParaRPr lang="es-CO" sz="900" dirty="0">
              <a:solidFill>
                <a:schemeClr val="accent1">
                  <a:lumMod val="50000"/>
                </a:schemeClr>
              </a:solidFill>
            </a:endParaRPr>
          </a:p>
        </p:txBody>
      </p:sp>
      <p:pic>
        <p:nvPicPr>
          <p:cNvPr id="25" name="Picture 2">
            <a:extLst>
              <a:ext uri="{FF2B5EF4-FFF2-40B4-BE49-F238E27FC236}">
                <a16:creationId xmlns:a16="http://schemas.microsoft.com/office/drawing/2014/main" id="{2806AE79-9EFD-44D3-9AEC-3E5FD17ABA3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18125" y="20243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F6D90349-C00D-4E43-8079-50CFA93C8650}"/>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18125" y="13439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BFCCCB19-F3ED-D242-D0C0-023AA0D39500}"/>
              </a:ext>
            </a:extLst>
          </p:cNvPr>
          <p:cNvGraphicFramePr>
            <a:graphicFrameLocks noGrp="1"/>
          </p:cNvGraphicFramePr>
          <p:nvPr>
            <p:extLst>
              <p:ext uri="{D42A27DB-BD31-4B8C-83A1-F6EECF244321}">
                <p14:modId xmlns:p14="http://schemas.microsoft.com/office/powerpoint/2010/main" val="674444638"/>
              </p:ext>
            </p:extLst>
          </p:nvPr>
        </p:nvGraphicFramePr>
        <p:xfrm>
          <a:off x="293511" y="2844745"/>
          <a:ext cx="11432878" cy="1580499"/>
        </p:xfrm>
        <a:graphic>
          <a:graphicData uri="http://schemas.openxmlformats.org/drawingml/2006/table">
            <a:tbl>
              <a:tblPr/>
              <a:tblGrid>
                <a:gridCol w="930618">
                  <a:extLst>
                    <a:ext uri="{9D8B030D-6E8A-4147-A177-3AD203B41FA5}">
                      <a16:colId xmlns:a16="http://schemas.microsoft.com/office/drawing/2014/main" val="2259294030"/>
                    </a:ext>
                  </a:extLst>
                </a:gridCol>
                <a:gridCol w="751652">
                  <a:extLst>
                    <a:ext uri="{9D8B030D-6E8A-4147-A177-3AD203B41FA5}">
                      <a16:colId xmlns:a16="http://schemas.microsoft.com/office/drawing/2014/main" val="2240974104"/>
                    </a:ext>
                  </a:extLst>
                </a:gridCol>
                <a:gridCol w="250551">
                  <a:extLst>
                    <a:ext uri="{9D8B030D-6E8A-4147-A177-3AD203B41FA5}">
                      <a16:colId xmlns:a16="http://schemas.microsoft.com/office/drawing/2014/main" val="3990885683"/>
                    </a:ext>
                  </a:extLst>
                </a:gridCol>
                <a:gridCol w="930618">
                  <a:extLst>
                    <a:ext uri="{9D8B030D-6E8A-4147-A177-3AD203B41FA5}">
                      <a16:colId xmlns:a16="http://schemas.microsoft.com/office/drawing/2014/main" val="3298569007"/>
                    </a:ext>
                  </a:extLst>
                </a:gridCol>
                <a:gridCol w="778497">
                  <a:extLst>
                    <a:ext uri="{9D8B030D-6E8A-4147-A177-3AD203B41FA5}">
                      <a16:colId xmlns:a16="http://schemas.microsoft.com/office/drawing/2014/main" val="2072118022"/>
                    </a:ext>
                  </a:extLst>
                </a:gridCol>
                <a:gridCol w="250551">
                  <a:extLst>
                    <a:ext uri="{9D8B030D-6E8A-4147-A177-3AD203B41FA5}">
                      <a16:colId xmlns:a16="http://schemas.microsoft.com/office/drawing/2014/main" val="735382868"/>
                    </a:ext>
                  </a:extLst>
                </a:gridCol>
                <a:gridCol w="930618">
                  <a:extLst>
                    <a:ext uri="{9D8B030D-6E8A-4147-A177-3AD203B41FA5}">
                      <a16:colId xmlns:a16="http://schemas.microsoft.com/office/drawing/2014/main" val="727564633"/>
                    </a:ext>
                  </a:extLst>
                </a:gridCol>
                <a:gridCol w="778497">
                  <a:extLst>
                    <a:ext uri="{9D8B030D-6E8A-4147-A177-3AD203B41FA5}">
                      <a16:colId xmlns:a16="http://schemas.microsoft.com/office/drawing/2014/main" val="2418789113"/>
                    </a:ext>
                  </a:extLst>
                </a:gridCol>
                <a:gridCol w="250551">
                  <a:extLst>
                    <a:ext uri="{9D8B030D-6E8A-4147-A177-3AD203B41FA5}">
                      <a16:colId xmlns:a16="http://schemas.microsoft.com/office/drawing/2014/main" val="747311754"/>
                    </a:ext>
                  </a:extLst>
                </a:gridCol>
                <a:gridCol w="930618">
                  <a:extLst>
                    <a:ext uri="{9D8B030D-6E8A-4147-A177-3AD203B41FA5}">
                      <a16:colId xmlns:a16="http://schemas.microsoft.com/office/drawing/2014/main" val="2289085582"/>
                    </a:ext>
                  </a:extLst>
                </a:gridCol>
                <a:gridCol w="775515">
                  <a:extLst>
                    <a:ext uri="{9D8B030D-6E8A-4147-A177-3AD203B41FA5}">
                      <a16:colId xmlns:a16="http://schemas.microsoft.com/office/drawing/2014/main" val="2423656547"/>
                    </a:ext>
                  </a:extLst>
                </a:gridCol>
                <a:gridCol w="205810">
                  <a:extLst>
                    <a:ext uri="{9D8B030D-6E8A-4147-A177-3AD203B41FA5}">
                      <a16:colId xmlns:a16="http://schemas.microsoft.com/office/drawing/2014/main" val="4198315231"/>
                    </a:ext>
                  </a:extLst>
                </a:gridCol>
                <a:gridCol w="930618">
                  <a:extLst>
                    <a:ext uri="{9D8B030D-6E8A-4147-A177-3AD203B41FA5}">
                      <a16:colId xmlns:a16="http://schemas.microsoft.com/office/drawing/2014/main" val="4169391429"/>
                    </a:ext>
                  </a:extLst>
                </a:gridCol>
                <a:gridCol w="778497">
                  <a:extLst>
                    <a:ext uri="{9D8B030D-6E8A-4147-A177-3AD203B41FA5}">
                      <a16:colId xmlns:a16="http://schemas.microsoft.com/office/drawing/2014/main" val="1748908369"/>
                    </a:ext>
                  </a:extLst>
                </a:gridCol>
                <a:gridCol w="205810">
                  <a:extLst>
                    <a:ext uri="{9D8B030D-6E8A-4147-A177-3AD203B41FA5}">
                      <a16:colId xmlns:a16="http://schemas.microsoft.com/office/drawing/2014/main" val="4042059921"/>
                    </a:ext>
                  </a:extLst>
                </a:gridCol>
                <a:gridCol w="930618">
                  <a:extLst>
                    <a:ext uri="{9D8B030D-6E8A-4147-A177-3AD203B41FA5}">
                      <a16:colId xmlns:a16="http://schemas.microsoft.com/office/drawing/2014/main" val="1823662340"/>
                    </a:ext>
                  </a:extLst>
                </a:gridCol>
                <a:gridCol w="823239">
                  <a:extLst>
                    <a:ext uri="{9D8B030D-6E8A-4147-A177-3AD203B41FA5}">
                      <a16:colId xmlns:a16="http://schemas.microsoft.com/office/drawing/2014/main" val="1423735217"/>
                    </a:ext>
                  </a:extLst>
                </a:gridCol>
              </a:tblGrid>
              <a:tr h="790251">
                <a:tc>
                  <a:txBody>
                    <a:bodyPr/>
                    <a:lstStyle/>
                    <a:p>
                      <a:pPr algn="ctr" rtl="0" fontAlgn="ctr"/>
                      <a:r>
                        <a:rPr lang="es-CO" sz="100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936816996"/>
                  </a:ext>
                </a:extLst>
              </a:tr>
              <a:tr h="385487">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17.267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21.600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12.728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13.839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10.029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dirty="0">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75.463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520073341"/>
                  </a:ext>
                </a:extLst>
              </a:tr>
              <a:tr h="404761">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17.267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21.600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12.728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13.839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10.029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dirty="0">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75.463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786961886"/>
                  </a:ext>
                </a:extLst>
              </a:tr>
            </a:tbl>
          </a:graphicData>
        </a:graphic>
      </p:graphicFrame>
    </p:spTree>
    <p:extLst>
      <p:ext uri="{BB962C8B-B14F-4D97-AF65-F5344CB8AC3E}">
        <p14:creationId xmlns:p14="http://schemas.microsoft.com/office/powerpoint/2010/main" val="310754061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upo 31">
            <a:extLst>
              <a:ext uri="{FF2B5EF4-FFF2-40B4-BE49-F238E27FC236}">
                <a16:creationId xmlns:a16="http://schemas.microsoft.com/office/drawing/2014/main" id="{083E6675-AAF0-466B-BA74-624846FFA34E}"/>
              </a:ext>
            </a:extLst>
          </p:cNvPr>
          <p:cNvGrpSpPr/>
          <p:nvPr/>
        </p:nvGrpSpPr>
        <p:grpSpPr>
          <a:xfrm>
            <a:off x="4182992" y="1284164"/>
            <a:ext cx="4257542" cy="1144152"/>
            <a:chOff x="5537792" y="713237"/>
            <a:chExt cx="4257542" cy="1144152"/>
          </a:xfrm>
        </p:grpSpPr>
        <p:cxnSp>
          <p:nvCxnSpPr>
            <p:cNvPr id="9" name="Conector recto 8"/>
            <p:cNvCxnSpPr/>
            <p:nvPr/>
          </p:nvCxnSpPr>
          <p:spPr>
            <a:xfrm>
              <a:off x="7602291" y="927468"/>
              <a:ext cx="0" cy="929921"/>
            </a:xfrm>
            <a:prstGeom prst="line">
              <a:avLst/>
            </a:prstGeom>
          </p:spPr>
          <p:style>
            <a:lnRef idx="1">
              <a:schemeClr val="accent1"/>
            </a:lnRef>
            <a:fillRef idx="0">
              <a:schemeClr val="accent1"/>
            </a:fillRef>
            <a:effectRef idx="0">
              <a:schemeClr val="accent1"/>
            </a:effectRef>
            <a:fontRef idx="minor">
              <a:schemeClr val="tx1"/>
            </a:fontRef>
          </p:style>
        </p:cxnSp>
        <p:grpSp>
          <p:nvGrpSpPr>
            <p:cNvPr id="26" name="Grupo 25">
              <a:extLst>
                <a:ext uri="{FF2B5EF4-FFF2-40B4-BE49-F238E27FC236}">
                  <a16:creationId xmlns:a16="http://schemas.microsoft.com/office/drawing/2014/main" id="{49786B94-FC3D-4A55-B0FC-C369BDB9E651}"/>
                </a:ext>
              </a:extLst>
            </p:cNvPr>
            <p:cNvGrpSpPr/>
            <p:nvPr/>
          </p:nvGrpSpPr>
          <p:grpSpPr>
            <a:xfrm>
              <a:off x="7560134" y="891701"/>
              <a:ext cx="2235200" cy="873509"/>
              <a:chOff x="7124638" y="698821"/>
              <a:chExt cx="2235200" cy="873509"/>
            </a:xfrm>
          </p:grpSpPr>
          <p:sp>
            <p:nvSpPr>
              <p:cNvPr id="10" name="CuadroTexto 9"/>
              <p:cNvSpPr txBox="1"/>
              <p:nvPr/>
            </p:nvSpPr>
            <p:spPr>
              <a:xfrm>
                <a:off x="7124638" y="698821"/>
                <a:ext cx="2235200" cy="584775"/>
              </a:xfrm>
              <a:prstGeom prst="rect">
                <a:avLst/>
              </a:prstGeom>
              <a:noFill/>
            </p:spPr>
            <p:txBody>
              <a:bodyPr wrap="square" rtlCol="0">
                <a:spAutoFit/>
              </a:bodyPr>
              <a:lstStyle/>
              <a:p>
                <a:pPr algn="ctr"/>
                <a:r>
                  <a:rPr lang="es-CO" sz="1600" b="1" dirty="0">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11" name="CuadroTexto 10"/>
              <p:cNvSpPr txBox="1"/>
              <p:nvPr/>
            </p:nvSpPr>
            <p:spPr>
              <a:xfrm>
                <a:off x="7902945" y="1202998"/>
                <a:ext cx="805543" cy="369332"/>
              </a:xfrm>
              <a:prstGeom prst="rect">
                <a:avLst/>
              </a:prstGeom>
              <a:noFill/>
            </p:spPr>
            <p:txBody>
              <a:bodyPr wrap="square" rtlCol="0">
                <a:spAutoFit/>
              </a:bodyPr>
              <a:lstStyle/>
              <a:p>
                <a:r>
                  <a:rPr lang="es-CO" b="1" dirty="0">
                    <a:solidFill>
                      <a:srgbClr val="FF0000"/>
                    </a:solidFill>
                  </a:rPr>
                  <a:t>13%</a:t>
                </a:r>
              </a:p>
            </p:txBody>
          </p:sp>
        </p:grpSp>
        <p:grpSp>
          <p:nvGrpSpPr>
            <p:cNvPr id="24" name="Grupo 23">
              <a:extLst>
                <a:ext uri="{FF2B5EF4-FFF2-40B4-BE49-F238E27FC236}">
                  <a16:creationId xmlns:a16="http://schemas.microsoft.com/office/drawing/2014/main" id="{92923B37-2750-4A92-BF86-123FA39B4639}"/>
                </a:ext>
              </a:extLst>
            </p:cNvPr>
            <p:cNvGrpSpPr/>
            <p:nvPr/>
          </p:nvGrpSpPr>
          <p:grpSpPr>
            <a:xfrm>
              <a:off x="5537792" y="713237"/>
              <a:ext cx="2149299" cy="1003344"/>
              <a:chOff x="5041907" y="535229"/>
              <a:chExt cx="2149299" cy="1003344"/>
            </a:xfrm>
          </p:grpSpPr>
          <p:sp>
            <p:nvSpPr>
              <p:cNvPr id="49" name="CuadroTexto 48">
                <a:extLst>
                  <a:ext uri="{FF2B5EF4-FFF2-40B4-BE49-F238E27FC236}">
                    <a16:creationId xmlns:a16="http://schemas.microsoft.com/office/drawing/2014/main" id="{57289796-EC92-4A08-AFF4-B3E1C27DCF0C}"/>
                  </a:ext>
                </a:extLst>
              </p:cNvPr>
              <p:cNvSpPr txBox="1"/>
              <p:nvPr/>
            </p:nvSpPr>
            <p:spPr>
              <a:xfrm>
                <a:off x="5079942" y="627561"/>
                <a:ext cx="772262" cy="400110"/>
              </a:xfrm>
              <a:prstGeom prst="rect">
                <a:avLst/>
              </a:prstGeom>
              <a:noFill/>
            </p:spPr>
            <p:txBody>
              <a:bodyPr wrap="square" rtlCol="0" anchor="ctr">
                <a:spAutoFit/>
              </a:bodyPr>
              <a:lstStyle/>
              <a:p>
                <a:pPr algn="ctr"/>
                <a:r>
                  <a:rPr lang="es-CO" sz="2000" b="1" dirty="0">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50" name="CuadroTexto 49">
                <a:extLst>
                  <a:ext uri="{FF2B5EF4-FFF2-40B4-BE49-F238E27FC236}">
                    <a16:creationId xmlns:a16="http://schemas.microsoft.com/office/drawing/2014/main" id="{F88CEAEA-E617-45A4-B017-3CC1F3BCAF83}"/>
                  </a:ext>
                </a:extLst>
              </p:cNvPr>
              <p:cNvSpPr txBox="1"/>
              <p:nvPr/>
            </p:nvSpPr>
            <p:spPr>
              <a:xfrm>
                <a:off x="5041907" y="953798"/>
                <a:ext cx="2149299"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125</a:t>
                </a:r>
              </a:p>
            </p:txBody>
          </p:sp>
          <p:sp>
            <p:nvSpPr>
              <p:cNvPr id="51" name="CuadroTexto 50">
                <a:extLst>
                  <a:ext uri="{FF2B5EF4-FFF2-40B4-BE49-F238E27FC236}">
                    <a16:creationId xmlns:a16="http://schemas.microsoft.com/office/drawing/2014/main" id="{CF503773-FC49-48A7-86A4-AD7AE538B19C}"/>
                  </a:ext>
                </a:extLst>
              </p:cNvPr>
              <p:cNvSpPr txBox="1"/>
              <p:nvPr/>
            </p:nvSpPr>
            <p:spPr>
              <a:xfrm>
                <a:off x="6337321" y="535229"/>
                <a:ext cx="772262" cy="584775"/>
              </a:xfrm>
              <a:prstGeom prst="rect">
                <a:avLst/>
              </a:prstGeom>
              <a:noFill/>
            </p:spPr>
            <p:txBody>
              <a:bodyPr wrap="square" rtlCol="0" anchor="ctr">
                <a:spAutoFit/>
              </a:bodyPr>
              <a:lstStyle/>
              <a:p>
                <a:pPr algn="ctr"/>
                <a:r>
                  <a:rPr lang="es-CO" sz="3200" b="1" dirty="0">
                    <a:solidFill>
                      <a:srgbClr val="C00000"/>
                    </a:solidFill>
                    <a:latin typeface="Candara" panose="020E0502030303020204" pitchFamily="34" charset="0"/>
                  </a:rPr>
                  <a:t>111</a:t>
                </a:r>
              </a:p>
            </p:txBody>
          </p:sp>
        </p:grpSp>
      </p:grpSp>
      <p:grpSp>
        <p:nvGrpSpPr>
          <p:cNvPr id="59" name="Grupo 58">
            <a:extLst>
              <a:ext uri="{FF2B5EF4-FFF2-40B4-BE49-F238E27FC236}">
                <a16:creationId xmlns:a16="http://schemas.microsoft.com/office/drawing/2014/main" id="{2B9BDA93-0F09-4D6D-943D-76D42049F0AA}"/>
              </a:ext>
            </a:extLst>
          </p:cNvPr>
          <p:cNvGrpSpPr/>
          <p:nvPr/>
        </p:nvGrpSpPr>
        <p:grpSpPr>
          <a:xfrm>
            <a:off x="4171589" y="2357725"/>
            <a:ext cx="4304187" cy="1089007"/>
            <a:chOff x="4930759" y="2012797"/>
            <a:chExt cx="4304187" cy="1089007"/>
          </a:xfrm>
        </p:grpSpPr>
        <p:cxnSp>
          <p:nvCxnSpPr>
            <p:cNvPr id="36" name="Conector recto 35"/>
            <p:cNvCxnSpPr/>
            <p:nvPr/>
          </p:nvCxnSpPr>
          <p:spPr>
            <a:xfrm>
              <a:off x="7011330" y="2106991"/>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37" name="CuadroTexto 36"/>
            <p:cNvSpPr txBox="1"/>
            <p:nvPr/>
          </p:nvSpPr>
          <p:spPr>
            <a:xfrm>
              <a:off x="6999746" y="2139874"/>
              <a:ext cx="2235200" cy="584775"/>
            </a:xfrm>
            <a:prstGeom prst="rect">
              <a:avLst/>
            </a:prstGeom>
            <a:noFill/>
          </p:spPr>
          <p:txBody>
            <a:bodyPr wrap="square" rtlCol="0">
              <a:spAutoFit/>
            </a:bodyPr>
            <a:lstStyle/>
            <a:p>
              <a:pPr algn="ctr"/>
              <a:r>
                <a:rPr lang="es-CO" sz="1600" b="1" dirty="0">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38" name="CuadroTexto 37"/>
            <p:cNvSpPr txBox="1"/>
            <p:nvPr/>
          </p:nvSpPr>
          <p:spPr>
            <a:xfrm>
              <a:off x="7720367" y="2732472"/>
              <a:ext cx="805543" cy="369332"/>
            </a:xfrm>
            <a:prstGeom prst="rect">
              <a:avLst/>
            </a:prstGeom>
            <a:noFill/>
          </p:spPr>
          <p:txBody>
            <a:bodyPr wrap="square" rtlCol="0">
              <a:spAutoFit/>
            </a:bodyPr>
            <a:lstStyle/>
            <a:p>
              <a:r>
                <a:rPr lang="es-CO" b="1" dirty="0">
                  <a:solidFill>
                    <a:srgbClr val="FF0000"/>
                  </a:solidFill>
                </a:rPr>
                <a:t>42%</a:t>
              </a:r>
            </a:p>
          </p:txBody>
        </p:sp>
        <p:sp>
          <p:nvSpPr>
            <p:cNvPr id="56" name="CuadroTexto 55">
              <a:extLst>
                <a:ext uri="{FF2B5EF4-FFF2-40B4-BE49-F238E27FC236}">
                  <a16:creationId xmlns:a16="http://schemas.microsoft.com/office/drawing/2014/main" id="{D36708A5-24FF-4613-BF19-BE38A89C8A5F}"/>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dirty="0">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57" name="CuadroTexto 56">
              <a:extLst>
                <a:ext uri="{FF2B5EF4-FFF2-40B4-BE49-F238E27FC236}">
                  <a16:creationId xmlns:a16="http://schemas.microsoft.com/office/drawing/2014/main" id="{B0A98BB7-2B98-4715-BF1F-1A06A7CC4050}"/>
                </a:ext>
              </a:extLst>
            </p:cNvPr>
            <p:cNvSpPr txBox="1"/>
            <p:nvPr/>
          </p:nvSpPr>
          <p:spPr>
            <a:xfrm>
              <a:off x="4949387" y="2345632"/>
              <a:ext cx="2106156"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170</a:t>
              </a:r>
            </a:p>
          </p:txBody>
        </p:sp>
        <p:sp>
          <p:nvSpPr>
            <p:cNvPr id="58" name="CuadroTexto 57">
              <a:extLst>
                <a:ext uri="{FF2B5EF4-FFF2-40B4-BE49-F238E27FC236}">
                  <a16:creationId xmlns:a16="http://schemas.microsoft.com/office/drawing/2014/main" id="{C43D83BD-9EE6-4234-9331-F5469B8348C4}"/>
                </a:ext>
              </a:extLst>
            </p:cNvPr>
            <p:cNvSpPr txBox="1"/>
            <p:nvPr/>
          </p:nvSpPr>
          <p:spPr>
            <a:xfrm>
              <a:off x="6210439" y="2012797"/>
              <a:ext cx="772262" cy="584775"/>
            </a:xfrm>
            <a:prstGeom prst="rect">
              <a:avLst/>
            </a:prstGeom>
            <a:noFill/>
          </p:spPr>
          <p:txBody>
            <a:bodyPr wrap="square" rtlCol="0" anchor="ctr">
              <a:spAutoFit/>
            </a:bodyPr>
            <a:lstStyle/>
            <a:p>
              <a:pPr algn="ctr"/>
              <a:r>
                <a:rPr lang="es-CO" sz="3200" b="1" dirty="0">
                  <a:solidFill>
                    <a:srgbClr val="C00000"/>
                  </a:solidFill>
                  <a:latin typeface="Candara" panose="020E0502030303020204" pitchFamily="34" charset="0"/>
                </a:rPr>
                <a:t>120</a:t>
              </a:r>
            </a:p>
          </p:txBody>
        </p:sp>
      </p:grpSp>
      <p:grpSp>
        <p:nvGrpSpPr>
          <p:cNvPr id="62" name="Grupo 61">
            <a:extLst>
              <a:ext uri="{FF2B5EF4-FFF2-40B4-BE49-F238E27FC236}">
                <a16:creationId xmlns:a16="http://schemas.microsoft.com/office/drawing/2014/main" id="{BC3FE05F-F255-42A9-B91B-091D2A3DBD08}"/>
              </a:ext>
            </a:extLst>
          </p:cNvPr>
          <p:cNvGrpSpPr/>
          <p:nvPr/>
        </p:nvGrpSpPr>
        <p:grpSpPr>
          <a:xfrm>
            <a:off x="4094559" y="3453957"/>
            <a:ext cx="4414556" cy="959891"/>
            <a:chOff x="4930759" y="1991398"/>
            <a:chExt cx="4246954" cy="959891"/>
          </a:xfrm>
        </p:grpSpPr>
        <p:cxnSp>
          <p:nvCxnSpPr>
            <p:cNvPr id="63" name="Conector recto 62">
              <a:extLst>
                <a:ext uri="{FF2B5EF4-FFF2-40B4-BE49-F238E27FC236}">
                  <a16:creationId xmlns:a16="http://schemas.microsoft.com/office/drawing/2014/main" id="{85C27A80-A389-4702-9F27-DE911AFAC625}"/>
                </a:ext>
              </a:extLst>
            </p:cNvPr>
            <p:cNvCxnSpPr/>
            <p:nvPr/>
          </p:nvCxnSpPr>
          <p:spPr>
            <a:xfrm>
              <a:off x="7005808" y="2021368"/>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64" name="CuadroTexto 63">
              <a:extLst>
                <a:ext uri="{FF2B5EF4-FFF2-40B4-BE49-F238E27FC236}">
                  <a16:creationId xmlns:a16="http://schemas.microsoft.com/office/drawing/2014/main" id="{3700F188-4654-4741-95E3-909B64DC168E}"/>
                </a:ext>
              </a:extLst>
            </p:cNvPr>
            <p:cNvSpPr txBox="1"/>
            <p:nvPr/>
          </p:nvSpPr>
          <p:spPr>
            <a:xfrm>
              <a:off x="6942513" y="2093221"/>
              <a:ext cx="2235200" cy="584775"/>
            </a:xfrm>
            <a:prstGeom prst="rect">
              <a:avLst/>
            </a:prstGeom>
            <a:noFill/>
          </p:spPr>
          <p:txBody>
            <a:bodyPr wrap="square" rtlCol="0">
              <a:spAutoFit/>
            </a:bodyPr>
            <a:lstStyle/>
            <a:p>
              <a:pPr algn="ctr"/>
              <a:r>
                <a:rPr lang="es-CO" sz="1600" b="1" dirty="0">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65" name="CuadroTexto 64">
              <a:extLst>
                <a:ext uri="{FF2B5EF4-FFF2-40B4-BE49-F238E27FC236}">
                  <a16:creationId xmlns:a16="http://schemas.microsoft.com/office/drawing/2014/main" id="{CEACBD92-4F76-425E-B475-248A72047B9A}"/>
                </a:ext>
              </a:extLst>
            </p:cNvPr>
            <p:cNvSpPr txBox="1"/>
            <p:nvPr/>
          </p:nvSpPr>
          <p:spPr>
            <a:xfrm>
              <a:off x="7707168" y="2566725"/>
              <a:ext cx="805543" cy="369332"/>
            </a:xfrm>
            <a:prstGeom prst="rect">
              <a:avLst/>
            </a:prstGeom>
            <a:noFill/>
          </p:spPr>
          <p:txBody>
            <a:bodyPr wrap="square" rtlCol="0">
              <a:spAutoFit/>
            </a:bodyPr>
            <a:lstStyle/>
            <a:p>
              <a:r>
                <a:rPr lang="es-CO" b="1" dirty="0">
                  <a:solidFill>
                    <a:srgbClr val="FF0000"/>
                  </a:solidFill>
                </a:rPr>
                <a:t>43%</a:t>
              </a:r>
            </a:p>
          </p:txBody>
        </p:sp>
        <p:sp>
          <p:nvSpPr>
            <p:cNvPr id="67" name="CuadroTexto 66">
              <a:extLst>
                <a:ext uri="{FF2B5EF4-FFF2-40B4-BE49-F238E27FC236}">
                  <a16:creationId xmlns:a16="http://schemas.microsoft.com/office/drawing/2014/main" id="{88E84C7B-309B-4D0B-9CE1-3DD2030E243D}"/>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dirty="0">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69" name="CuadroTexto 68">
              <a:extLst>
                <a:ext uri="{FF2B5EF4-FFF2-40B4-BE49-F238E27FC236}">
                  <a16:creationId xmlns:a16="http://schemas.microsoft.com/office/drawing/2014/main" id="{0CF3B76D-8BCE-4180-B147-A602049D1F1E}"/>
                </a:ext>
              </a:extLst>
            </p:cNvPr>
            <p:cNvSpPr txBox="1"/>
            <p:nvPr/>
          </p:nvSpPr>
          <p:spPr>
            <a:xfrm>
              <a:off x="6210439" y="1991398"/>
              <a:ext cx="772262" cy="584775"/>
            </a:xfrm>
            <a:prstGeom prst="rect">
              <a:avLst/>
            </a:prstGeom>
            <a:noFill/>
          </p:spPr>
          <p:txBody>
            <a:bodyPr wrap="square" rtlCol="0" anchor="ctr">
              <a:spAutoFit/>
            </a:bodyPr>
            <a:lstStyle/>
            <a:p>
              <a:pPr algn="ctr"/>
              <a:r>
                <a:rPr lang="es-ES" sz="3200" b="1" dirty="0">
                  <a:solidFill>
                    <a:srgbClr val="C00000"/>
                  </a:solidFill>
                  <a:latin typeface="Candara" panose="020E0502030303020204" pitchFamily="34" charset="0"/>
                </a:rPr>
                <a:t>77</a:t>
              </a:r>
              <a:endParaRPr lang="es-CO" sz="3200" b="1" dirty="0">
                <a:solidFill>
                  <a:srgbClr val="C00000"/>
                </a:solidFill>
                <a:latin typeface="Candara" panose="020E0502030303020204" pitchFamily="34" charset="0"/>
              </a:endParaRPr>
            </a:p>
          </p:txBody>
        </p:sp>
      </p:grpSp>
      <p:grpSp>
        <p:nvGrpSpPr>
          <p:cNvPr id="71" name="Grupo 70">
            <a:extLst>
              <a:ext uri="{FF2B5EF4-FFF2-40B4-BE49-F238E27FC236}">
                <a16:creationId xmlns:a16="http://schemas.microsoft.com/office/drawing/2014/main" id="{04BD51E2-D316-41AC-BD78-9F85D9E441BD}"/>
              </a:ext>
            </a:extLst>
          </p:cNvPr>
          <p:cNvGrpSpPr/>
          <p:nvPr/>
        </p:nvGrpSpPr>
        <p:grpSpPr>
          <a:xfrm>
            <a:off x="4124290" y="4570074"/>
            <a:ext cx="4236931" cy="973566"/>
            <a:chOff x="4901366" y="1946133"/>
            <a:chExt cx="4236931" cy="973566"/>
          </a:xfrm>
        </p:grpSpPr>
        <p:cxnSp>
          <p:nvCxnSpPr>
            <p:cNvPr id="72" name="Conector recto 71">
              <a:extLst>
                <a:ext uri="{FF2B5EF4-FFF2-40B4-BE49-F238E27FC236}">
                  <a16:creationId xmlns:a16="http://schemas.microsoft.com/office/drawing/2014/main" id="{655C1FE3-F60F-4FC2-9F48-EA875525C778}"/>
                </a:ext>
              </a:extLst>
            </p:cNvPr>
            <p:cNvCxnSpPr/>
            <p:nvPr/>
          </p:nvCxnSpPr>
          <p:spPr>
            <a:xfrm>
              <a:off x="7023928" y="1946133"/>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73" name="CuadroTexto 72">
              <a:extLst>
                <a:ext uri="{FF2B5EF4-FFF2-40B4-BE49-F238E27FC236}">
                  <a16:creationId xmlns:a16="http://schemas.microsoft.com/office/drawing/2014/main" id="{8FA785EA-7B93-4FBD-BB79-EF14B4A0EBC1}"/>
                </a:ext>
              </a:extLst>
            </p:cNvPr>
            <p:cNvSpPr txBox="1"/>
            <p:nvPr/>
          </p:nvSpPr>
          <p:spPr>
            <a:xfrm>
              <a:off x="6903097" y="2027250"/>
              <a:ext cx="2235200" cy="584775"/>
            </a:xfrm>
            <a:prstGeom prst="rect">
              <a:avLst/>
            </a:prstGeom>
            <a:noFill/>
          </p:spPr>
          <p:txBody>
            <a:bodyPr wrap="square" rtlCol="0">
              <a:spAutoFit/>
            </a:bodyPr>
            <a:lstStyle/>
            <a:p>
              <a:pPr algn="ctr"/>
              <a:r>
                <a:rPr lang="es-CO" sz="1600" b="1" dirty="0">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74" name="CuadroTexto 73">
              <a:extLst>
                <a:ext uri="{FF2B5EF4-FFF2-40B4-BE49-F238E27FC236}">
                  <a16:creationId xmlns:a16="http://schemas.microsoft.com/office/drawing/2014/main" id="{10A7A8EF-E20A-406B-9720-39C3AD616BF7}"/>
                </a:ext>
              </a:extLst>
            </p:cNvPr>
            <p:cNvSpPr txBox="1"/>
            <p:nvPr/>
          </p:nvSpPr>
          <p:spPr>
            <a:xfrm>
              <a:off x="7791633" y="2550367"/>
              <a:ext cx="805543" cy="369332"/>
            </a:xfrm>
            <a:prstGeom prst="rect">
              <a:avLst/>
            </a:prstGeom>
            <a:noFill/>
          </p:spPr>
          <p:txBody>
            <a:bodyPr wrap="square" rtlCol="0">
              <a:spAutoFit/>
            </a:bodyPr>
            <a:lstStyle/>
            <a:p>
              <a:r>
                <a:rPr lang="es-CO" b="1" dirty="0">
                  <a:solidFill>
                    <a:srgbClr val="FF0000"/>
                  </a:solidFill>
                </a:rPr>
                <a:t>10%</a:t>
              </a:r>
            </a:p>
          </p:txBody>
        </p:sp>
        <p:sp>
          <p:nvSpPr>
            <p:cNvPr id="76" name="CuadroTexto 75">
              <a:extLst>
                <a:ext uri="{FF2B5EF4-FFF2-40B4-BE49-F238E27FC236}">
                  <a16:creationId xmlns:a16="http://schemas.microsoft.com/office/drawing/2014/main" id="{BCE84E3A-38E9-48BE-AEF6-2D366B534978}"/>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dirty="0">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77" name="CuadroTexto 76">
              <a:extLst>
                <a:ext uri="{FF2B5EF4-FFF2-40B4-BE49-F238E27FC236}">
                  <a16:creationId xmlns:a16="http://schemas.microsoft.com/office/drawing/2014/main" id="{F41BD955-6896-4120-9052-5BEFFBB5AA99}"/>
                </a:ext>
              </a:extLst>
            </p:cNvPr>
            <p:cNvSpPr txBox="1"/>
            <p:nvPr/>
          </p:nvSpPr>
          <p:spPr>
            <a:xfrm>
              <a:off x="4901366" y="2309417"/>
              <a:ext cx="2127939"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66</a:t>
              </a:r>
            </a:p>
          </p:txBody>
        </p:sp>
        <p:sp>
          <p:nvSpPr>
            <p:cNvPr id="78" name="CuadroTexto 77">
              <a:extLst>
                <a:ext uri="{FF2B5EF4-FFF2-40B4-BE49-F238E27FC236}">
                  <a16:creationId xmlns:a16="http://schemas.microsoft.com/office/drawing/2014/main" id="{02CFF63E-895B-461A-A2D3-86314F506E21}"/>
                </a:ext>
              </a:extLst>
            </p:cNvPr>
            <p:cNvSpPr txBox="1"/>
            <p:nvPr/>
          </p:nvSpPr>
          <p:spPr>
            <a:xfrm>
              <a:off x="6191251" y="1973484"/>
              <a:ext cx="772262" cy="584775"/>
            </a:xfrm>
            <a:prstGeom prst="rect">
              <a:avLst/>
            </a:prstGeom>
            <a:noFill/>
          </p:spPr>
          <p:txBody>
            <a:bodyPr wrap="square" rtlCol="0" anchor="ctr">
              <a:spAutoFit/>
            </a:bodyPr>
            <a:lstStyle/>
            <a:p>
              <a:pPr algn="ctr"/>
              <a:r>
                <a:rPr lang="es-CO" sz="3200" b="1" dirty="0">
                  <a:solidFill>
                    <a:srgbClr val="C00000"/>
                  </a:solidFill>
                  <a:latin typeface="Candara" panose="020E0502030303020204" pitchFamily="34" charset="0"/>
                </a:rPr>
                <a:t>60</a:t>
              </a:r>
            </a:p>
          </p:txBody>
        </p:sp>
      </p:grpSp>
      <p:grpSp>
        <p:nvGrpSpPr>
          <p:cNvPr id="80" name="Grupo 79">
            <a:extLst>
              <a:ext uri="{FF2B5EF4-FFF2-40B4-BE49-F238E27FC236}">
                <a16:creationId xmlns:a16="http://schemas.microsoft.com/office/drawing/2014/main" id="{2AADAD3C-7C47-419B-B91D-6D5669A73409}"/>
              </a:ext>
            </a:extLst>
          </p:cNvPr>
          <p:cNvGrpSpPr/>
          <p:nvPr/>
        </p:nvGrpSpPr>
        <p:grpSpPr>
          <a:xfrm>
            <a:off x="4022546" y="5605634"/>
            <a:ext cx="4402036" cy="991525"/>
            <a:chOff x="4934134" y="764189"/>
            <a:chExt cx="4402036" cy="991525"/>
          </a:xfrm>
        </p:grpSpPr>
        <p:cxnSp>
          <p:nvCxnSpPr>
            <p:cNvPr id="82" name="Conector recto 81">
              <a:extLst>
                <a:ext uri="{FF2B5EF4-FFF2-40B4-BE49-F238E27FC236}">
                  <a16:creationId xmlns:a16="http://schemas.microsoft.com/office/drawing/2014/main" id="{24B6BBB9-3EA6-4FEF-BB3A-3CC75669B519}"/>
                </a:ext>
              </a:extLst>
            </p:cNvPr>
            <p:cNvCxnSpPr/>
            <p:nvPr/>
          </p:nvCxnSpPr>
          <p:spPr>
            <a:xfrm>
              <a:off x="7161385" y="825793"/>
              <a:ext cx="0" cy="929921"/>
            </a:xfrm>
            <a:prstGeom prst="line">
              <a:avLst/>
            </a:prstGeom>
          </p:spPr>
          <p:style>
            <a:lnRef idx="1">
              <a:schemeClr val="accent1"/>
            </a:lnRef>
            <a:fillRef idx="0">
              <a:schemeClr val="accent1"/>
            </a:fillRef>
            <a:effectRef idx="0">
              <a:schemeClr val="accent1"/>
            </a:effectRef>
            <a:fontRef idx="minor">
              <a:schemeClr val="tx1"/>
            </a:fontRef>
          </p:style>
        </p:cxnSp>
        <p:grpSp>
          <p:nvGrpSpPr>
            <p:cNvPr id="83" name="Grupo 82">
              <a:extLst>
                <a:ext uri="{FF2B5EF4-FFF2-40B4-BE49-F238E27FC236}">
                  <a16:creationId xmlns:a16="http://schemas.microsoft.com/office/drawing/2014/main" id="{2CF7B9CA-C3D9-465C-8741-E470F5E4BFF3}"/>
                </a:ext>
              </a:extLst>
            </p:cNvPr>
            <p:cNvGrpSpPr/>
            <p:nvPr/>
          </p:nvGrpSpPr>
          <p:grpSpPr>
            <a:xfrm>
              <a:off x="7100970" y="842240"/>
              <a:ext cx="2235200" cy="843245"/>
              <a:chOff x="6665474" y="649360"/>
              <a:chExt cx="2235200" cy="843245"/>
            </a:xfrm>
          </p:grpSpPr>
          <p:sp>
            <p:nvSpPr>
              <p:cNvPr id="89" name="CuadroTexto 88">
                <a:extLst>
                  <a:ext uri="{FF2B5EF4-FFF2-40B4-BE49-F238E27FC236}">
                    <a16:creationId xmlns:a16="http://schemas.microsoft.com/office/drawing/2014/main" id="{441046E9-1960-402A-8066-20EF168D82A8}"/>
                  </a:ext>
                </a:extLst>
              </p:cNvPr>
              <p:cNvSpPr txBox="1"/>
              <p:nvPr/>
            </p:nvSpPr>
            <p:spPr>
              <a:xfrm>
                <a:off x="6665474" y="649360"/>
                <a:ext cx="2235200" cy="584775"/>
              </a:xfrm>
              <a:prstGeom prst="rect">
                <a:avLst/>
              </a:prstGeom>
              <a:noFill/>
            </p:spPr>
            <p:txBody>
              <a:bodyPr wrap="square" rtlCol="0">
                <a:spAutoFit/>
              </a:bodyPr>
              <a:lstStyle/>
              <a:p>
                <a:pPr algn="ctr"/>
                <a:r>
                  <a:rPr lang="es-CO" sz="1600" b="1" dirty="0">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90" name="CuadroTexto 89">
                <a:extLst>
                  <a:ext uri="{FF2B5EF4-FFF2-40B4-BE49-F238E27FC236}">
                    <a16:creationId xmlns:a16="http://schemas.microsoft.com/office/drawing/2014/main" id="{1D8F0155-ED48-4ABF-8DB7-6F553A53B905}"/>
                  </a:ext>
                </a:extLst>
              </p:cNvPr>
              <p:cNvSpPr txBox="1"/>
              <p:nvPr/>
            </p:nvSpPr>
            <p:spPr>
              <a:xfrm>
                <a:off x="7489133" y="1123273"/>
                <a:ext cx="805543" cy="369332"/>
              </a:xfrm>
              <a:prstGeom prst="rect">
                <a:avLst/>
              </a:prstGeom>
              <a:noFill/>
            </p:spPr>
            <p:txBody>
              <a:bodyPr wrap="square" rtlCol="0">
                <a:spAutoFit/>
              </a:bodyPr>
              <a:lstStyle/>
              <a:p>
                <a:r>
                  <a:rPr lang="es-CO" b="1" dirty="0">
                    <a:solidFill>
                      <a:srgbClr val="FF0000"/>
                    </a:solidFill>
                  </a:rPr>
                  <a:t>-1%</a:t>
                </a:r>
              </a:p>
            </p:txBody>
          </p:sp>
        </p:grpSp>
        <p:grpSp>
          <p:nvGrpSpPr>
            <p:cNvPr id="84" name="Grupo 83">
              <a:extLst>
                <a:ext uri="{FF2B5EF4-FFF2-40B4-BE49-F238E27FC236}">
                  <a16:creationId xmlns:a16="http://schemas.microsoft.com/office/drawing/2014/main" id="{3C64D61C-5DB0-4BCC-A7DB-C23AE7F0758B}"/>
                </a:ext>
              </a:extLst>
            </p:cNvPr>
            <p:cNvGrpSpPr/>
            <p:nvPr/>
          </p:nvGrpSpPr>
          <p:grpSpPr>
            <a:xfrm>
              <a:off x="4934134" y="764189"/>
              <a:ext cx="2118893" cy="898059"/>
              <a:chOff x="4438249" y="586181"/>
              <a:chExt cx="2118893" cy="898059"/>
            </a:xfrm>
          </p:grpSpPr>
          <p:sp>
            <p:nvSpPr>
              <p:cNvPr id="86" name="CuadroTexto 85">
                <a:extLst>
                  <a:ext uri="{FF2B5EF4-FFF2-40B4-BE49-F238E27FC236}">
                    <a16:creationId xmlns:a16="http://schemas.microsoft.com/office/drawing/2014/main" id="{299793DF-7A57-46C1-9AD8-BCD6AAE5BA4E}"/>
                  </a:ext>
                </a:extLst>
              </p:cNvPr>
              <p:cNvSpPr txBox="1"/>
              <p:nvPr/>
            </p:nvSpPr>
            <p:spPr>
              <a:xfrm>
                <a:off x="4438249" y="664371"/>
                <a:ext cx="772262" cy="400110"/>
              </a:xfrm>
              <a:prstGeom prst="rect">
                <a:avLst/>
              </a:prstGeom>
              <a:noFill/>
            </p:spPr>
            <p:txBody>
              <a:bodyPr wrap="square" rtlCol="0" anchor="ctr">
                <a:spAutoFit/>
              </a:bodyPr>
              <a:lstStyle/>
              <a:p>
                <a:pPr algn="ctr"/>
                <a:r>
                  <a:rPr lang="es-CO" sz="2000" b="1" dirty="0">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87" name="CuadroTexto 86">
                <a:extLst>
                  <a:ext uri="{FF2B5EF4-FFF2-40B4-BE49-F238E27FC236}">
                    <a16:creationId xmlns:a16="http://schemas.microsoft.com/office/drawing/2014/main" id="{BAA4CE3B-AC2D-4452-B5D2-1FC425ABA285}"/>
                  </a:ext>
                </a:extLst>
              </p:cNvPr>
              <p:cNvSpPr txBox="1"/>
              <p:nvPr/>
            </p:nvSpPr>
            <p:spPr>
              <a:xfrm>
                <a:off x="4483345" y="899465"/>
                <a:ext cx="2073797"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79</a:t>
                </a:r>
              </a:p>
            </p:txBody>
          </p:sp>
          <p:sp>
            <p:nvSpPr>
              <p:cNvPr id="88" name="CuadroTexto 87">
                <a:extLst>
                  <a:ext uri="{FF2B5EF4-FFF2-40B4-BE49-F238E27FC236}">
                    <a16:creationId xmlns:a16="http://schemas.microsoft.com/office/drawing/2014/main" id="{11568A7C-3C96-4BF2-8EB1-35DAE850B2E7}"/>
                  </a:ext>
                </a:extLst>
              </p:cNvPr>
              <p:cNvSpPr txBox="1"/>
              <p:nvPr/>
            </p:nvSpPr>
            <p:spPr>
              <a:xfrm>
                <a:off x="5739263" y="586181"/>
                <a:ext cx="772262" cy="584775"/>
              </a:xfrm>
              <a:prstGeom prst="rect">
                <a:avLst/>
              </a:prstGeom>
              <a:noFill/>
            </p:spPr>
            <p:txBody>
              <a:bodyPr wrap="square" rtlCol="0" anchor="ctr">
                <a:spAutoFit/>
              </a:bodyPr>
              <a:lstStyle/>
              <a:p>
                <a:pPr algn="ctr"/>
                <a:r>
                  <a:rPr lang="es-MX" sz="3200" b="1" dirty="0">
                    <a:solidFill>
                      <a:srgbClr val="C00000"/>
                    </a:solidFill>
                    <a:latin typeface="Candara" panose="020E0502030303020204" pitchFamily="34" charset="0"/>
                  </a:rPr>
                  <a:t>80</a:t>
                </a:r>
                <a:endParaRPr lang="es-CO" sz="3200" b="1" dirty="0">
                  <a:solidFill>
                    <a:srgbClr val="C00000"/>
                  </a:solidFill>
                  <a:latin typeface="Candara" panose="020E0502030303020204" pitchFamily="34" charset="0"/>
                </a:endParaRPr>
              </a:p>
            </p:txBody>
          </p:sp>
        </p:grpSp>
      </p:grpSp>
      <p:sp>
        <p:nvSpPr>
          <p:cNvPr id="47" name="CuadroTexto 46">
            <a:extLst>
              <a:ext uri="{FF2B5EF4-FFF2-40B4-BE49-F238E27FC236}">
                <a16:creationId xmlns:a16="http://schemas.microsoft.com/office/drawing/2014/main" id="{04E12C5C-808B-4631-B28D-E983832857A6}"/>
              </a:ext>
            </a:extLst>
          </p:cNvPr>
          <p:cNvSpPr txBox="1"/>
          <p:nvPr/>
        </p:nvSpPr>
        <p:spPr>
          <a:xfrm>
            <a:off x="2137295" y="197624"/>
            <a:ext cx="9881937"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FLOTA VEHICULAR NUEVA</a:t>
            </a:r>
          </a:p>
        </p:txBody>
      </p:sp>
      <p:cxnSp>
        <p:nvCxnSpPr>
          <p:cNvPr id="48" name="Conector recto 47">
            <a:extLst>
              <a:ext uri="{FF2B5EF4-FFF2-40B4-BE49-F238E27FC236}">
                <a16:creationId xmlns:a16="http://schemas.microsoft.com/office/drawing/2014/main" id="{9A55B1FD-2735-4B07-AB23-77CB710B8012}"/>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5" name="Imagen 54">
            <a:extLst>
              <a:ext uri="{FF2B5EF4-FFF2-40B4-BE49-F238E27FC236}">
                <a16:creationId xmlns:a16="http://schemas.microsoft.com/office/drawing/2014/main" id="{D92E5040-B514-458B-933D-DB1A23EC7B8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pic>
        <p:nvPicPr>
          <p:cNvPr id="85" name="Imagen 84">
            <a:extLst>
              <a:ext uri="{FF2B5EF4-FFF2-40B4-BE49-F238E27FC236}">
                <a16:creationId xmlns:a16="http://schemas.microsoft.com/office/drawing/2014/main" id="{0CD87997-DC87-496D-86B2-88F2FDE742B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72053" y="1569198"/>
            <a:ext cx="1080317" cy="599482"/>
          </a:xfrm>
          <a:prstGeom prst="rect">
            <a:avLst/>
          </a:prstGeom>
        </p:spPr>
      </p:pic>
      <p:pic>
        <p:nvPicPr>
          <p:cNvPr id="92" name="Imagen 91">
            <a:extLst>
              <a:ext uri="{FF2B5EF4-FFF2-40B4-BE49-F238E27FC236}">
                <a16:creationId xmlns:a16="http://schemas.microsoft.com/office/drawing/2014/main" id="{A43FA34C-C1ED-488E-9EE2-B3091CBA565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52868" y="2584048"/>
            <a:ext cx="1080317" cy="599482"/>
          </a:xfrm>
          <a:prstGeom prst="rect">
            <a:avLst/>
          </a:prstGeom>
        </p:spPr>
      </p:pic>
      <p:pic>
        <p:nvPicPr>
          <p:cNvPr id="93" name="Imagen 92">
            <a:extLst>
              <a:ext uri="{FF2B5EF4-FFF2-40B4-BE49-F238E27FC236}">
                <a16:creationId xmlns:a16="http://schemas.microsoft.com/office/drawing/2014/main" id="{F860F46C-D603-4361-BE95-BCE887C857F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46085" y="3680393"/>
            <a:ext cx="1080317" cy="599482"/>
          </a:xfrm>
          <a:prstGeom prst="rect">
            <a:avLst/>
          </a:prstGeom>
        </p:spPr>
      </p:pic>
      <p:pic>
        <p:nvPicPr>
          <p:cNvPr id="94" name="Imagen 93">
            <a:extLst>
              <a:ext uri="{FF2B5EF4-FFF2-40B4-BE49-F238E27FC236}">
                <a16:creationId xmlns:a16="http://schemas.microsoft.com/office/drawing/2014/main" id="{95AC4E26-81B0-4B97-A785-51C60EF5756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26900" y="4695243"/>
            <a:ext cx="1080317" cy="599482"/>
          </a:xfrm>
          <a:prstGeom prst="rect">
            <a:avLst/>
          </a:prstGeom>
        </p:spPr>
      </p:pic>
      <p:pic>
        <p:nvPicPr>
          <p:cNvPr id="96" name="Imagen 95">
            <a:extLst>
              <a:ext uri="{FF2B5EF4-FFF2-40B4-BE49-F238E27FC236}">
                <a16:creationId xmlns:a16="http://schemas.microsoft.com/office/drawing/2014/main" id="{0A1BCE93-26D2-4994-BFBB-41D2C33D674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897929" y="5743968"/>
            <a:ext cx="1080317" cy="599482"/>
          </a:xfrm>
          <a:prstGeom prst="rect">
            <a:avLst/>
          </a:prstGeom>
        </p:spPr>
      </p:pic>
      <p:sp>
        <p:nvSpPr>
          <p:cNvPr id="2" name="CuadroTexto 1">
            <a:extLst>
              <a:ext uri="{FF2B5EF4-FFF2-40B4-BE49-F238E27FC236}">
                <a16:creationId xmlns:a16="http://schemas.microsoft.com/office/drawing/2014/main" id="{5666AAE5-54FA-47CA-86FE-6A25EB257C7F}"/>
              </a:ext>
            </a:extLst>
          </p:cNvPr>
          <p:cNvSpPr txBox="1"/>
          <p:nvPr/>
        </p:nvSpPr>
        <p:spPr>
          <a:xfrm>
            <a:off x="9012949" y="3401775"/>
            <a:ext cx="2859450" cy="1077218"/>
          </a:xfrm>
          <a:prstGeom prst="rect">
            <a:avLst/>
          </a:prstGeom>
          <a:noFill/>
        </p:spPr>
        <p:txBody>
          <a:bodyPr wrap="square" rtlCol="0">
            <a:spAutoFit/>
          </a:bodyPr>
          <a:lstStyle/>
          <a:p>
            <a:r>
              <a:rPr lang="es-CO" sz="3200" b="1" dirty="0">
                <a:solidFill>
                  <a:schemeClr val="accent1">
                    <a:lumMod val="50000"/>
                  </a:schemeClr>
                </a:solidFill>
                <a:latin typeface="Candara" panose="020E0502030303020204" pitchFamily="34" charset="0"/>
              </a:rPr>
              <a:t>Flota Vehicular </a:t>
            </a:r>
          </a:p>
          <a:p>
            <a:pPr algn="ctr"/>
            <a:r>
              <a:rPr lang="es-CO" sz="3200" b="1" dirty="0">
                <a:solidFill>
                  <a:schemeClr val="accent1">
                    <a:lumMod val="50000"/>
                  </a:schemeClr>
                </a:solidFill>
                <a:latin typeface="Candara" panose="020E0502030303020204" pitchFamily="34" charset="0"/>
              </a:rPr>
              <a:t>550</a:t>
            </a:r>
          </a:p>
        </p:txBody>
      </p:sp>
      <p:grpSp>
        <p:nvGrpSpPr>
          <p:cNvPr id="52" name="Grupo 51">
            <a:extLst>
              <a:ext uri="{FF2B5EF4-FFF2-40B4-BE49-F238E27FC236}">
                <a16:creationId xmlns:a16="http://schemas.microsoft.com/office/drawing/2014/main" id="{27F1CDFA-C279-4BC7-8D36-A6F839BAB063}"/>
              </a:ext>
            </a:extLst>
          </p:cNvPr>
          <p:cNvGrpSpPr/>
          <p:nvPr/>
        </p:nvGrpSpPr>
        <p:grpSpPr>
          <a:xfrm>
            <a:off x="1049062" y="1464089"/>
            <a:ext cx="1546675" cy="4731962"/>
            <a:chOff x="3287202" y="942049"/>
            <a:chExt cx="1900464" cy="5383464"/>
          </a:xfrm>
        </p:grpSpPr>
        <p:pic>
          <p:nvPicPr>
            <p:cNvPr id="53" name="Imagen 52">
              <a:extLst>
                <a:ext uri="{FF2B5EF4-FFF2-40B4-BE49-F238E27FC236}">
                  <a16:creationId xmlns:a16="http://schemas.microsoft.com/office/drawing/2014/main" id="{ADEE78ED-DE5B-4494-BA78-641C062987A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622970" y="942049"/>
              <a:ext cx="1447967" cy="1154459"/>
            </a:xfrm>
            <a:prstGeom prst="rect">
              <a:avLst/>
            </a:prstGeom>
          </p:spPr>
        </p:pic>
        <p:pic>
          <p:nvPicPr>
            <p:cNvPr id="60" name="Imagen 59">
              <a:extLst>
                <a:ext uri="{FF2B5EF4-FFF2-40B4-BE49-F238E27FC236}">
                  <a16:creationId xmlns:a16="http://schemas.microsoft.com/office/drawing/2014/main" id="{FD9D7256-A0D3-4EA3-B29D-3A4215851A3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287202" y="5705310"/>
              <a:ext cx="1807065" cy="620203"/>
            </a:xfrm>
            <a:prstGeom prst="rect">
              <a:avLst/>
            </a:prstGeom>
          </p:spPr>
        </p:pic>
        <p:pic>
          <p:nvPicPr>
            <p:cNvPr id="61" name="Imagen 60">
              <a:extLst>
                <a:ext uri="{FF2B5EF4-FFF2-40B4-BE49-F238E27FC236}">
                  <a16:creationId xmlns:a16="http://schemas.microsoft.com/office/drawing/2014/main" id="{BD90FAA4-97C0-4AC5-B4F7-5E3ED75C174E}"/>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380601" y="4746390"/>
              <a:ext cx="1807065" cy="388869"/>
            </a:xfrm>
            <a:prstGeom prst="rect">
              <a:avLst/>
            </a:prstGeom>
          </p:spPr>
        </p:pic>
        <p:pic>
          <p:nvPicPr>
            <p:cNvPr id="66" name="Imagen 65">
              <a:extLst>
                <a:ext uri="{FF2B5EF4-FFF2-40B4-BE49-F238E27FC236}">
                  <a16:creationId xmlns:a16="http://schemas.microsoft.com/office/drawing/2014/main" id="{A5EAA5EE-E896-4A14-9AD1-B72B1EAA595A}"/>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l="12658" t="17307" r="12911" b="19214"/>
            <a:stretch/>
          </p:blipFill>
          <p:spPr>
            <a:xfrm>
              <a:off x="3405898" y="2123922"/>
              <a:ext cx="1756468" cy="1009625"/>
            </a:xfrm>
            <a:prstGeom prst="rect">
              <a:avLst/>
            </a:prstGeom>
          </p:spPr>
        </p:pic>
      </p:grpSp>
      <p:sp>
        <p:nvSpPr>
          <p:cNvPr id="70" name="CuadroTexto 69">
            <a:extLst>
              <a:ext uri="{FF2B5EF4-FFF2-40B4-BE49-F238E27FC236}">
                <a16:creationId xmlns:a16="http://schemas.microsoft.com/office/drawing/2014/main" id="{3241C667-9F1A-4DC8-B702-F52DFB7C0347}"/>
              </a:ext>
            </a:extLst>
          </p:cNvPr>
          <p:cNvSpPr txBox="1"/>
          <p:nvPr/>
        </p:nvSpPr>
        <p:spPr>
          <a:xfrm>
            <a:off x="4190250" y="3799781"/>
            <a:ext cx="2106156"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110</a:t>
            </a:r>
          </a:p>
        </p:txBody>
      </p:sp>
      <p:sp>
        <p:nvSpPr>
          <p:cNvPr id="75" name="CuadroTexto 2">
            <a:extLst>
              <a:ext uri="{FF2B5EF4-FFF2-40B4-BE49-F238E27FC236}">
                <a16:creationId xmlns:a16="http://schemas.microsoft.com/office/drawing/2014/main" id="{91AD1E2E-20A9-4470-9280-616F8FFFF8B8}"/>
              </a:ext>
            </a:extLst>
          </p:cNvPr>
          <p:cNvSpPr txBox="1"/>
          <p:nvPr/>
        </p:nvSpPr>
        <p:spPr>
          <a:xfrm>
            <a:off x="7817869" y="6119336"/>
            <a:ext cx="3728134" cy="523220"/>
          </a:xfrm>
          <a:prstGeom prst="rect">
            <a:avLst/>
          </a:prstGeom>
          <a:noFill/>
        </p:spPr>
        <p:txBody>
          <a:bodyPr wrap="square" rtlCol="0">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CO" sz="1400" dirty="0">
                <a:solidFill>
                  <a:srgbClr val="C00000"/>
                </a:solidFill>
              </a:rPr>
              <a:t>Presenta informe de incumplimiento SAC 90 P.O. (16 vehículos en adiciones suscritas). </a:t>
            </a:r>
          </a:p>
        </p:txBody>
      </p:sp>
      <p:pic>
        <p:nvPicPr>
          <p:cNvPr id="79" name="Picture 2">
            <a:extLst>
              <a:ext uri="{FF2B5EF4-FFF2-40B4-BE49-F238E27FC236}">
                <a16:creationId xmlns:a16="http://schemas.microsoft.com/office/drawing/2014/main" id="{F39361DD-9AA4-4482-98EA-608BE935199F}"/>
              </a:ext>
            </a:extLst>
          </p:cNvPr>
          <p:cNvPicPr>
            <a:picLocks noChangeAspect="1" noChangeArrowheads="1"/>
          </p:cNvPicPr>
          <p:nvPr/>
        </p:nvPicPr>
        <p:blipFill rotWithShape="1">
          <a:blip r:embed="rId9" cstate="screen">
            <a:extLst>
              <a:ext uri="{28A0092B-C50C-407E-A947-70E740481C1C}">
                <a14:useLocalDpi xmlns:a14="http://schemas.microsoft.com/office/drawing/2010/main"/>
              </a:ext>
            </a:extLst>
          </a:blip>
          <a:srcRect/>
          <a:stretch/>
        </p:blipFill>
        <p:spPr bwMode="auto">
          <a:xfrm>
            <a:off x="1333292" y="3995061"/>
            <a:ext cx="853709" cy="48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 name="Imagen 80">
            <a:extLst>
              <a:ext uri="{FF2B5EF4-FFF2-40B4-BE49-F238E27FC236}">
                <a16:creationId xmlns:a16="http://schemas.microsoft.com/office/drawing/2014/main" id="{A3C9FF78-671F-4231-B8BA-3BF48B4B6967}"/>
              </a:ext>
            </a:extLst>
          </p:cNvPr>
          <p:cNvPicPr>
            <a:picLocks noChangeAspect="1"/>
          </p:cNvPicPr>
          <p:nvPr/>
        </p:nvPicPr>
        <p:blipFill>
          <a:blip r:embed="rId10"/>
          <a:stretch>
            <a:fillRect/>
          </a:stretch>
        </p:blipFill>
        <p:spPr>
          <a:xfrm>
            <a:off x="1165277" y="3342035"/>
            <a:ext cx="1201016" cy="676715"/>
          </a:xfrm>
          <a:prstGeom prst="rect">
            <a:avLst/>
          </a:prstGeom>
        </p:spPr>
      </p:pic>
    </p:spTree>
    <p:extLst>
      <p:ext uri="{BB962C8B-B14F-4D97-AF65-F5344CB8AC3E}">
        <p14:creationId xmlns:p14="http://schemas.microsoft.com/office/powerpoint/2010/main" val="116081893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uadroTexto 26">
            <a:extLst>
              <a:ext uri="{FF2B5EF4-FFF2-40B4-BE49-F238E27FC236}">
                <a16:creationId xmlns:a16="http://schemas.microsoft.com/office/drawing/2014/main" id="{EA9436A9-AB5C-45F1-9A41-8CA3F20AA7F2}"/>
              </a:ext>
            </a:extLst>
          </p:cNvPr>
          <p:cNvSpPr txBox="1"/>
          <p:nvPr/>
        </p:nvSpPr>
        <p:spPr>
          <a:xfrm>
            <a:off x="2265237" y="15854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FLOTA VEHICULAR</a:t>
            </a:r>
          </a:p>
          <a:p>
            <a:pPr lvl="1"/>
            <a:r>
              <a:rPr lang="es-CO" sz="1600" b="0" kern="0" dirty="0">
                <a:solidFill>
                  <a:schemeClr val="accent1">
                    <a:lumMod val="50000"/>
                  </a:schemeClr>
                </a:solidFill>
              </a:rPr>
              <a:t>Tipología</a:t>
            </a:r>
          </a:p>
        </p:txBody>
      </p:sp>
      <p:cxnSp>
        <p:nvCxnSpPr>
          <p:cNvPr id="31" name="Conector recto 30">
            <a:extLst>
              <a:ext uri="{FF2B5EF4-FFF2-40B4-BE49-F238E27FC236}">
                <a16:creationId xmlns:a16="http://schemas.microsoft.com/office/drawing/2014/main" id="{579488A0-0D20-4FB8-AFB2-93EEE03979D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2" name="Imagen 31">
            <a:extLst>
              <a:ext uri="{FF2B5EF4-FFF2-40B4-BE49-F238E27FC236}">
                <a16:creationId xmlns:a16="http://schemas.microsoft.com/office/drawing/2014/main" id="{CE66EA60-3466-49B2-B4B0-852EFAB96C3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0" name="CuadroTexto 19">
            <a:extLst>
              <a:ext uri="{FF2B5EF4-FFF2-40B4-BE49-F238E27FC236}">
                <a16:creationId xmlns:a16="http://schemas.microsoft.com/office/drawing/2014/main" id="{859FD674-CFE2-4FE5-9390-30C8E07686F3}"/>
              </a:ext>
            </a:extLst>
          </p:cNvPr>
          <p:cNvSpPr txBox="1"/>
          <p:nvPr/>
        </p:nvSpPr>
        <p:spPr>
          <a:xfrm>
            <a:off x="2971634" y="1528706"/>
            <a:ext cx="6403632"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Compactador: 			         272</a:t>
            </a:r>
          </a:p>
        </p:txBody>
      </p:sp>
      <p:sp>
        <p:nvSpPr>
          <p:cNvPr id="21" name="CuadroTexto 20">
            <a:extLst>
              <a:ext uri="{FF2B5EF4-FFF2-40B4-BE49-F238E27FC236}">
                <a16:creationId xmlns:a16="http://schemas.microsoft.com/office/drawing/2014/main" id="{037DFB0C-621C-4846-A35B-FEA2FDE2421F}"/>
              </a:ext>
            </a:extLst>
          </p:cNvPr>
          <p:cNvSpPr txBox="1"/>
          <p:nvPr/>
        </p:nvSpPr>
        <p:spPr>
          <a:xfrm>
            <a:off x="2912356" y="4447633"/>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Volquetas:  				 43</a:t>
            </a:r>
          </a:p>
        </p:txBody>
      </p:sp>
      <p:sp>
        <p:nvSpPr>
          <p:cNvPr id="22" name="CuadroTexto 21">
            <a:extLst>
              <a:ext uri="{FF2B5EF4-FFF2-40B4-BE49-F238E27FC236}">
                <a16:creationId xmlns:a16="http://schemas.microsoft.com/office/drawing/2014/main" id="{4DC95792-0507-4645-AA55-84901A89054A}"/>
              </a:ext>
            </a:extLst>
          </p:cNvPr>
          <p:cNvSpPr txBox="1"/>
          <p:nvPr/>
        </p:nvSpPr>
        <p:spPr>
          <a:xfrm>
            <a:off x="2912356" y="2931571"/>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Barredoras Mecánicas:  	           28</a:t>
            </a:r>
          </a:p>
        </p:txBody>
      </p:sp>
      <p:sp>
        <p:nvSpPr>
          <p:cNvPr id="23" name="CuadroTexto 22">
            <a:extLst>
              <a:ext uri="{FF2B5EF4-FFF2-40B4-BE49-F238E27FC236}">
                <a16:creationId xmlns:a16="http://schemas.microsoft.com/office/drawing/2014/main" id="{B21F8283-2984-4FE4-96F7-5D365C0F135A}"/>
              </a:ext>
            </a:extLst>
          </p:cNvPr>
          <p:cNvSpPr txBox="1"/>
          <p:nvPr/>
        </p:nvSpPr>
        <p:spPr>
          <a:xfrm>
            <a:off x="2912356" y="5122216"/>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Camión:   					  21</a:t>
            </a:r>
          </a:p>
        </p:txBody>
      </p:sp>
      <p:sp>
        <p:nvSpPr>
          <p:cNvPr id="24" name="CuadroTexto 23">
            <a:extLst>
              <a:ext uri="{FF2B5EF4-FFF2-40B4-BE49-F238E27FC236}">
                <a16:creationId xmlns:a16="http://schemas.microsoft.com/office/drawing/2014/main" id="{FA354511-F13A-47AA-B5DE-A3F3AEA02D98}"/>
              </a:ext>
            </a:extLst>
          </p:cNvPr>
          <p:cNvSpPr txBox="1"/>
          <p:nvPr/>
        </p:nvSpPr>
        <p:spPr>
          <a:xfrm>
            <a:off x="2971634" y="5706991"/>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Utilitarios:   			          142</a:t>
            </a:r>
          </a:p>
        </p:txBody>
      </p:sp>
      <p:sp>
        <p:nvSpPr>
          <p:cNvPr id="25" name="CuadroTexto 24">
            <a:extLst>
              <a:ext uri="{FF2B5EF4-FFF2-40B4-BE49-F238E27FC236}">
                <a16:creationId xmlns:a16="http://schemas.microsoft.com/office/drawing/2014/main" id="{FE37C5BE-3F60-4B94-A723-AE9E1EE999CE}"/>
              </a:ext>
            </a:extLst>
          </p:cNvPr>
          <p:cNvSpPr txBox="1"/>
          <p:nvPr/>
        </p:nvSpPr>
        <p:spPr>
          <a:xfrm>
            <a:off x="2912356" y="3717599"/>
            <a:ext cx="6522188" cy="584775"/>
          </a:xfrm>
          <a:prstGeom prst="rect">
            <a:avLst/>
          </a:prstGeom>
          <a:noFill/>
        </p:spPr>
        <p:txBody>
          <a:bodyPr wrap="square" rtlCol="0" anchor="ctr">
            <a:spAutoFit/>
          </a:bodyPr>
          <a:lstStyle/>
          <a:p>
            <a:r>
              <a:rPr lang="es-CO" sz="3200" b="1" dirty="0" err="1">
                <a:solidFill>
                  <a:srgbClr val="008CC4"/>
                </a:solidFill>
                <a:latin typeface="Candara" panose="020E0502030303020204" pitchFamily="34" charset="0"/>
              </a:rPr>
              <a:t>AmpIirrol</a:t>
            </a:r>
            <a:r>
              <a:rPr lang="es-CO" sz="3200" b="1" dirty="0">
                <a:solidFill>
                  <a:srgbClr val="008CC4"/>
                </a:solidFill>
                <a:latin typeface="Candara" panose="020E0502030303020204" pitchFamily="34" charset="0"/>
              </a:rPr>
              <a:t>:  				 28</a:t>
            </a:r>
          </a:p>
        </p:txBody>
      </p:sp>
      <p:sp>
        <p:nvSpPr>
          <p:cNvPr id="26" name="CuadroTexto 25">
            <a:extLst>
              <a:ext uri="{FF2B5EF4-FFF2-40B4-BE49-F238E27FC236}">
                <a16:creationId xmlns:a16="http://schemas.microsoft.com/office/drawing/2014/main" id="{20027B4D-15A3-4F64-827F-C0557DA3060D}"/>
              </a:ext>
            </a:extLst>
          </p:cNvPr>
          <p:cNvSpPr txBox="1"/>
          <p:nvPr/>
        </p:nvSpPr>
        <p:spPr>
          <a:xfrm>
            <a:off x="2971634" y="2230138"/>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Vehículos de Lavado:		           16 </a:t>
            </a:r>
          </a:p>
        </p:txBody>
      </p:sp>
      <p:pic>
        <p:nvPicPr>
          <p:cNvPr id="28" name="Imagen 27">
            <a:extLst>
              <a:ext uri="{FF2B5EF4-FFF2-40B4-BE49-F238E27FC236}">
                <a16:creationId xmlns:a16="http://schemas.microsoft.com/office/drawing/2014/main" id="{86AB2F2F-AB30-4967-A2E2-FF57C7EE529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869004" y="5877341"/>
            <a:ext cx="825283" cy="485194"/>
          </a:xfrm>
          <a:prstGeom prst="rect">
            <a:avLst/>
          </a:prstGeom>
        </p:spPr>
      </p:pic>
      <p:pic>
        <p:nvPicPr>
          <p:cNvPr id="29" name="Imagen 28">
            <a:extLst>
              <a:ext uri="{FF2B5EF4-FFF2-40B4-BE49-F238E27FC236}">
                <a16:creationId xmlns:a16="http://schemas.microsoft.com/office/drawing/2014/main" id="{998DAEAD-5E5F-4882-8DD4-61660AF57A3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851074" y="5184886"/>
            <a:ext cx="858757" cy="584775"/>
          </a:xfrm>
          <a:prstGeom prst="rect">
            <a:avLst/>
          </a:prstGeom>
        </p:spPr>
      </p:pic>
      <p:pic>
        <p:nvPicPr>
          <p:cNvPr id="30" name="Imagen 29">
            <a:extLst>
              <a:ext uri="{FF2B5EF4-FFF2-40B4-BE49-F238E27FC236}">
                <a16:creationId xmlns:a16="http://schemas.microsoft.com/office/drawing/2014/main" id="{8F4E794D-DA0F-40AF-B5AE-D6D42280BA43}"/>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897258" y="1681023"/>
            <a:ext cx="945049" cy="524420"/>
          </a:xfrm>
          <a:prstGeom prst="rect">
            <a:avLst/>
          </a:prstGeom>
        </p:spPr>
      </p:pic>
      <p:pic>
        <p:nvPicPr>
          <p:cNvPr id="33" name="Imagen 32">
            <a:extLst>
              <a:ext uri="{FF2B5EF4-FFF2-40B4-BE49-F238E27FC236}">
                <a16:creationId xmlns:a16="http://schemas.microsoft.com/office/drawing/2014/main" id="{71B91027-8D03-45D7-AFD5-BB27C4185A4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805703" y="4531598"/>
            <a:ext cx="919069" cy="500810"/>
          </a:xfrm>
          <a:prstGeom prst="rect">
            <a:avLst/>
          </a:prstGeom>
        </p:spPr>
      </p:pic>
      <p:pic>
        <p:nvPicPr>
          <p:cNvPr id="34" name="Imagen 33">
            <a:extLst>
              <a:ext uri="{FF2B5EF4-FFF2-40B4-BE49-F238E27FC236}">
                <a16:creationId xmlns:a16="http://schemas.microsoft.com/office/drawing/2014/main" id="{E40EB16B-44FB-4538-A607-6DB0B2C03492}"/>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1887016" y="2948516"/>
            <a:ext cx="882879" cy="707804"/>
          </a:xfrm>
          <a:prstGeom prst="rect">
            <a:avLst/>
          </a:prstGeom>
        </p:spPr>
      </p:pic>
      <p:pic>
        <p:nvPicPr>
          <p:cNvPr id="35" name="Imagen 34">
            <a:extLst>
              <a:ext uri="{FF2B5EF4-FFF2-40B4-BE49-F238E27FC236}">
                <a16:creationId xmlns:a16="http://schemas.microsoft.com/office/drawing/2014/main" id="{6A2B5FF7-3F4B-406B-9CAD-760D9A4CDF71}"/>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1897258" y="2330372"/>
            <a:ext cx="882879" cy="537900"/>
          </a:xfrm>
          <a:prstGeom prst="rect">
            <a:avLst/>
          </a:prstGeom>
        </p:spPr>
      </p:pic>
      <p:pic>
        <p:nvPicPr>
          <p:cNvPr id="36" name="Imagen 35">
            <a:extLst>
              <a:ext uri="{FF2B5EF4-FFF2-40B4-BE49-F238E27FC236}">
                <a16:creationId xmlns:a16="http://schemas.microsoft.com/office/drawing/2014/main" id="{9F639EEA-FDDE-44A5-8C83-863109742BD3}"/>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928342" y="3590619"/>
            <a:ext cx="882880" cy="838736"/>
          </a:xfrm>
          <a:prstGeom prst="rect">
            <a:avLst/>
          </a:prstGeom>
        </p:spPr>
      </p:pic>
      <p:sp>
        <p:nvSpPr>
          <p:cNvPr id="37" name="CuadroTexto 36">
            <a:extLst>
              <a:ext uri="{FF2B5EF4-FFF2-40B4-BE49-F238E27FC236}">
                <a16:creationId xmlns:a16="http://schemas.microsoft.com/office/drawing/2014/main" id="{05796400-1AC1-4838-9AEC-AB1F6EEEFA37}"/>
              </a:ext>
            </a:extLst>
          </p:cNvPr>
          <p:cNvSpPr txBox="1"/>
          <p:nvPr/>
        </p:nvSpPr>
        <p:spPr>
          <a:xfrm>
            <a:off x="9917723" y="3179298"/>
            <a:ext cx="2127388" cy="646331"/>
          </a:xfrm>
          <a:prstGeom prst="rect">
            <a:avLst/>
          </a:prstGeom>
          <a:noFill/>
        </p:spPr>
        <p:txBody>
          <a:bodyPr wrap="square" rtlCol="0">
            <a:spAutoFit/>
          </a:bodyPr>
          <a:lstStyle/>
          <a:p>
            <a:r>
              <a:rPr lang="es-CO" sz="3600" b="1" kern="0" cap="small" dirty="0">
                <a:solidFill>
                  <a:srgbClr val="002060"/>
                </a:solidFill>
                <a:latin typeface="Candara" panose="020E0502030303020204" pitchFamily="34" charset="0"/>
              </a:rPr>
              <a:t>Total 550</a:t>
            </a:r>
          </a:p>
        </p:txBody>
      </p:sp>
    </p:spTree>
    <p:extLst>
      <p:ext uri="{BB962C8B-B14F-4D97-AF65-F5344CB8AC3E}">
        <p14:creationId xmlns:p14="http://schemas.microsoft.com/office/powerpoint/2010/main" val="216678344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a:extLst>
              <a:ext uri="{FF2B5EF4-FFF2-40B4-BE49-F238E27FC236}">
                <a16:creationId xmlns:a16="http://schemas.microsoft.com/office/drawing/2014/main" id="{4F8320A8-6DB4-EF5E-2A6A-2D5E9B7C9ABF}"/>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4368799" y="1546843"/>
            <a:ext cx="7613645" cy="3720389"/>
          </a:xfrm>
          <a:prstGeom prst="rect">
            <a:avLst/>
          </a:prstGeom>
        </p:spPr>
      </p:pic>
      <p:sp>
        <p:nvSpPr>
          <p:cNvPr id="7" name="Título 1">
            <a:extLst>
              <a:ext uri="{FF2B5EF4-FFF2-40B4-BE49-F238E27FC236}">
                <a16:creationId xmlns:a16="http://schemas.microsoft.com/office/drawing/2014/main" id="{85A99F74-A6E5-4470-B205-89FDFDCC9BCF}"/>
              </a:ext>
            </a:extLst>
          </p:cNvPr>
          <p:cNvSpPr txBox="1">
            <a:spLocks/>
          </p:cNvSpPr>
          <p:nvPr/>
        </p:nvSpPr>
        <p:spPr>
          <a:xfrm>
            <a:off x="3168397" y="2446673"/>
            <a:ext cx="129319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j-ea"/>
                <a:cs typeface="+mj-cs"/>
              </a:rPr>
              <a:t>1.768***</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 - - - - - - - </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0" i="0" u="none" strike="noStrike" kern="1200" cap="small" spc="0" normalizeH="0" baseline="0" noProof="0">
              <a:ln>
                <a:noFill/>
              </a:ln>
              <a:solidFill>
                <a:srgbClr val="002060"/>
              </a:solidFill>
              <a:effectLst/>
              <a:uLnTx/>
              <a:uFillTx/>
              <a:latin typeface="Calibri" panose="020F0502020204030204"/>
              <a:ea typeface="+mj-ea"/>
              <a:cs typeface="+mj-cs"/>
            </a:endParaRPr>
          </a:p>
        </p:txBody>
      </p:sp>
      <p:cxnSp>
        <p:nvCxnSpPr>
          <p:cNvPr id="20" name="126 Conector recto">
            <a:extLst>
              <a:ext uri="{FF2B5EF4-FFF2-40B4-BE49-F238E27FC236}">
                <a16:creationId xmlns:a16="http://schemas.microsoft.com/office/drawing/2014/main" id="{41F51E4A-8577-47E1-A9D1-03C3FB5A5F88}"/>
              </a:ext>
            </a:extLst>
          </p:cNvPr>
          <p:cNvCxnSpPr/>
          <p:nvPr/>
        </p:nvCxnSpPr>
        <p:spPr>
          <a:xfrm flipH="1">
            <a:off x="7021674" y="1749296"/>
            <a:ext cx="486154" cy="962025"/>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1" name="126 Conector recto">
            <a:extLst>
              <a:ext uri="{FF2B5EF4-FFF2-40B4-BE49-F238E27FC236}">
                <a16:creationId xmlns:a16="http://schemas.microsoft.com/office/drawing/2014/main" id="{E3A19789-1607-40E3-998A-5C22F0E5B780}"/>
              </a:ext>
            </a:extLst>
          </p:cNvPr>
          <p:cNvCxnSpPr>
            <a:cxnSpLocks/>
          </p:cNvCxnSpPr>
          <p:nvPr/>
        </p:nvCxnSpPr>
        <p:spPr>
          <a:xfrm flipH="1">
            <a:off x="5077617" y="3453850"/>
            <a:ext cx="788687" cy="558124"/>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3" name="126 Conector recto">
            <a:extLst>
              <a:ext uri="{FF2B5EF4-FFF2-40B4-BE49-F238E27FC236}">
                <a16:creationId xmlns:a16="http://schemas.microsoft.com/office/drawing/2014/main" id="{1D649604-3C2D-48E1-8360-7D6945151A69}"/>
              </a:ext>
            </a:extLst>
          </p:cNvPr>
          <p:cNvCxnSpPr>
            <a:cxnSpLocks/>
          </p:cNvCxnSpPr>
          <p:nvPr/>
        </p:nvCxnSpPr>
        <p:spPr>
          <a:xfrm flipH="1">
            <a:off x="5590563" y="3843698"/>
            <a:ext cx="714766" cy="1304146"/>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8" name="Conector recto 27">
            <a:extLst>
              <a:ext uri="{FF2B5EF4-FFF2-40B4-BE49-F238E27FC236}">
                <a16:creationId xmlns:a16="http://schemas.microsoft.com/office/drawing/2014/main" id="{283019B9-C037-4F87-B392-CDE7A5D750C3}"/>
              </a:ext>
            </a:extLst>
          </p:cNvPr>
          <p:cNvCxnSpPr>
            <a:cxnSpLocks/>
          </p:cNvCxnSpPr>
          <p:nvPr/>
        </p:nvCxnSpPr>
        <p:spPr>
          <a:xfrm>
            <a:off x="7680777" y="3732912"/>
            <a:ext cx="241005" cy="1264828"/>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30" name="CuadroTexto 29">
            <a:extLst>
              <a:ext uri="{FF2B5EF4-FFF2-40B4-BE49-F238E27FC236}">
                <a16:creationId xmlns:a16="http://schemas.microsoft.com/office/drawing/2014/main" id="{3355C91E-F8E9-4DC8-B9AE-1C73BB986344}"/>
              </a:ext>
            </a:extLst>
          </p:cNvPr>
          <p:cNvSpPr txBox="1"/>
          <p:nvPr/>
        </p:nvSpPr>
        <p:spPr>
          <a:xfrm>
            <a:off x="6567255" y="1543623"/>
            <a:ext cx="94714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968*</a:t>
            </a:r>
          </a:p>
        </p:txBody>
      </p:sp>
      <p:cxnSp>
        <p:nvCxnSpPr>
          <p:cNvPr id="32" name="Conector recto 31">
            <a:extLst>
              <a:ext uri="{FF2B5EF4-FFF2-40B4-BE49-F238E27FC236}">
                <a16:creationId xmlns:a16="http://schemas.microsoft.com/office/drawing/2014/main" id="{7351DC6C-01A8-4DF3-8081-6CCCB621A0DA}"/>
              </a:ext>
            </a:extLst>
          </p:cNvPr>
          <p:cNvCxnSpPr>
            <a:cxnSpLocks/>
          </p:cNvCxnSpPr>
          <p:nvPr/>
        </p:nvCxnSpPr>
        <p:spPr>
          <a:xfrm>
            <a:off x="4147037" y="2869261"/>
            <a:ext cx="629117" cy="27500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33" name="CuadroTexto 32">
            <a:extLst>
              <a:ext uri="{FF2B5EF4-FFF2-40B4-BE49-F238E27FC236}">
                <a16:creationId xmlns:a16="http://schemas.microsoft.com/office/drawing/2014/main" id="{098D66D1-C320-4AE2-B51E-438BB3EE4891}"/>
              </a:ext>
            </a:extLst>
          </p:cNvPr>
          <p:cNvSpPr txBox="1"/>
          <p:nvPr/>
        </p:nvSpPr>
        <p:spPr>
          <a:xfrm>
            <a:off x="3823888" y="4997740"/>
            <a:ext cx="11087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1.778**</a:t>
            </a:r>
          </a:p>
        </p:txBody>
      </p:sp>
      <p:sp>
        <p:nvSpPr>
          <p:cNvPr id="38" name="CuadroTexto 37">
            <a:extLst>
              <a:ext uri="{FF2B5EF4-FFF2-40B4-BE49-F238E27FC236}">
                <a16:creationId xmlns:a16="http://schemas.microsoft.com/office/drawing/2014/main" id="{21039E42-7822-4168-B788-72907FB76E54}"/>
              </a:ext>
            </a:extLst>
          </p:cNvPr>
          <p:cNvSpPr txBox="1"/>
          <p:nvPr/>
        </p:nvSpPr>
        <p:spPr>
          <a:xfrm>
            <a:off x="1884837" y="140906"/>
            <a:ext cx="7411453"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reportados como Instalados</a:t>
            </a:r>
          </a:p>
        </p:txBody>
      </p:sp>
      <p:cxnSp>
        <p:nvCxnSpPr>
          <p:cNvPr id="39" name="Conector recto 38">
            <a:extLst>
              <a:ext uri="{FF2B5EF4-FFF2-40B4-BE49-F238E27FC236}">
                <a16:creationId xmlns:a16="http://schemas.microsoft.com/office/drawing/2014/main" id="{A9618C22-BDCB-4FD8-9C23-0AC038199E83}"/>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7" name="Imagen 26">
            <a:extLst>
              <a:ext uri="{FF2B5EF4-FFF2-40B4-BE49-F238E27FC236}">
                <a16:creationId xmlns:a16="http://schemas.microsoft.com/office/drawing/2014/main" id="{A257C2CA-6E06-4B6C-BBE2-0A4B34581EF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sp>
        <p:nvSpPr>
          <p:cNvPr id="36" name="CuadroTexto 35">
            <a:extLst>
              <a:ext uri="{FF2B5EF4-FFF2-40B4-BE49-F238E27FC236}">
                <a16:creationId xmlns:a16="http://schemas.microsoft.com/office/drawing/2014/main" id="{2A9DB628-0827-4774-9617-7E091A775689}"/>
              </a:ext>
            </a:extLst>
          </p:cNvPr>
          <p:cNvSpPr txBox="1"/>
          <p:nvPr/>
        </p:nvSpPr>
        <p:spPr>
          <a:xfrm>
            <a:off x="3101807" y="4058241"/>
            <a:ext cx="1108752" cy="369332"/>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2.869</a:t>
            </a:r>
            <a:endParaRPr kumimoji="0" lang="es-CO" sz="1800" b="1" i="0" u="none" strike="noStrike" kern="1200" cap="none" spc="0" normalizeH="0" baseline="0" noProof="0">
              <a:ln>
                <a:noFill/>
              </a:ln>
              <a:solidFill>
                <a:srgbClr val="002060"/>
              </a:solidFill>
              <a:effectLst/>
              <a:uLnTx/>
              <a:uFillTx/>
              <a:latin typeface="Calibri" panose="020F0502020204030204"/>
              <a:ea typeface="+mn-ea"/>
              <a:cs typeface="Calibri"/>
            </a:endParaRPr>
          </a:p>
        </p:txBody>
      </p:sp>
      <p:sp>
        <p:nvSpPr>
          <p:cNvPr id="29" name="CuadroTexto 28">
            <a:extLst>
              <a:ext uri="{FF2B5EF4-FFF2-40B4-BE49-F238E27FC236}">
                <a16:creationId xmlns:a16="http://schemas.microsoft.com/office/drawing/2014/main" id="{94D5E644-0E45-4823-82F9-D1FFA402E339}"/>
              </a:ext>
            </a:extLst>
          </p:cNvPr>
          <p:cNvSpPr txBox="1"/>
          <p:nvPr/>
        </p:nvSpPr>
        <p:spPr>
          <a:xfrm>
            <a:off x="6033814" y="5443364"/>
            <a:ext cx="130924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2.192</a:t>
            </a:r>
          </a:p>
        </p:txBody>
      </p:sp>
      <p:sp>
        <p:nvSpPr>
          <p:cNvPr id="41" name="Título 1">
            <a:extLst>
              <a:ext uri="{FF2B5EF4-FFF2-40B4-BE49-F238E27FC236}">
                <a16:creationId xmlns:a16="http://schemas.microsoft.com/office/drawing/2014/main" id="{2498B3B7-6094-44DB-A247-359E28323854}"/>
              </a:ext>
            </a:extLst>
          </p:cNvPr>
          <p:cNvSpPr txBox="1">
            <a:spLocks/>
          </p:cNvSpPr>
          <p:nvPr/>
        </p:nvSpPr>
        <p:spPr>
          <a:xfrm>
            <a:off x="3831867" y="3649842"/>
            <a:ext cx="1812675"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2.611</a:t>
            </a: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Light" panose="020F0302020204030204"/>
                <a:ea typeface="+mj-ea"/>
                <a:cs typeface="+mj-cs"/>
              </a:rPr>
              <a:t>-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BARRIOS UNIDOS</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258</a:t>
            </a: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Calibri"/>
            </a:endParaRPr>
          </a:p>
        </p:txBody>
      </p:sp>
      <p:sp>
        <p:nvSpPr>
          <p:cNvPr id="3" name="CuadroTexto 2">
            <a:extLst>
              <a:ext uri="{FF2B5EF4-FFF2-40B4-BE49-F238E27FC236}">
                <a16:creationId xmlns:a16="http://schemas.microsoft.com/office/drawing/2014/main" id="{1E850DAE-1478-4567-BED5-5178BBDF24D7}"/>
              </a:ext>
            </a:extLst>
          </p:cNvPr>
          <p:cNvSpPr txBox="1"/>
          <p:nvPr/>
        </p:nvSpPr>
        <p:spPr>
          <a:xfrm>
            <a:off x="59031" y="6115117"/>
            <a:ext cx="11965807" cy="646331"/>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 La Interventoría generó informe de incumplimiento de capacidad nominal – SAC 87.  </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 Plan Piloto Aprobado por la UAESP – La Interventoría generó informe de incumplimiento de capacidad nominal – SAC 86.</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 Plan Piloto Aprobado por la UAESP – La Interventoría generó informe de incumplimiento de capacidad nominal – SAC </a:t>
            </a:r>
            <a:r>
              <a:rPr lang="es-CO" sz="900">
                <a:solidFill>
                  <a:srgbClr val="002060"/>
                </a:solidFill>
                <a:latin typeface="Calibri" panose="020F0502020204030204"/>
              </a:rPr>
              <a:t>78</a:t>
            </a: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 y  SAC 85. </a:t>
            </a:r>
          </a:p>
          <a:p>
            <a:pPr marL="0" marR="0" lvl="0" indent="0" algn="just" defTabSz="914400" rtl="0" eaLnBrk="1" fontAlgn="auto" latinLnBrk="0" hangingPunct="1">
              <a:lnSpc>
                <a:spcPct val="100000"/>
              </a:lnSpc>
              <a:spcBef>
                <a:spcPts val="0"/>
              </a:spcBef>
              <a:spcAft>
                <a:spcPts val="0"/>
              </a:spcAft>
              <a:buClrTx/>
              <a:buSzTx/>
              <a:buFontTx/>
              <a:buNone/>
              <a:tabLst/>
              <a:defRPr/>
            </a:pPr>
            <a:r>
              <a:rPr lang="es-CO" sz="900">
                <a:solidFill>
                  <a:srgbClr val="002060"/>
                </a:solidFill>
                <a:latin typeface="Calibri" panose="020F0502020204030204"/>
              </a:rPr>
              <a:t>La Unidad emitió concepto en el cual indica que es viable implementar la disminución de contenedores en el espacio público, sobre el cual la Interventoría indicó no estar de acuerdo.</a:t>
            </a:r>
            <a:endParaRPr kumimoji="0" lang="es-CO" sz="900" b="0" i="0" u="none" strike="noStrike" kern="1200" cap="none" spc="0" normalizeH="0" baseline="0" noProof="0">
              <a:ln>
                <a:noFill/>
              </a:ln>
              <a:solidFill>
                <a:srgbClr val="122D40"/>
              </a:solidFill>
              <a:effectLst/>
              <a:uLnTx/>
              <a:uFillTx/>
              <a:latin typeface="Calibri" panose="020F0502020204030204"/>
              <a:ea typeface="+mn-ea"/>
              <a:cs typeface="+mn-cs"/>
            </a:endParaRPr>
          </a:p>
        </p:txBody>
      </p:sp>
      <p:sp>
        <p:nvSpPr>
          <p:cNvPr id="42" name="Título 1">
            <a:extLst>
              <a:ext uri="{FF2B5EF4-FFF2-40B4-BE49-F238E27FC236}">
                <a16:creationId xmlns:a16="http://schemas.microsoft.com/office/drawing/2014/main" id="{D599D24F-AF10-4386-B849-B97880E839B8}"/>
              </a:ext>
            </a:extLst>
          </p:cNvPr>
          <p:cNvSpPr txBox="1">
            <a:spLocks/>
          </p:cNvSpPr>
          <p:nvPr/>
        </p:nvSpPr>
        <p:spPr>
          <a:xfrm>
            <a:off x="4728487" y="4884274"/>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FONTIBÓN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577</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a:t>
            </a: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KENNEDY</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1.201</a:t>
            </a:r>
          </a:p>
        </p:txBody>
      </p:sp>
      <p:sp>
        <p:nvSpPr>
          <p:cNvPr id="35" name="Título 1">
            <a:extLst>
              <a:ext uri="{FF2B5EF4-FFF2-40B4-BE49-F238E27FC236}">
                <a16:creationId xmlns:a16="http://schemas.microsoft.com/office/drawing/2014/main" id="{E16DCB27-716E-4C47-9B15-29B38D8D1FFA}"/>
              </a:ext>
            </a:extLst>
          </p:cNvPr>
          <p:cNvSpPr txBox="1">
            <a:spLocks/>
          </p:cNvSpPr>
          <p:nvPr/>
        </p:nvSpPr>
        <p:spPr>
          <a:xfrm>
            <a:off x="7568981" y="1314202"/>
            <a:ext cx="480128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CANDELARIA           SAN CRISTÓBAL       SUMAPAZ             USME   </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a:solidFill>
                  <a:srgbClr val="4472C4">
                    <a:lumMod val="50000"/>
                  </a:srgbClr>
                </a:solidFill>
                <a:latin typeface="Calibri" panose="020F0502020204030204"/>
              </a:rPr>
              <a:t>7</a:t>
            </a: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1	         219	                  9	                       </a:t>
            </a:r>
            <a:r>
              <a:rPr lang="es-CO" sz="1200" b="1">
                <a:solidFill>
                  <a:srgbClr val="4472C4">
                    <a:lumMod val="50000"/>
                  </a:srgbClr>
                </a:solidFill>
                <a:latin typeface="Calibri" panose="020F0502020204030204"/>
              </a:rPr>
              <a:t>222</a:t>
            </a:r>
            <a:endParaRPr kumimoji="0" lang="es-CO" sz="1200" b="0" i="0" u="none" strike="noStrike" kern="1200" cap="small"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CHAPINERO             SANTA FE                  USAQUÉN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small" spc="0" normalizeH="0" baseline="0" noProof="0">
                <a:ln>
                  <a:noFill/>
                </a:ln>
                <a:solidFill>
                  <a:srgbClr val="4472C4">
                    <a:lumMod val="50000"/>
                  </a:srgbClr>
                </a:solidFill>
                <a:effectLst/>
                <a:uLnTx/>
                <a:uFillTx/>
                <a:latin typeface="Calibri" panose="020F0502020204030204"/>
                <a:ea typeface="+mj-ea"/>
                <a:cs typeface="+mj-cs"/>
              </a:rPr>
              <a:t>93	         143                            211</a:t>
            </a:r>
          </a:p>
        </p:txBody>
      </p:sp>
      <p:sp>
        <p:nvSpPr>
          <p:cNvPr id="31" name="CuadroTexto 30">
            <a:extLst>
              <a:ext uri="{FF2B5EF4-FFF2-40B4-BE49-F238E27FC236}">
                <a16:creationId xmlns:a16="http://schemas.microsoft.com/office/drawing/2014/main" id="{65136D98-0773-427D-951E-F2732F6DA1A0}"/>
              </a:ext>
            </a:extLst>
          </p:cNvPr>
          <p:cNvSpPr txBox="1"/>
          <p:nvPr/>
        </p:nvSpPr>
        <p:spPr>
          <a:xfrm>
            <a:off x="209555" y="4607184"/>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 Contenedores – Adiciones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490</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450  No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40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37" name="CuadroTexto 36">
            <a:extLst>
              <a:ext uri="{FF2B5EF4-FFF2-40B4-BE49-F238E27FC236}">
                <a16:creationId xmlns:a16="http://schemas.microsoft.com/office/drawing/2014/main" id="{206DD570-0358-4EFC-9367-945901A658E4}"/>
              </a:ext>
            </a:extLst>
          </p:cNvPr>
          <p:cNvSpPr txBox="1"/>
          <p:nvPr/>
        </p:nvSpPr>
        <p:spPr>
          <a:xfrm>
            <a:off x="209555" y="1554916"/>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 Contenedores – Anexo 11</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10.748</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highlight>
                <a:srgbClr val="FFFF00"/>
              </a:highligh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5.374  No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5.374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40" name="Título 1">
            <a:extLst>
              <a:ext uri="{FF2B5EF4-FFF2-40B4-BE49-F238E27FC236}">
                <a16:creationId xmlns:a16="http://schemas.microsoft.com/office/drawing/2014/main" id="{8C0C46FC-50CD-424E-8F47-7649FFBEC5C9}"/>
              </a:ext>
            </a:extLst>
          </p:cNvPr>
          <p:cNvSpPr txBox="1">
            <a:spLocks/>
          </p:cNvSpPr>
          <p:nvPr/>
        </p:nvSpPr>
        <p:spPr>
          <a:xfrm>
            <a:off x="6688436" y="5085946"/>
            <a:ext cx="529400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ANTONIO NARIÑO      CIUDAD BOLÍVAR       PUENTE ARANDA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35                                   565                               306                               150</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00" b="1" i="0" u="none" strike="noStrike" kern="1200" cap="none" spc="0" normalizeH="0" baseline="0" noProof="0">
                <a:ln>
                  <a:noFill/>
                </a:ln>
                <a:solidFill>
                  <a:srgbClr val="002060"/>
                </a:solidFill>
                <a:effectLst/>
                <a:uLnTx/>
                <a:uFillTx/>
                <a:latin typeface="Calibri Light" panose="020F0302020204030204"/>
                <a:ea typeface="+mj-ea"/>
                <a:cs typeface="+mj-cs"/>
              </a:rPr>
              <a:t>- - - - - - - - -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BOSA                              LOS MÁRTIRES           RAFAEL URIBE           TUNJUELITO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337	             95	                          482	          222</a:t>
            </a:r>
          </a:p>
        </p:txBody>
      </p:sp>
      <p:sp>
        <p:nvSpPr>
          <p:cNvPr id="2" name="CuadroTexto 1">
            <a:extLst>
              <a:ext uri="{FF2B5EF4-FFF2-40B4-BE49-F238E27FC236}">
                <a16:creationId xmlns:a16="http://schemas.microsoft.com/office/drawing/2014/main" id="{82768CBB-0955-A0D3-3731-3A456591BE10}"/>
              </a:ext>
            </a:extLst>
          </p:cNvPr>
          <p:cNvSpPr txBox="1"/>
          <p:nvPr/>
        </p:nvSpPr>
        <p:spPr>
          <a:xfrm>
            <a:off x="209555" y="3068163"/>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Cantidad </a:t>
            </a:r>
            <a:r>
              <a:rPr lang="es-CO" sz="1400" b="1" dirty="0">
                <a:solidFill>
                  <a:srgbClr val="002060"/>
                </a:solidFill>
                <a:effectLst>
                  <a:outerShdw blurRad="38100" dist="38100" dir="2700000" algn="tl">
                    <a:srgbClr val="000000">
                      <a:alpha val="43137"/>
                    </a:srgbClr>
                  </a:outerShdw>
                </a:effectLst>
                <a:latin typeface="Calibri" panose="020F0502020204030204"/>
                <a:cs typeface="Calibri"/>
              </a:rPr>
              <a:t> actual</a:t>
            </a: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 de contenedores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9.575</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4.894 No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4.681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Tree>
    <p:extLst>
      <p:ext uri="{BB962C8B-B14F-4D97-AF65-F5344CB8AC3E}">
        <p14:creationId xmlns:p14="http://schemas.microsoft.com/office/powerpoint/2010/main" val="388239367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D7A4A6C9-3314-05AB-65A2-C3B41A61500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549590" y="1488910"/>
            <a:ext cx="7940652" cy="3880180"/>
          </a:xfrm>
          <a:prstGeom prst="rect">
            <a:avLst/>
          </a:prstGeom>
        </p:spPr>
      </p:pic>
      <p:sp>
        <p:nvSpPr>
          <p:cNvPr id="7" name="Título 1">
            <a:extLst>
              <a:ext uri="{FF2B5EF4-FFF2-40B4-BE49-F238E27FC236}">
                <a16:creationId xmlns:a16="http://schemas.microsoft.com/office/drawing/2014/main" id="{85A99F74-A6E5-4470-B205-89FDFDCC9BCF}"/>
              </a:ext>
            </a:extLst>
          </p:cNvPr>
          <p:cNvSpPr txBox="1">
            <a:spLocks/>
          </p:cNvSpPr>
          <p:nvPr/>
        </p:nvSpPr>
        <p:spPr>
          <a:xfrm>
            <a:off x="2846278" y="2993503"/>
            <a:ext cx="1701740"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rPr>
              <a:t>SUBA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219</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600" b="0" i="0" u="none" strike="noStrike" kern="1200" cap="small" spc="0" normalizeH="0" baseline="0" noProof="0">
              <a:ln>
                <a:noFill/>
              </a:ln>
              <a:solidFill>
                <a:srgbClr val="4472C4">
                  <a:lumMod val="50000"/>
                </a:srgbClr>
              </a:solidFill>
              <a:effectLst/>
              <a:highlight>
                <a:srgbClr val="FFFFFF"/>
              </a:highlight>
              <a:uLnTx/>
              <a:uFillTx/>
              <a:latin typeface="Calibri" panose="020F0502020204030204"/>
              <a:ea typeface="+mj-ea"/>
              <a:cs typeface="+mj-cs"/>
            </a:endParaRPr>
          </a:p>
        </p:txBody>
      </p:sp>
      <p:sp>
        <p:nvSpPr>
          <p:cNvPr id="8" name="Título 1">
            <a:extLst>
              <a:ext uri="{FF2B5EF4-FFF2-40B4-BE49-F238E27FC236}">
                <a16:creationId xmlns:a16="http://schemas.microsoft.com/office/drawing/2014/main" id="{C3F28549-B885-477E-B0CE-1593B2941253}"/>
              </a:ext>
            </a:extLst>
          </p:cNvPr>
          <p:cNvSpPr txBox="1">
            <a:spLocks/>
          </p:cNvSpPr>
          <p:nvPr/>
        </p:nvSpPr>
        <p:spPr>
          <a:xfrm>
            <a:off x="2937296" y="3701160"/>
            <a:ext cx="1496293"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145</a:t>
            </a:r>
            <a:endPar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Calibri"/>
            </a:endParaRPr>
          </a:p>
        </p:txBody>
      </p:sp>
      <p:cxnSp>
        <p:nvCxnSpPr>
          <p:cNvPr id="18" name="Conector recto 17">
            <a:extLst>
              <a:ext uri="{FF2B5EF4-FFF2-40B4-BE49-F238E27FC236}">
                <a16:creationId xmlns:a16="http://schemas.microsoft.com/office/drawing/2014/main" id="{CB506E03-293F-421F-9151-B16AEDFABF1E}"/>
              </a:ext>
            </a:extLst>
          </p:cNvPr>
          <p:cNvCxnSpPr>
            <a:cxnSpLocks/>
          </p:cNvCxnSpPr>
          <p:nvPr/>
        </p:nvCxnSpPr>
        <p:spPr>
          <a:xfrm flipH="1">
            <a:off x="3730910" y="3692961"/>
            <a:ext cx="1270711" cy="360545"/>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0" name="Conector recto 19">
            <a:extLst>
              <a:ext uri="{FF2B5EF4-FFF2-40B4-BE49-F238E27FC236}">
                <a16:creationId xmlns:a16="http://schemas.microsoft.com/office/drawing/2014/main" id="{DFE9563C-3FF7-488D-862B-CAC1B96FF851}"/>
              </a:ext>
            </a:extLst>
          </p:cNvPr>
          <p:cNvCxnSpPr/>
          <p:nvPr/>
        </p:nvCxnSpPr>
        <p:spPr>
          <a:xfrm flipH="1">
            <a:off x="5390754" y="3850964"/>
            <a:ext cx="292147" cy="1002102"/>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Conector recto 21">
            <a:extLst>
              <a:ext uri="{FF2B5EF4-FFF2-40B4-BE49-F238E27FC236}">
                <a16:creationId xmlns:a16="http://schemas.microsoft.com/office/drawing/2014/main" id="{1A3BF1AA-C939-4588-9EA6-8201AE36F4FE}"/>
              </a:ext>
            </a:extLst>
          </p:cNvPr>
          <p:cNvCxnSpPr>
            <a:cxnSpLocks/>
          </p:cNvCxnSpPr>
          <p:nvPr/>
        </p:nvCxnSpPr>
        <p:spPr>
          <a:xfrm flipV="1">
            <a:off x="7534874" y="1995914"/>
            <a:ext cx="667430" cy="800379"/>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24" name="Conector recto 23">
            <a:extLst>
              <a:ext uri="{FF2B5EF4-FFF2-40B4-BE49-F238E27FC236}">
                <a16:creationId xmlns:a16="http://schemas.microsoft.com/office/drawing/2014/main" id="{49423A94-E780-4426-A467-E2B4B97973AE}"/>
              </a:ext>
            </a:extLst>
          </p:cNvPr>
          <p:cNvCxnSpPr>
            <a:cxnSpLocks/>
          </p:cNvCxnSpPr>
          <p:nvPr/>
        </p:nvCxnSpPr>
        <p:spPr>
          <a:xfrm>
            <a:off x="7123303" y="3789150"/>
            <a:ext cx="1079001" cy="1656307"/>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6" name="Conector recto 25">
            <a:extLst>
              <a:ext uri="{FF2B5EF4-FFF2-40B4-BE49-F238E27FC236}">
                <a16:creationId xmlns:a16="http://schemas.microsoft.com/office/drawing/2014/main" id="{823625D8-A88A-4EAF-ADD6-3007CE4BE6C1}"/>
              </a:ext>
            </a:extLst>
          </p:cNvPr>
          <p:cNvCxnSpPr/>
          <p:nvPr/>
        </p:nvCxnSpPr>
        <p:spPr>
          <a:xfrm>
            <a:off x="4176868" y="3043451"/>
            <a:ext cx="539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Conector recto 28">
            <a:extLst>
              <a:ext uri="{FF2B5EF4-FFF2-40B4-BE49-F238E27FC236}">
                <a16:creationId xmlns:a16="http://schemas.microsoft.com/office/drawing/2014/main" id="{2CBA8D96-F05F-45B4-91C9-52A1DD9C035A}"/>
              </a:ext>
            </a:extLst>
          </p:cNvPr>
          <p:cNvCxnSpPr>
            <a:cxnSpLocks/>
          </p:cNvCxnSpPr>
          <p:nvPr/>
        </p:nvCxnSpPr>
        <p:spPr>
          <a:xfrm flipH="1">
            <a:off x="3519055" y="3043451"/>
            <a:ext cx="711752" cy="216985"/>
          </a:xfrm>
          <a:prstGeom prst="line">
            <a:avLst/>
          </a:prstGeom>
          <a:ln>
            <a:solidFill>
              <a:srgbClr val="122D40"/>
            </a:solidFill>
            <a:prstDash val="dash"/>
          </a:ln>
        </p:spPr>
        <p:style>
          <a:lnRef idx="1">
            <a:schemeClr val="accent1"/>
          </a:lnRef>
          <a:fillRef idx="0">
            <a:schemeClr val="accent1"/>
          </a:fillRef>
          <a:effectRef idx="0">
            <a:schemeClr val="accent1"/>
          </a:effectRef>
          <a:fontRef idx="minor">
            <a:schemeClr val="tx1"/>
          </a:fontRef>
        </p:style>
      </p:cxnSp>
      <p:sp>
        <p:nvSpPr>
          <p:cNvPr id="23" name="CuadroTexto 22">
            <a:extLst>
              <a:ext uri="{FF2B5EF4-FFF2-40B4-BE49-F238E27FC236}">
                <a16:creationId xmlns:a16="http://schemas.microsoft.com/office/drawing/2014/main" id="{026D82DF-228F-43C5-8474-857D41D96D3C}"/>
              </a:ext>
            </a:extLst>
          </p:cNvPr>
          <p:cNvSpPr txBox="1"/>
          <p:nvPr/>
        </p:nvSpPr>
        <p:spPr>
          <a:xfrm>
            <a:off x="1612454" y="27345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 reemplazados</a:t>
            </a:r>
          </a:p>
        </p:txBody>
      </p:sp>
      <p:cxnSp>
        <p:nvCxnSpPr>
          <p:cNvPr id="25" name="Conector recto 24">
            <a:extLst>
              <a:ext uri="{FF2B5EF4-FFF2-40B4-BE49-F238E27FC236}">
                <a16:creationId xmlns:a16="http://schemas.microsoft.com/office/drawing/2014/main" id="{9D8A5304-A75E-4FAD-B142-FF2F3653E21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7" name="Imagen 26">
            <a:extLst>
              <a:ext uri="{FF2B5EF4-FFF2-40B4-BE49-F238E27FC236}">
                <a16:creationId xmlns:a16="http://schemas.microsoft.com/office/drawing/2014/main" id="{26DED6DF-030B-45A4-8825-584CB12039A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sp>
        <p:nvSpPr>
          <p:cNvPr id="28" name="CuadroTexto 27">
            <a:extLst>
              <a:ext uri="{FF2B5EF4-FFF2-40B4-BE49-F238E27FC236}">
                <a16:creationId xmlns:a16="http://schemas.microsoft.com/office/drawing/2014/main" id="{31B6CF56-F303-4A6A-ADF1-B94050251276}"/>
              </a:ext>
            </a:extLst>
          </p:cNvPr>
          <p:cNvSpPr txBox="1"/>
          <p:nvPr/>
        </p:nvSpPr>
        <p:spPr>
          <a:xfrm>
            <a:off x="142604" y="1581752"/>
            <a:ext cx="2824243" cy="175432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2400" b="1" dirty="0">
                <a:solidFill>
                  <a:srgbClr val="002060"/>
                </a:solidFill>
                <a:effectLst>
                  <a:outerShdw blurRad="38100" dist="38100" dir="2700000" algn="tl">
                    <a:srgbClr val="000000">
                      <a:alpha val="43137"/>
                    </a:srgbClr>
                  </a:outerShdw>
                </a:effectLst>
                <a:latin typeface="Calibri" panose="020F0502020204030204"/>
              </a:rPr>
              <a:t>2</a:t>
            </a:r>
            <a:r>
              <a:rPr kumimoji="0" lang="es-CO" sz="2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.336 Contenedores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2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Reemplazados</a:t>
            </a:r>
          </a:p>
          <a:p>
            <a:pPr marL="0" marR="0" lvl="0" indent="0" algn="ctr" defTabSz="914400" rtl="0" eaLnBrk="1" fontAlgn="auto" latinLnBrk="0" hangingPunct="1">
              <a:lnSpc>
                <a:spcPct val="100000"/>
              </a:lnSpc>
              <a:spcBef>
                <a:spcPts val="0"/>
              </a:spcBef>
              <a:spcAft>
                <a:spcPts val="0"/>
              </a:spcAft>
              <a:buClrTx/>
              <a:buSzTx/>
              <a:buFontTx/>
              <a:buNone/>
              <a:tabLst/>
              <a:defRPr/>
            </a:pPr>
            <a:r>
              <a:rPr lang="es-CO" sz="4000" b="1" dirty="0">
                <a:solidFill>
                  <a:srgbClr val="002060"/>
                </a:solidFill>
                <a:effectLst>
                  <a:outerShdw blurRad="38100" dist="38100" dir="2700000" algn="tl">
                    <a:srgbClr val="000000">
                      <a:alpha val="43137"/>
                    </a:srgbClr>
                  </a:outerShdw>
                </a:effectLst>
                <a:latin typeface="Calibri" panose="020F0502020204030204"/>
              </a:rPr>
              <a:t>21</a:t>
            </a:r>
            <a:r>
              <a:rPr kumimoji="0" lang="es-CO" sz="40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,73</a:t>
            </a:r>
            <a:r>
              <a:rPr kumimoji="0" lang="es-CO" sz="4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a:t>
            </a:r>
            <a:endParaRPr kumimoji="0" lang="es-CO" sz="40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6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p:txBody>
      </p:sp>
      <p:sp>
        <p:nvSpPr>
          <p:cNvPr id="32" name="CuadroTexto 31">
            <a:extLst>
              <a:ext uri="{FF2B5EF4-FFF2-40B4-BE49-F238E27FC236}">
                <a16:creationId xmlns:a16="http://schemas.microsoft.com/office/drawing/2014/main" id="{228F72AD-B0A9-42A8-8A2F-0A5FAB6F8DD1}"/>
              </a:ext>
            </a:extLst>
          </p:cNvPr>
          <p:cNvSpPr txBox="1"/>
          <p:nvPr/>
        </p:nvSpPr>
        <p:spPr>
          <a:xfrm>
            <a:off x="5414991" y="1509016"/>
            <a:ext cx="85734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2400" b="1" i="0" u="none" strike="noStrike" kern="1200" cap="none" spc="0" normalizeH="0" baseline="0" noProof="0" dirty="0">
                <a:ln>
                  <a:noFill/>
                </a:ln>
                <a:solidFill>
                  <a:srgbClr val="002060"/>
                </a:solidFill>
                <a:effectLst/>
                <a:uLnTx/>
                <a:uFillTx/>
                <a:latin typeface="Calibri" panose="020F0502020204030204"/>
                <a:ea typeface="+mn-ea"/>
                <a:cs typeface="+mn-cs"/>
              </a:rPr>
              <a:t>3</a:t>
            </a:r>
            <a:r>
              <a:rPr lang="es-CO" sz="2400" b="1" dirty="0">
                <a:solidFill>
                  <a:srgbClr val="002060"/>
                </a:solidFill>
                <a:latin typeface="Calibri" panose="020F0502020204030204"/>
              </a:rPr>
              <a:t>58</a:t>
            </a:r>
            <a:endParaRPr kumimoji="0" lang="es-CO" sz="2400" b="1" i="0" u="none" strike="noStrike" kern="1200" cap="none" spc="0" normalizeH="0" baseline="0" noProof="0" dirty="0">
              <a:ln>
                <a:noFill/>
              </a:ln>
              <a:solidFill>
                <a:srgbClr val="002060"/>
              </a:solidFill>
              <a:effectLst/>
              <a:uLnTx/>
              <a:uFillTx/>
              <a:latin typeface="Calibri" panose="020F0502020204030204"/>
              <a:ea typeface="+mn-ea"/>
              <a:cs typeface="+mn-cs"/>
            </a:endParaRPr>
          </a:p>
        </p:txBody>
      </p:sp>
      <p:sp>
        <p:nvSpPr>
          <p:cNvPr id="34" name="CuadroTexto 33">
            <a:extLst>
              <a:ext uri="{FF2B5EF4-FFF2-40B4-BE49-F238E27FC236}">
                <a16:creationId xmlns:a16="http://schemas.microsoft.com/office/drawing/2014/main" id="{97399AFA-E569-479C-B48C-BB8741A82CA9}"/>
              </a:ext>
            </a:extLst>
          </p:cNvPr>
          <p:cNvSpPr txBox="1"/>
          <p:nvPr/>
        </p:nvSpPr>
        <p:spPr>
          <a:xfrm>
            <a:off x="3810354" y="5276975"/>
            <a:ext cx="101454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2000" b="1" i="0" u="none" strike="noStrike" kern="1200" cap="none" spc="0" normalizeH="0" baseline="0" noProof="0">
                <a:ln>
                  <a:noFill/>
                </a:ln>
                <a:solidFill>
                  <a:srgbClr val="002060"/>
                </a:solidFill>
                <a:effectLst/>
                <a:uLnTx/>
                <a:uFillTx/>
                <a:latin typeface="Calibri" panose="020F0502020204030204"/>
                <a:ea typeface="+mn-ea"/>
                <a:cs typeface="+mn-cs"/>
              </a:rPr>
              <a:t>966*</a:t>
            </a:r>
            <a:endParaRPr kumimoji="0" lang="es-CO" sz="2000" b="1"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35" name="Título 1">
            <a:extLst>
              <a:ext uri="{FF2B5EF4-FFF2-40B4-BE49-F238E27FC236}">
                <a16:creationId xmlns:a16="http://schemas.microsoft.com/office/drawing/2014/main" id="{2DD3A49E-C0EB-4132-8ED9-DC844ECB3D3F}"/>
              </a:ext>
            </a:extLst>
          </p:cNvPr>
          <p:cNvSpPr txBox="1">
            <a:spLocks/>
          </p:cNvSpPr>
          <p:nvPr/>
        </p:nvSpPr>
        <p:spPr>
          <a:xfrm>
            <a:off x="6218754" y="1330033"/>
            <a:ext cx="595151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highlight>
                  <a:srgbClr val="FFFFFF"/>
                </a:highlight>
                <a:uLnTx/>
                <a:uFillTx/>
                <a:latin typeface="Calibri" panose="020F0502020204030204"/>
                <a:ea typeface="+mj-ea"/>
                <a:cs typeface="+mj-cs"/>
              </a:rPr>
              <a:t>SAN CRISTÓBAL      USME              </a:t>
            </a:r>
            <a:r>
              <a:rPr kumimoji="0" lang="es-CO" sz="1200" b="1" i="0" u="none" strike="noStrike" kern="1200" cap="none" spc="0" normalizeH="0" baseline="0" noProof="0" dirty="0">
                <a:ln>
                  <a:noFill/>
                </a:ln>
                <a:solidFill>
                  <a:srgbClr val="4472C4">
                    <a:lumMod val="50000"/>
                  </a:srgbClr>
                </a:solidFill>
                <a:effectLst/>
                <a:highlight>
                  <a:srgbClr val="FFFFFF"/>
                </a:highlight>
                <a:uLnTx/>
                <a:uFillTx/>
                <a:latin typeface="Calibri Light" panose="020F0302020204030204"/>
                <a:ea typeface="+mj-ea"/>
                <a:cs typeface="+mj-cs"/>
              </a:rPr>
              <a:t>SANTA FE       USAQUÉN       CHAPINERO      LA CANDELARIA    </a:t>
            </a:r>
            <a:r>
              <a:rPr kumimoji="0" lang="es-CO" sz="1200" b="1" i="0" u="none" strike="noStrike" kern="1200" cap="none" spc="0" normalizeH="0" baseline="0" noProof="0" dirty="0">
                <a:ln>
                  <a:noFill/>
                </a:ln>
                <a:solidFill>
                  <a:srgbClr val="4472C4">
                    <a:lumMod val="50000"/>
                  </a:srgbClr>
                </a:solidFill>
                <a:effectLst/>
                <a:highlight>
                  <a:srgbClr val="FFFFFF"/>
                </a:highlight>
                <a:uLnTx/>
                <a:uFillTx/>
                <a:latin typeface="Calibri" panose="020F0502020204030204"/>
                <a:ea typeface="+mj-ea"/>
                <a:cs typeface="+mj-cs"/>
              </a:rPr>
              <a:t>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2000" b="1" i="0" u="none" strike="noStrike" kern="1200" cap="small" spc="0" normalizeH="0" baseline="0" noProof="0" dirty="0">
                <a:ln>
                  <a:noFill/>
                </a:ln>
                <a:solidFill>
                  <a:srgbClr val="4472C4">
                    <a:lumMod val="50000"/>
                  </a:srgbClr>
                </a:solidFill>
                <a:effectLst/>
                <a:highlight>
                  <a:srgbClr val="FFFFFF"/>
                </a:highlight>
                <a:uLnTx/>
                <a:uFillTx/>
                <a:latin typeface="Calibri" panose="020F0502020204030204"/>
                <a:ea typeface="+mj-ea"/>
                <a:cs typeface="+mj-cs"/>
              </a:rPr>
              <a:t>       </a:t>
            </a:r>
            <a:r>
              <a:rPr kumimoji="0" lang="es-CO" sz="1600" b="1" i="0" u="none" strike="noStrike" kern="1200" cap="small" spc="0" normalizeH="0" baseline="0" noProof="0" dirty="0">
                <a:ln>
                  <a:noFill/>
                </a:ln>
                <a:solidFill>
                  <a:srgbClr val="4472C4">
                    <a:lumMod val="50000"/>
                  </a:srgbClr>
                </a:solidFill>
                <a:effectLst/>
                <a:highlight>
                  <a:srgbClr val="FFFFFF"/>
                </a:highlight>
                <a:uLnTx/>
                <a:uFillTx/>
                <a:latin typeface="Calibri" panose="020F0502020204030204"/>
                <a:ea typeface="+mj-ea"/>
                <a:cs typeface="+mj-cs"/>
              </a:rPr>
              <a:t>136	        112	        53              </a:t>
            </a:r>
            <a:r>
              <a:rPr lang="es-CO" sz="1600" b="1" cap="small" dirty="0">
                <a:solidFill>
                  <a:srgbClr val="4472C4">
                    <a:lumMod val="50000"/>
                  </a:srgbClr>
                </a:solidFill>
                <a:highlight>
                  <a:srgbClr val="FFFFFF"/>
                </a:highlight>
                <a:latin typeface="Calibri" panose="020F0502020204030204"/>
              </a:rPr>
              <a:t>50</a:t>
            </a:r>
            <a:r>
              <a:rPr kumimoji="0" lang="es-CO" sz="1600" b="1" i="0" u="none" strike="noStrike" kern="1200" cap="small" spc="0" normalizeH="0" baseline="0" noProof="0" dirty="0">
                <a:ln>
                  <a:noFill/>
                </a:ln>
                <a:solidFill>
                  <a:srgbClr val="4472C4">
                    <a:lumMod val="50000"/>
                  </a:srgbClr>
                </a:solidFill>
                <a:effectLst/>
                <a:highlight>
                  <a:srgbClr val="FFFFFF"/>
                </a:highlight>
                <a:uLnTx/>
                <a:uFillTx/>
                <a:latin typeface="Calibri" panose="020F0502020204030204"/>
                <a:ea typeface="+mj-ea"/>
                <a:cs typeface="+mj-cs"/>
              </a:rPr>
              <a:t>                 6                    1</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0" i="0" u="none" strike="noStrike" kern="1200" cap="small" spc="0" normalizeH="0" baseline="0" noProof="0" dirty="0">
              <a:ln>
                <a:noFill/>
              </a:ln>
              <a:solidFill>
                <a:srgbClr val="4472C4">
                  <a:lumMod val="50000"/>
                </a:srgbClr>
              </a:solidFill>
              <a:effectLst/>
              <a:uLnTx/>
              <a:uFillTx/>
              <a:latin typeface="Calibri" panose="020F0502020204030204"/>
              <a:ea typeface="+mj-ea"/>
              <a:cs typeface="+mj-cs"/>
            </a:endParaRPr>
          </a:p>
        </p:txBody>
      </p:sp>
      <p:sp>
        <p:nvSpPr>
          <p:cNvPr id="36" name="Título 1">
            <a:extLst>
              <a:ext uri="{FF2B5EF4-FFF2-40B4-BE49-F238E27FC236}">
                <a16:creationId xmlns:a16="http://schemas.microsoft.com/office/drawing/2014/main" id="{1FEF573D-6E31-42CE-9571-A12986ABACFC}"/>
              </a:ext>
            </a:extLst>
          </p:cNvPr>
          <p:cNvSpPr txBox="1">
            <a:spLocks/>
          </p:cNvSpPr>
          <p:nvPr/>
        </p:nvSpPr>
        <p:spPr>
          <a:xfrm>
            <a:off x="4438385" y="4887320"/>
            <a:ext cx="1764813" cy="78183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rPr>
              <a:t>FONTIBÓN      KENNEDY</a:t>
            </a:r>
          </a:p>
          <a:p>
            <a:pPr marL="0" marR="0" lvl="0" indent="0" algn="ctr" defTabSz="914400" rtl="0" eaLnBrk="1" fontAlgn="auto" latinLnBrk="0" hangingPunct="1">
              <a:lnSpc>
                <a:spcPct val="90000"/>
              </a:lnSpc>
              <a:spcBef>
                <a:spcPct val="0"/>
              </a:spcBef>
              <a:spcAft>
                <a:spcPts val="0"/>
              </a:spcAft>
              <a:buClrTx/>
              <a:buSzTx/>
              <a:buFontTx/>
              <a:buNone/>
              <a:tabLst/>
              <a:defRPr/>
            </a:pPr>
            <a:r>
              <a:rPr lang="es-CO" sz="1600" b="1">
                <a:solidFill>
                  <a:srgbClr val="002060"/>
                </a:solidFill>
                <a:highlight>
                  <a:srgbClr val="FFFFFF"/>
                </a:highlight>
                <a:latin typeface="Calibri" panose="020F0502020204030204"/>
              </a:rPr>
              <a:t>246</a:t>
            </a:r>
            <a:r>
              <a:rPr kumimoji="0" lang="es-CO" sz="1600" b="1" i="0" u="none" strike="noStrike" kern="1200" cap="none" spc="0" normalizeH="0" baseline="0" noProof="0">
                <a:ln>
                  <a:noFill/>
                </a:ln>
                <a:solidFill>
                  <a:srgbClr val="002060"/>
                </a:solidFill>
                <a:effectLst/>
                <a:highlight>
                  <a:srgbClr val="FFFFFF"/>
                </a:highlight>
                <a:uLnTx/>
                <a:uFillTx/>
                <a:latin typeface="Calibri" panose="020F0502020204030204"/>
                <a:ea typeface="+mj-ea"/>
                <a:cs typeface="+mj-cs"/>
              </a:rPr>
              <a:t>          720</a:t>
            </a:r>
            <a:endPar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p:txBody>
      </p:sp>
      <p:sp>
        <p:nvSpPr>
          <p:cNvPr id="38" name="CuadroTexto 37">
            <a:extLst>
              <a:ext uri="{FF2B5EF4-FFF2-40B4-BE49-F238E27FC236}">
                <a16:creationId xmlns:a16="http://schemas.microsoft.com/office/drawing/2014/main" id="{E54E4446-C5BB-417C-A83B-4EB019C846EF}"/>
              </a:ext>
            </a:extLst>
          </p:cNvPr>
          <p:cNvSpPr txBox="1"/>
          <p:nvPr/>
        </p:nvSpPr>
        <p:spPr>
          <a:xfrm>
            <a:off x="6126257" y="5880946"/>
            <a:ext cx="91060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400" b="1" i="0" u="none" strike="noStrike" kern="1200" cap="none" spc="0" normalizeH="0" baseline="0" noProof="0">
                <a:ln>
                  <a:noFill/>
                </a:ln>
                <a:solidFill>
                  <a:srgbClr val="002060"/>
                </a:solidFill>
                <a:effectLst/>
                <a:uLnTx/>
                <a:uFillTx/>
                <a:latin typeface="Calibri" panose="020F0502020204030204"/>
                <a:ea typeface="+mn-ea"/>
                <a:cs typeface="+mn-cs"/>
              </a:rPr>
              <a:t>648</a:t>
            </a:r>
          </a:p>
        </p:txBody>
      </p:sp>
      <p:sp>
        <p:nvSpPr>
          <p:cNvPr id="31" name="Título 1">
            <a:extLst>
              <a:ext uri="{FF2B5EF4-FFF2-40B4-BE49-F238E27FC236}">
                <a16:creationId xmlns:a16="http://schemas.microsoft.com/office/drawing/2014/main" id="{E999D14C-E6EE-6DD4-2EA2-282EC09058E0}"/>
              </a:ext>
            </a:extLst>
          </p:cNvPr>
          <p:cNvSpPr txBox="1">
            <a:spLocks/>
          </p:cNvSpPr>
          <p:nvPr/>
        </p:nvSpPr>
        <p:spPr>
          <a:xfrm>
            <a:off x="6831229" y="5669159"/>
            <a:ext cx="5323826" cy="105610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CIUDAD BOLÍVAR	PUENTE ARANDA	RAFAEL URIBE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226		109		175</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BOSA		TUNJUELITO 		 ANTONIO NARIÑO</a:t>
            </a:r>
          </a:p>
          <a:p>
            <a:pPr marL="800100" marR="0" lvl="1" indent="-342900" algn="l" defTabSz="914400" rtl="0" eaLnBrk="1" fontAlgn="auto" latinLnBrk="0" hangingPunct="1">
              <a:lnSpc>
                <a:spcPct val="100000"/>
              </a:lnSpc>
              <a:spcBef>
                <a:spcPts val="0"/>
              </a:spcBef>
              <a:spcAft>
                <a:spcPts val="0"/>
              </a:spcAft>
              <a:buClrTx/>
              <a:buSzTx/>
              <a:buFontTx/>
              <a:buAutoNum type="arabicPlain" startAt="12"/>
              <a:tabLst/>
              <a:defRPr/>
            </a:pPr>
            <a:r>
              <a:rPr kumimoji="0" lang="es-CO" sz="1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5		1</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37		88		2</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LOS MÁRTIRES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6		5</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8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p:txBody>
      </p:sp>
      <p:sp>
        <p:nvSpPr>
          <p:cNvPr id="30" name="CuadroTexto 29">
            <a:extLst>
              <a:ext uri="{FF2B5EF4-FFF2-40B4-BE49-F238E27FC236}">
                <a16:creationId xmlns:a16="http://schemas.microsoft.com/office/drawing/2014/main" id="{B70A50C9-ECD4-4BB2-BD8B-C6C82067852F}"/>
              </a:ext>
            </a:extLst>
          </p:cNvPr>
          <p:cNvSpPr txBox="1"/>
          <p:nvPr/>
        </p:nvSpPr>
        <p:spPr>
          <a:xfrm>
            <a:off x="65604" y="6280391"/>
            <a:ext cx="6544746" cy="369332"/>
          </a:xfrm>
          <a:prstGeom prst="rect">
            <a:avLst/>
          </a:prstGeom>
          <a:noFill/>
        </p:spPr>
        <p:txBody>
          <a:bodyPr wrap="square">
            <a:spAutoFit/>
          </a:bodyPr>
          <a:lstStyle/>
          <a:p>
            <a:pPr marL="171450" marR="0" lvl="0" indent="-1714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La obligación de reemplazar contenedores esta sobre la capacidad Nominal del Anexo 11 .</a:t>
            </a:r>
          </a:p>
          <a:p>
            <a:pPr marL="171450" marR="0" lvl="0" indent="-1714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900">
                <a:solidFill>
                  <a:srgbClr val="002060"/>
                </a:solidFill>
                <a:latin typeface="Calibri" panose="020F0502020204030204"/>
              </a:rPr>
              <a:t>*Se reportaron 916 contendores remplazados, en el informe del Concesionario.</a:t>
            </a:r>
            <a:endParaRPr kumimoji="0" lang="es-CO" sz="900" b="0" i="0" u="none" strike="noStrike" kern="1200" cap="none" spc="0" normalizeH="0" baseline="0" noProof="0">
              <a:ln>
                <a:noFill/>
              </a:ln>
              <a:solidFill>
                <a:srgbClr val="00206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4714928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4">
            <a:extLst>
              <a:ext uri="{FF2B5EF4-FFF2-40B4-BE49-F238E27FC236}">
                <a16:creationId xmlns:a16="http://schemas.microsoft.com/office/drawing/2014/main" id="{FCE05695-B3DC-4413-9228-1041F937AC93}"/>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395231" y="1414053"/>
            <a:ext cx="8376241" cy="4093029"/>
          </a:xfrm>
          <a:prstGeom prst="rect">
            <a:avLst/>
          </a:prstGeom>
        </p:spPr>
      </p:pic>
      <p:cxnSp>
        <p:nvCxnSpPr>
          <p:cNvPr id="25" name="Conector recto 24">
            <a:extLst>
              <a:ext uri="{FF2B5EF4-FFF2-40B4-BE49-F238E27FC236}">
                <a16:creationId xmlns:a16="http://schemas.microsoft.com/office/drawing/2014/main" id="{9649E614-4743-4EE3-9F95-862481FDB765}"/>
              </a:ext>
            </a:extLst>
          </p:cNvPr>
          <p:cNvCxnSpPr>
            <a:cxnSpLocks/>
          </p:cNvCxnSpPr>
          <p:nvPr/>
        </p:nvCxnSpPr>
        <p:spPr>
          <a:xfrm flipH="1">
            <a:off x="5074688" y="3756660"/>
            <a:ext cx="584306" cy="1103328"/>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33" name="Conector recto 32">
            <a:extLst>
              <a:ext uri="{FF2B5EF4-FFF2-40B4-BE49-F238E27FC236}">
                <a16:creationId xmlns:a16="http://schemas.microsoft.com/office/drawing/2014/main" id="{8A6C5633-A7FE-4C8B-96AC-129B2135F538}"/>
              </a:ext>
            </a:extLst>
          </p:cNvPr>
          <p:cNvCxnSpPr>
            <a:cxnSpLocks/>
          </p:cNvCxnSpPr>
          <p:nvPr/>
        </p:nvCxnSpPr>
        <p:spPr>
          <a:xfrm flipV="1">
            <a:off x="3176686" y="3065486"/>
            <a:ext cx="1517" cy="607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cto 34">
            <a:extLst>
              <a:ext uri="{FF2B5EF4-FFF2-40B4-BE49-F238E27FC236}">
                <a16:creationId xmlns:a16="http://schemas.microsoft.com/office/drawing/2014/main" id="{E2E1515D-EDF6-4CE0-A5B3-45856901FE3B}"/>
              </a:ext>
            </a:extLst>
          </p:cNvPr>
          <p:cNvCxnSpPr>
            <a:cxnSpLocks/>
          </p:cNvCxnSpPr>
          <p:nvPr/>
        </p:nvCxnSpPr>
        <p:spPr>
          <a:xfrm flipH="1">
            <a:off x="2849060" y="3429000"/>
            <a:ext cx="2225628" cy="1133685"/>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28C58DA-5753-4832-96DF-FCD6A9249138}"/>
              </a:ext>
            </a:extLst>
          </p:cNvPr>
          <p:cNvSpPr txBox="1"/>
          <p:nvPr/>
        </p:nvSpPr>
        <p:spPr>
          <a:xfrm>
            <a:off x="1652487" y="128264"/>
            <a:ext cx="9881937"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prstClr val="black"/>
                </a:solidFill>
                <a:effectLst/>
                <a:uLnTx/>
                <a:uFillTx/>
                <a:latin typeface="Candara"/>
                <a:ea typeface="+mn-ea"/>
                <a:cs typeface="+mn-cs"/>
              </a:rPr>
              <a:t>         </a:t>
            </a:r>
            <a:r>
              <a:rPr kumimoji="0" lang="es-CO" sz="1600" b="0" i="0" u="none" strike="noStrike" kern="1200" cap="small" spc="0" normalizeH="0" baseline="0" noProof="0">
                <a:ln>
                  <a:noFill/>
                </a:ln>
                <a:solidFill>
                  <a:srgbClr val="4472C4">
                    <a:lumMod val="50000"/>
                  </a:srgbClr>
                </a:solidFill>
                <a:effectLst/>
                <a:uLnTx/>
                <a:uFillTx/>
                <a:latin typeface="Candara"/>
                <a:ea typeface="+mn-ea"/>
                <a:cs typeface="+mn-cs"/>
              </a:rPr>
              <a:t>Zonas de mayor vandalismo al esquema de contenerización</a:t>
            </a:r>
          </a:p>
        </p:txBody>
      </p:sp>
      <p:cxnSp>
        <p:nvCxnSpPr>
          <p:cNvPr id="23" name="Conector recto 22">
            <a:extLst>
              <a:ext uri="{FF2B5EF4-FFF2-40B4-BE49-F238E27FC236}">
                <a16:creationId xmlns:a16="http://schemas.microsoft.com/office/drawing/2014/main" id="{947D6E3F-6272-4E19-AFE0-1140A63A43F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4" name="Imagen 23">
            <a:extLst>
              <a:ext uri="{FF2B5EF4-FFF2-40B4-BE49-F238E27FC236}">
                <a16:creationId xmlns:a16="http://schemas.microsoft.com/office/drawing/2014/main" id="{E245157E-39ED-4440-87A7-B30D00A094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cxnSp>
        <p:nvCxnSpPr>
          <p:cNvPr id="26" name="Conector recto 25">
            <a:extLst>
              <a:ext uri="{FF2B5EF4-FFF2-40B4-BE49-F238E27FC236}">
                <a16:creationId xmlns:a16="http://schemas.microsoft.com/office/drawing/2014/main" id="{A9E7709F-7D96-4A63-B239-B5D14ED73527}"/>
              </a:ext>
            </a:extLst>
          </p:cNvPr>
          <p:cNvCxnSpPr>
            <a:cxnSpLocks/>
          </p:cNvCxnSpPr>
          <p:nvPr/>
        </p:nvCxnSpPr>
        <p:spPr>
          <a:xfrm flipH="1">
            <a:off x="2412508" y="3154731"/>
            <a:ext cx="1593026" cy="243925"/>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9" name="Título 1">
            <a:extLst>
              <a:ext uri="{FF2B5EF4-FFF2-40B4-BE49-F238E27FC236}">
                <a16:creationId xmlns:a16="http://schemas.microsoft.com/office/drawing/2014/main" id="{6F94163E-35B2-457D-A14E-F0591740349F}"/>
              </a:ext>
            </a:extLst>
          </p:cNvPr>
          <p:cNvSpPr txBox="1">
            <a:spLocks/>
          </p:cNvSpPr>
          <p:nvPr/>
        </p:nvSpPr>
        <p:spPr>
          <a:xfrm>
            <a:off x="1356222" y="2946960"/>
            <a:ext cx="2428340" cy="123736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highlight>
                  <a:srgbClr val="FFFFFF"/>
                </a:highlight>
                <a:uLnTx/>
                <a:uFillTx/>
                <a:latin typeface="Calibri Light" panose="020F03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highlight>
                  <a:srgbClr val="FFFFFF"/>
                </a:highlight>
                <a:uLnTx/>
                <a:uFillTx/>
                <a:latin typeface="Calibri Light" panose="020F0302020204030204"/>
                <a:ea typeface="+mj-ea"/>
                <a:cs typeface="+mj-cs"/>
              </a:rPr>
              <a:t>Rincon del Norte</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highlight>
                  <a:srgbClr val="FFFFFF"/>
                </a:highlight>
                <a:uLnTx/>
                <a:uFillTx/>
                <a:latin typeface="Calibri Light" panose="020F0302020204030204"/>
                <a:ea typeface="+mj-ea"/>
                <a:cs typeface="+mj-cs"/>
              </a:rPr>
              <a:t>La Gaitana</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rPr>
              <a:t> </a:t>
            </a:r>
          </a:p>
        </p:txBody>
      </p:sp>
      <p:sp>
        <p:nvSpPr>
          <p:cNvPr id="36" name="CuadroTexto 35">
            <a:extLst>
              <a:ext uri="{FF2B5EF4-FFF2-40B4-BE49-F238E27FC236}">
                <a16:creationId xmlns:a16="http://schemas.microsoft.com/office/drawing/2014/main" id="{E3FBEBE5-03A2-42B7-963D-36B412F686F8}"/>
              </a:ext>
            </a:extLst>
          </p:cNvPr>
          <p:cNvSpPr txBox="1"/>
          <p:nvPr/>
        </p:nvSpPr>
        <p:spPr>
          <a:xfrm>
            <a:off x="6992561" y="1544855"/>
            <a:ext cx="2130173"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small" spc="0" normalizeH="0" baseline="0" noProof="0" dirty="0">
                <a:ln>
                  <a:noFill/>
                </a:ln>
                <a:solidFill>
                  <a:srgbClr val="4472C4">
                    <a:lumMod val="50000"/>
                  </a:srgbClr>
                </a:solidFill>
                <a:effectLst/>
                <a:uLnTx/>
                <a:uFillTx/>
                <a:latin typeface="Calibri Light" panose="020F0302020204030204"/>
                <a:ea typeface="+mn-ea"/>
                <a:cs typeface="+mn-cs"/>
              </a:rPr>
              <a:t>Usaquén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n-ea"/>
                <a:cs typeface="+mn-cs"/>
              </a:rPr>
              <a:t>Santa Bibiana</a:t>
            </a:r>
          </a:p>
        </p:txBody>
      </p:sp>
      <p:sp>
        <p:nvSpPr>
          <p:cNvPr id="32" name="Título 1">
            <a:extLst>
              <a:ext uri="{FF2B5EF4-FFF2-40B4-BE49-F238E27FC236}">
                <a16:creationId xmlns:a16="http://schemas.microsoft.com/office/drawing/2014/main" id="{854EDB54-E7B7-423A-AC3B-9BE2C198CEDA}"/>
              </a:ext>
            </a:extLst>
          </p:cNvPr>
          <p:cNvSpPr txBox="1">
            <a:spLocks/>
          </p:cNvSpPr>
          <p:nvPr/>
        </p:nvSpPr>
        <p:spPr>
          <a:xfrm>
            <a:off x="3633545" y="5217436"/>
            <a:ext cx="3688961" cy="5642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FONTIBÓN              </a:t>
            </a: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KENNEDY</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none" spc="0" normalizeH="0" baseline="0" noProof="0">
                <a:ln>
                  <a:noFill/>
                </a:ln>
                <a:solidFill>
                  <a:srgbClr val="4472C4">
                    <a:lumMod val="50000"/>
                  </a:srgbClr>
                </a:solidFill>
                <a:effectLst/>
                <a:uLnTx/>
                <a:uFillTx/>
                <a:latin typeface="Calibri" panose="020F0502020204030204"/>
                <a:ea typeface="+mj-ea"/>
                <a:cs typeface="+mj-cs"/>
              </a:rPr>
              <a:t>V</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illa Carmenza      Roma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Villemar                 Catalina </a:t>
            </a:r>
            <a:r>
              <a:rPr kumimoji="0" lang="es-CO" sz="1400" b="0"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ii</a:t>
            </a: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La Cecilia</a:t>
            </a:r>
            <a:endParaRPr kumimoji="0" lang="es-CO" sz="14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a:t>
            </a: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p:txBody>
      </p:sp>
      <p:sp>
        <p:nvSpPr>
          <p:cNvPr id="28" name="Título 1">
            <a:extLst>
              <a:ext uri="{FF2B5EF4-FFF2-40B4-BE49-F238E27FC236}">
                <a16:creationId xmlns:a16="http://schemas.microsoft.com/office/drawing/2014/main" id="{03469D0D-2F00-4F6F-830A-AA73FECF22ED}"/>
              </a:ext>
            </a:extLst>
          </p:cNvPr>
          <p:cNvSpPr txBox="1">
            <a:spLocks/>
          </p:cNvSpPr>
          <p:nvPr/>
        </p:nvSpPr>
        <p:spPr>
          <a:xfrm>
            <a:off x="1893725" y="4221066"/>
            <a:ext cx="2428340" cy="84021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BARRIOS UNIDOS</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San Fernando</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Normandía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panose="020F0502020204030204"/>
                <a:ea typeface="+mj-ea"/>
                <a:cs typeface="+mj-cs"/>
              </a:rPr>
              <a:t>Garces Navas</a:t>
            </a:r>
          </a:p>
        </p:txBody>
      </p:sp>
      <p:cxnSp>
        <p:nvCxnSpPr>
          <p:cNvPr id="38" name="Conector recto 37">
            <a:extLst>
              <a:ext uri="{FF2B5EF4-FFF2-40B4-BE49-F238E27FC236}">
                <a16:creationId xmlns:a16="http://schemas.microsoft.com/office/drawing/2014/main" id="{FC471D9E-4835-13A6-32AF-5C13C56636DF}"/>
              </a:ext>
            </a:extLst>
          </p:cNvPr>
          <p:cNvCxnSpPr>
            <a:cxnSpLocks/>
          </p:cNvCxnSpPr>
          <p:nvPr/>
        </p:nvCxnSpPr>
        <p:spPr>
          <a:xfrm>
            <a:off x="6623443" y="3815309"/>
            <a:ext cx="1380848" cy="1505573"/>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39" name="Título 1">
            <a:extLst>
              <a:ext uri="{FF2B5EF4-FFF2-40B4-BE49-F238E27FC236}">
                <a16:creationId xmlns:a16="http://schemas.microsoft.com/office/drawing/2014/main" id="{6814AA63-8073-02A6-1AB2-C5CB78990A4A}"/>
              </a:ext>
            </a:extLst>
          </p:cNvPr>
          <p:cNvSpPr txBox="1">
            <a:spLocks/>
          </p:cNvSpPr>
          <p:nvPr/>
        </p:nvSpPr>
        <p:spPr>
          <a:xfrm>
            <a:off x="7497701" y="5523924"/>
            <a:ext cx="4396546" cy="80498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RAFAEL URIBE </a:t>
            </a:r>
            <a:r>
              <a:rPr kumimoji="0" lang="es-CO" sz="1400" b="1"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URIBE</a:t>
            </a: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CIUDAD BOLÍVAR</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Quiroga 		Arborizadora Alta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Molinos 		Sierra Morena				</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p:txBody>
      </p:sp>
      <p:cxnSp>
        <p:nvCxnSpPr>
          <p:cNvPr id="20" name="Conector recto 19">
            <a:extLst>
              <a:ext uri="{FF2B5EF4-FFF2-40B4-BE49-F238E27FC236}">
                <a16:creationId xmlns:a16="http://schemas.microsoft.com/office/drawing/2014/main" id="{F425C421-1C06-4A22-A43D-A3148C1EB91C}"/>
              </a:ext>
            </a:extLst>
          </p:cNvPr>
          <p:cNvCxnSpPr>
            <a:cxnSpLocks/>
          </p:cNvCxnSpPr>
          <p:nvPr/>
        </p:nvCxnSpPr>
        <p:spPr>
          <a:xfrm flipH="1">
            <a:off x="6630533" y="2148918"/>
            <a:ext cx="724058" cy="6721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5348496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F77565F6-A383-916E-4AA6-F2ACE93BB1A2}"/>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106875" y="1652958"/>
            <a:ext cx="7834813" cy="3828461"/>
          </a:xfrm>
          <a:prstGeom prst="rect">
            <a:avLst/>
          </a:prstGeom>
        </p:spPr>
      </p:pic>
      <p:sp>
        <p:nvSpPr>
          <p:cNvPr id="6" name="Título 1">
            <a:extLst>
              <a:ext uri="{FF2B5EF4-FFF2-40B4-BE49-F238E27FC236}">
                <a16:creationId xmlns:a16="http://schemas.microsoft.com/office/drawing/2014/main" id="{DD75F67D-9767-4093-943C-7DC9EC89C4A0}"/>
              </a:ext>
            </a:extLst>
          </p:cNvPr>
          <p:cNvSpPr txBox="1">
            <a:spLocks/>
          </p:cNvSpPr>
          <p:nvPr/>
        </p:nvSpPr>
        <p:spPr>
          <a:xfrm>
            <a:off x="7192710" y="1710466"/>
            <a:ext cx="4186859" cy="100147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USME</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err="1">
                <a:ln>
                  <a:noFill/>
                </a:ln>
                <a:solidFill>
                  <a:srgbClr val="4472C4">
                    <a:lumMod val="50000"/>
                  </a:srgbClr>
                </a:solidFill>
                <a:effectLst/>
                <a:uLnTx/>
                <a:uFillTx/>
                <a:latin typeface="Calibri Light" panose="020F0302020204030204"/>
                <a:ea typeface="+mj-ea"/>
                <a:cs typeface="+mj-cs"/>
              </a:rPr>
              <a:t>Usminia</a:t>
            </a:r>
            <a:endPar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dirty="0">
                <a:solidFill>
                  <a:srgbClr val="4472C4">
                    <a:lumMod val="50000"/>
                  </a:srgbClr>
                </a:solidFill>
                <a:latin typeface="Calibri Light" panose="020F0302020204030204"/>
              </a:rPr>
              <a:t>La </a:t>
            </a:r>
            <a:r>
              <a:rPr lang="es-CO" sz="1400" cap="small" dirty="0" err="1">
                <a:solidFill>
                  <a:srgbClr val="4472C4">
                    <a:lumMod val="50000"/>
                  </a:srgbClr>
                </a:solidFill>
                <a:latin typeface="Calibri Light" panose="020F0302020204030204"/>
              </a:rPr>
              <a:t>Marichuela</a:t>
            </a: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	</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endParaRPr>
          </a:p>
        </p:txBody>
      </p:sp>
      <p:sp>
        <p:nvSpPr>
          <p:cNvPr id="7" name="Título 1">
            <a:extLst>
              <a:ext uri="{FF2B5EF4-FFF2-40B4-BE49-F238E27FC236}">
                <a16:creationId xmlns:a16="http://schemas.microsoft.com/office/drawing/2014/main" id="{85A99F74-A6E5-4470-B205-89FDFDCC9BCF}"/>
              </a:ext>
            </a:extLst>
          </p:cNvPr>
          <p:cNvSpPr txBox="1">
            <a:spLocks/>
          </p:cNvSpPr>
          <p:nvPr/>
        </p:nvSpPr>
        <p:spPr>
          <a:xfrm>
            <a:off x="981937" y="2193091"/>
            <a:ext cx="2231441" cy="77946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Suba urbano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El salitre</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panose="020F0502020204030204"/>
              <a:ea typeface="+mj-ea"/>
              <a:cs typeface="+mj-cs"/>
            </a:endParaRPr>
          </a:p>
        </p:txBody>
      </p:sp>
      <p:sp>
        <p:nvSpPr>
          <p:cNvPr id="8" name="Título 1">
            <a:extLst>
              <a:ext uri="{FF2B5EF4-FFF2-40B4-BE49-F238E27FC236}">
                <a16:creationId xmlns:a16="http://schemas.microsoft.com/office/drawing/2014/main" id="{C3F28549-B885-477E-B0CE-1593B2941253}"/>
              </a:ext>
            </a:extLst>
          </p:cNvPr>
          <p:cNvSpPr txBox="1">
            <a:spLocks/>
          </p:cNvSpPr>
          <p:nvPr/>
        </p:nvSpPr>
        <p:spPr>
          <a:xfrm>
            <a:off x="1126248" y="3885448"/>
            <a:ext cx="1797468" cy="1128474"/>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El Minuto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Bachué</a:t>
            </a:r>
          </a:p>
        </p:txBody>
      </p:sp>
      <p:sp>
        <p:nvSpPr>
          <p:cNvPr id="9" name="Título 1">
            <a:extLst>
              <a:ext uri="{FF2B5EF4-FFF2-40B4-BE49-F238E27FC236}">
                <a16:creationId xmlns:a16="http://schemas.microsoft.com/office/drawing/2014/main" id="{DAA8A8BC-0F12-4806-BF31-B54AC80A9581}"/>
              </a:ext>
            </a:extLst>
          </p:cNvPr>
          <p:cNvSpPr txBox="1">
            <a:spLocks/>
          </p:cNvSpPr>
          <p:nvPr/>
        </p:nvSpPr>
        <p:spPr>
          <a:xfrm>
            <a:off x="3106875" y="4904657"/>
            <a:ext cx="3688961" cy="5642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FONTIBÓN              </a:t>
            </a: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KENNEDY</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Ferrocaja</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Marsella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p>
        </p:txBody>
      </p:sp>
      <p:cxnSp>
        <p:nvCxnSpPr>
          <p:cNvPr id="20" name="Conector recto 19">
            <a:extLst>
              <a:ext uri="{FF2B5EF4-FFF2-40B4-BE49-F238E27FC236}">
                <a16:creationId xmlns:a16="http://schemas.microsoft.com/office/drawing/2014/main" id="{F425C421-1C06-4A22-A43D-A3148C1EB91C}"/>
              </a:ext>
            </a:extLst>
          </p:cNvPr>
          <p:cNvCxnSpPr>
            <a:cxnSpLocks/>
          </p:cNvCxnSpPr>
          <p:nvPr/>
        </p:nvCxnSpPr>
        <p:spPr>
          <a:xfrm flipH="1">
            <a:off x="6624647" y="2366497"/>
            <a:ext cx="474146" cy="454612"/>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5" name="Conector recto 24">
            <a:extLst>
              <a:ext uri="{FF2B5EF4-FFF2-40B4-BE49-F238E27FC236}">
                <a16:creationId xmlns:a16="http://schemas.microsoft.com/office/drawing/2014/main" id="{9649E614-4743-4EE3-9F95-862481FDB765}"/>
              </a:ext>
            </a:extLst>
          </p:cNvPr>
          <p:cNvCxnSpPr>
            <a:cxnSpLocks/>
          </p:cNvCxnSpPr>
          <p:nvPr/>
        </p:nvCxnSpPr>
        <p:spPr>
          <a:xfrm flipH="1">
            <a:off x="4379946" y="4023077"/>
            <a:ext cx="817704" cy="707806"/>
          </a:xfrm>
          <a:prstGeom prst="line">
            <a:avLst/>
          </a:prstGeom>
          <a:ln>
            <a:solidFill>
              <a:schemeClr val="accent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Conector recto 29">
            <a:extLst>
              <a:ext uri="{FF2B5EF4-FFF2-40B4-BE49-F238E27FC236}">
                <a16:creationId xmlns:a16="http://schemas.microsoft.com/office/drawing/2014/main" id="{32E97C82-D8DC-4381-B0F6-1F926893C0AF}"/>
              </a:ext>
            </a:extLst>
          </p:cNvPr>
          <p:cNvCxnSpPr>
            <a:cxnSpLocks/>
          </p:cNvCxnSpPr>
          <p:nvPr/>
        </p:nvCxnSpPr>
        <p:spPr>
          <a:xfrm>
            <a:off x="6354535" y="3928116"/>
            <a:ext cx="725877" cy="1190709"/>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3" name="Conector recto 32">
            <a:extLst>
              <a:ext uri="{FF2B5EF4-FFF2-40B4-BE49-F238E27FC236}">
                <a16:creationId xmlns:a16="http://schemas.microsoft.com/office/drawing/2014/main" id="{8A6C5633-A7FE-4C8B-96AC-129B2135F538}"/>
              </a:ext>
            </a:extLst>
          </p:cNvPr>
          <p:cNvCxnSpPr>
            <a:cxnSpLocks/>
          </p:cNvCxnSpPr>
          <p:nvPr/>
        </p:nvCxnSpPr>
        <p:spPr>
          <a:xfrm flipV="1">
            <a:off x="3176686" y="3065486"/>
            <a:ext cx="1517" cy="607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cto 34">
            <a:extLst>
              <a:ext uri="{FF2B5EF4-FFF2-40B4-BE49-F238E27FC236}">
                <a16:creationId xmlns:a16="http://schemas.microsoft.com/office/drawing/2014/main" id="{E2E1515D-EDF6-4CE0-A5B3-45856901FE3B}"/>
              </a:ext>
            </a:extLst>
          </p:cNvPr>
          <p:cNvCxnSpPr>
            <a:cxnSpLocks/>
          </p:cNvCxnSpPr>
          <p:nvPr/>
        </p:nvCxnSpPr>
        <p:spPr>
          <a:xfrm flipH="1">
            <a:off x="2055219" y="3825688"/>
            <a:ext cx="2537317" cy="439694"/>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28C58DA-5753-4832-96DF-FCD6A9249138}"/>
              </a:ext>
            </a:extLst>
          </p:cNvPr>
          <p:cNvSpPr txBox="1"/>
          <p:nvPr/>
        </p:nvSpPr>
        <p:spPr>
          <a:xfrm>
            <a:off x="1694738" y="21961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prstClr val="black"/>
                </a:solidFill>
                <a:effectLst/>
                <a:uLnTx/>
                <a:uFillTx/>
                <a:latin typeface="Candara" panose="020E0502030303020204" pitchFamily="34" charset="0"/>
                <a:ea typeface="+mn-ea"/>
                <a:cs typeface="+mn-cs"/>
              </a:rPr>
              <a:t>         </a:t>
            </a: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Casos de Éxito</a:t>
            </a:r>
          </a:p>
        </p:txBody>
      </p:sp>
      <p:cxnSp>
        <p:nvCxnSpPr>
          <p:cNvPr id="23" name="Conector recto 22">
            <a:extLst>
              <a:ext uri="{FF2B5EF4-FFF2-40B4-BE49-F238E27FC236}">
                <a16:creationId xmlns:a16="http://schemas.microsoft.com/office/drawing/2014/main" id="{947D6E3F-6272-4E19-AFE0-1140A63A43F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4" name="Imagen 23">
            <a:extLst>
              <a:ext uri="{FF2B5EF4-FFF2-40B4-BE49-F238E27FC236}">
                <a16:creationId xmlns:a16="http://schemas.microsoft.com/office/drawing/2014/main" id="{E245157E-39ED-4440-87A7-B30D00A094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cxnSp>
        <p:nvCxnSpPr>
          <p:cNvPr id="26" name="Conector recto 25">
            <a:extLst>
              <a:ext uri="{FF2B5EF4-FFF2-40B4-BE49-F238E27FC236}">
                <a16:creationId xmlns:a16="http://schemas.microsoft.com/office/drawing/2014/main" id="{A9E7709F-7D96-4A63-B239-B5D14ED73527}"/>
              </a:ext>
            </a:extLst>
          </p:cNvPr>
          <p:cNvCxnSpPr>
            <a:cxnSpLocks/>
          </p:cNvCxnSpPr>
          <p:nvPr/>
        </p:nvCxnSpPr>
        <p:spPr>
          <a:xfrm flipH="1" flipV="1">
            <a:off x="1930192" y="2617442"/>
            <a:ext cx="2049456" cy="802613"/>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7" name="Título 1">
            <a:extLst>
              <a:ext uri="{FF2B5EF4-FFF2-40B4-BE49-F238E27FC236}">
                <a16:creationId xmlns:a16="http://schemas.microsoft.com/office/drawing/2014/main" id="{08C09CD8-6E9D-8EEF-89E5-673B685600AB}"/>
              </a:ext>
            </a:extLst>
          </p:cNvPr>
          <p:cNvSpPr txBox="1">
            <a:spLocks/>
          </p:cNvSpPr>
          <p:nvPr/>
        </p:nvSpPr>
        <p:spPr>
          <a:xfrm>
            <a:off x="5935824" y="5215245"/>
            <a:ext cx="2984950" cy="94707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TEUSAQUILLO</a:t>
            </a: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a:t>
            </a: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TUNJUELITO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Pablo VI</a:t>
            </a: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Nuevo Muzú</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panose="020F0502020204030204"/>
                <a:ea typeface="+mj-ea"/>
                <a:cs typeface="+mj-cs"/>
              </a:rPr>
              <a:t> 	</a:t>
            </a: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p:txBody>
      </p:sp>
    </p:spTree>
    <p:extLst>
      <p:ext uri="{BB962C8B-B14F-4D97-AF65-F5344CB8AC3E}">
        <p14:creationId xmlns:p14="http://schemas.microsoft.com/office/powerpoint/2010/main" val="160393245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A28DA0D9-345E-4F23-8A7D-98B05730DD8D}"/>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401696" y="253867"/>
            <a:ext cx="1023380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esquema de Contenerización</a:t>
            </a: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pic>
        <p:nvPicPr>
          <p:cNvPr id="18" name="Imagen 17">
            <a:extLst>
              <a:ext uri="{FF2B5EF4-FFF2-40B4-BE49-F238E27FC236}">
                <a16:creationId xmlns:a16="http://schemas.microsoft.com/office/drawing/2014/main" id="{E80B7346-DD39-46E7-BA62-0D4E07C6F2B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939927" y="5744539"/>
            <a:ext cx="1280414" cy="1005884"/>
          </a:xfrm>
          <a:prstGeom prst="rect">
            <a:avLst/>
          </a:prstGeom>
        </p:spPr>
      </p:pic>
      <p:sp>
        <p:nvSpPr>
          <p:cNvPr id="4" name="AutoShape 2">
            <a:extLst>
              <a:ext uri="{FF2B5EF4-FFF2-40B4-BE49-F238E27FC236}">
                <a16:creationId xmlns:a16="http://schemas.microsoft.com/office/drawing/2014/main" id="{F272E5A8-4517-460D-97B8-6C9F02EC5C4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B24318A-F94A-46AB-A1D9-B346E84FC52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6" name="Imagen 5">
            <a:extLst>
              <a:ext uri="{FF2B5EF4-FFF2-40B4-BE49-F238E27FC236}">
                <a16:creationId xmlns:a16="http://schemas.microsoft.com/office/drawing/2014/main" id="{EB98C714-9DC2-8EF6-C58C-92BFB32EFB6E}"/>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577352" y="2078543"/>
            <a:ext cx="3756186" cy="3044076"/>
          </a:xfrm>
          <a:prstGeom prst="rect">
            <a:avLst/>
          </a:prstGeom>
        </p:spPr>
      </p:pic>
      <p:pic>
        <p:nvPicPr>
          <p:cNvPr id="7" name="Imagen 6">
            <a:extLst>
              <a:ext uri="{FF2B5EF4-FFF2-40B4-BE49-F238E27FC236}">
                <a16:creationId xmlns:a16="http://schemas.microsoft.com/office/drawing/2014/main" id="{BDE0966A-EA69-0DE5-043D-1C0F111F2DEC}"/>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462534" y="2065974"/>
            <a:ext cx="3609376" cy="3064251"/>
          </a:xfrm>
          <a:prstGeom prst="rect">
            <a:avLst/>
          </a:prstGeom>
        </p:spPr>
      </p:pic>
      <p:pic>
        <p:nvPicPr>
          <p:cNvPr id="9" name="Imagen 8">
            <a:extLst>
              <a:ext uri="{FF2B5EF4-FFF2-40B4-BE49-F238E27FC236}">
                <a16:creationId xmlns:a16="http://schemas.microsoft.com/office/drawing/2014/main" id="{4ACEE9FD-75AA-4408-567E-5E73DF3EC503}"/>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8181458" y="2073098"/>
            <a:ext cx="3528604" cy="3080688"/>
          </a:xfrm>
          <a:prstGeom prst="rect">
            <a:avLst/>
          </a:prstGeom>
        </p:spPr>
      </p:pic>
    </p:spTree>
    <p:extLst>
      <p:ext uri="{BB962C8B-B14F-4D97-AF65-F5344CB8AC3E}">
        <p14:creationId xmlns:p14="http://schemas.microsoft.com/office/powerpoint/2010/main" val="255352078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92662" y="6039791"/>
            <a:ext cx="11585698" cy="646331"/>
          </a:xfrm>
          <a:prstGeom prst="rect">
            <a:avLst/>
          </a:prstGeom>
          <a:noFill/>
        </p:spPr>
        <p:txBody>
          <a:bodyPr wrap="square" lIns="91440" tIns="45720" rIns="91440" bIns="45720" rtlCol="0" anchor="t">
            <a:spAutoFit/>
          </a:bodyPr>
          <a:lstStyle/>
          <a:p>
            <a:pPr defTabSz="0"/>
            <a:r>
              <a:rPr lang="es-CO" sz="900" dirty="0">
                <a:solidFill>
                  <a:schemeClr val="accent1">
                    <a:lumMod val="50000"/>
                  </a:schemeClr>
                </a:solidFill>
              </a:rPr>
              <a:t>NOTA: La Interventoría solicitó cambios en las certificaciones de pesaje del </a:t>
            </a:r>
            <a:r>
              <a:rPr lang="es-CO" sz="900" dirty="0">
                <a:solidFill>
                  <a:schemeClr val="accent1">
                    <a:lumMod val="50000"/>
                  </a:schemeClr>
                </a:solidFill>
                <a:highlight>
                  <a:srgbClr val="FFFFFF"/>
                </a:highlight>
              </a:rPr>
              <a:t>PIDJ </a:t>
            </a:r>
            <a:r>
              <a:rPr lang="es-MX" sz="900" dirty="0">
                <a:solidFill>
                  <a:schemeClr val="accent1">
                    <a:lumMod val="50000"/>
                  </a:schemeClr>
                </a:solidFill>
              </a:rPr>
              <a:t>mediante comunicado </a:t>
            </a:r>
            <a:r>
              <a:rPr lang="es-CO" sz="900" dirty="0">
                <a:solidFill>
                  <a:schemeClr val="accent1">
                    <a:lumMod val="50000"/>
                  </a:schemeClr>
                </a:solidFill>
              </a:rPr>
              <a:t>20217000296242</a:t>
            </a:r>
            <a:r>
              <a:rPr lang="es-MX" sz="900" dirty="0">
                <a:solidFill>
                  <a:schemeClr val="accent1">
                    <a:lumMod val="50000"/>
                  </a:schemeClr>
                </a:solidFill>
              </a:rPr>
              <a:t> del 29/06/2021 reiterado en diciembre del mismo año, mediante comunicado UAESP-CPC-UAESP-3977-21</a:t>
            </a:r>
            <a:endParaRPr lang="es-CO" sz="900" dirty="0">
              <a:solidFill>
                <a:schemeClr val="accent1">
                  <a:lumMod val="50000"/>
                </a:schemeClr>
              </a:solidFill>
            </a:endParaRPr>
          </a:p>
          <a:p>
            <a:pPr defTabSz="0"/>
            <a:r>
              <a:rPr lang="es-CO" sz="900" dirty="0">
                <a:solidFill>
                  <a:schemeClr val="accent1">
                    <a:lumMod val="50000"/>
                  </a:schemeClr>
                </a:solidFill>
              </a:rPr>
              <a:t>(*)</a:t>
            </a:r>
            <a:r>
              <a:rPr lang="es-MX" sz="900" dirty="0">
                <a:solidFill>
                  <a:schemeClr val="accent1">
                    <a:lumMod val="50000"/>
                  </a:schemeClr>
                </a:solidFill>
              </a:rPr>
              <a:t> De acuerdo con lo establecido en el Decreto 1077 de 2015, artículo 2.3.2.1.1. “Definiciones”. Numeral 43.</a:t>
            </a:r>
          </a:p>
          <a:p>
            <a:pPr defTabSz="0"/>
            <a:r>
              <a:rPr lang="es-CO" sz="900" dirty="0">
                <a:solidFill>
                  <a:schemeClr val="accent1">
                    <a:lumMod val="50000"/>
                  </a:schemeClr>
                </a:solidFill>
              </a:rPr>
              <a:t>Fuente: Base de datos </a:t>
            </a:r>
            <a:r>
              <a:rPr lang="es-CO" sz="900" dirty="0">
                <a:solidFill>
                  <a:schemeClr val="accent1">
                    <a:lumMod val="50000"/>
                  </a:schemeClr>
                </a:solidFill>
                <a:highlight>
                  <a:srgbClr val="FFFFFF"/>
                </a:highlight>
              </a:rPr>
              <a:t>PIDJ</a:t>
            </a:r>
            <a:r>
              <a:rPr lang="es-CO" sz="900" dirty="0">
                <a:solidFill>
                  <a:schemeClr val="accent1">
                    <a:lumMod val="50000"/>
                  </a:schemeClr>
                </a:solidFill>
              </a:rPr>
              <a:t> en revisión de la interventoría</a:t>
            </a:r>
          </a:p>
          <a:p>
            <a:r>
              <a:rPr lang="es-CO" sz="900" dirty="0">
                <a:solidFill>
                  <a:schemeClr val="accent1">
                    <a:lumMod val="50000"/>
                  </a:schemeClr>
                </a:solidFill>
              </a:rPr>
              <a:t>Periodo comprendido entre el 12 de febrero  2018 y el 31 de diciembre de 2023.</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6240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7032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2239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20405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210221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71878"/>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Toneladas recolectadas y transportadas </a:t>
            </a:r>
            <a:r>
              <a:rPr lang="es-ES" sz="1600" b="0" u="sng" dirty="0">
                <a:solidFill>
                  <a:srgbClr val="4472C4">
                    <a:lumMod val="50000"/>
                  </a:srgbClr>
                </a:solidFill>
              </a:rPr>
              <a:t>residuos ordinarios*   2018 a 2023</a:t>
            </a:r>
          </a:p>
          <a:p>
            <a:pPr lvl="1"/>
            <a:endParaRPr lang="es-CO" sz="1600" b="0" kern="0" dirty="0">
              <a:solidFill>
                <a:schemeClr val="accent1">
                  <a:lumMod val="50000"/>
                </a:schemeClr>
              </a:solidFill>
            </a:endParaRPr>
          </a:p>
        </p:txBody>
      </p:sp>
      <p:pic>
        <p:nvPicPr>
          <p:cNvPr id="24" name="Picture 2">
            <a:extLst>
              <a:ext uri="{FF2B5EF4-FFF2-40B4-BE49-F238E27FC236}">
                <a16:creationId xmlns:a16="http://schemas.microsoft.com/office/drawing/2014/main" id="{C45F2178-653D-41E8-9F56-A598B45DED3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71219" y="2015773"/>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1D2653A5-7FD6-4C1A-B832-25DADE75B9AC}"/>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71219" y="1335386"/>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08B4805D-8A1E-C835-DABC-D79738FDFD48}"/>
              </a:ext>
            </a:extLst>
          </p:cNvPr>
          <p:cNvGraphicFramePr>
            <a:graphicFrameLocks noGrp="1"/>
          </p:cNvGraphicFramePr>
          <p:nvPr>
            <p:extLst>
              <p:ext uri="{D42A27DB-BD31-4B8C-83A1-F6EECF244321}">
                <p14:modId xmlns:p14="http://schemas.microsoft.com/office/powerpoint/2010/main" val="1356033599"/>
              </p:ext>
            </p:extLst>
          </p:nvPr>
        </p:nvGraphicFramePr>
        <p:xfrm>
          <a:off x="203161" y="2713076"/>
          <a:ext cx="11785677" cy="3298386"/>
        </p:xfrm>
        <a:graphic>
          <a:graphicData uri="http://schemas.openxmlformats.org/drawingml/2006/table">
            <a:tbl>
              <a:tblPr/>
              <a:tblGrid>
                <a:gridCol w="852747">
                  <a:extLst>
                    <a:ext uri="{9D8B030D-6E8A-4147-A177-3AD203B41FA5}">
                      <a16:colId xmlns:a16="http://schemas.microsoft.com/office/drawing/2014/main" val="1725876310"/>
                    </a:ext>
                  </a:extLst>
                </a:gridCol>
                <a:gridCol w="966447">
                  <a:extLst>
                    <a:ext uri="{9D8B030D-6E8A-4147-A177-3AD203B41FA5}">
                      <a16:colId xmlns:a16="http://schemas.microsoft.com/office/drawing/2014/main" val="3907955636"/>
                    </a:ext>
                  </a:extLst>
                </a:gridCol>
                <a:gridCol w="159890">
                  <a:extLst>
                    <a:ext uri="{9D8B030D-6E8A-4147-A177-3AD203B41FA5}">
                      <a16:colId xmlns:a16="http://schemas.microsoft.com/office/drawing/2014/main" val="3496822913"/>
                    </a:ext>
                  </a:extLst>
                </a:gridCol>
                <a:gridCol w="852747">
                  <a:extLst>
                    <a:ext uri="{9D8B030D-6E8A-4147-A177-3AD203B41FA5}">
                      <a16:colId xmlns:a16="http://schemas.microsoft.com/office/drawing/2014/main" val="1944085301"/>
                    </a:ext>
                  </a:extLst>
                </a:gridCol>
                <a:gridCol w="966447">
                  <a:extLst>
                    <a:ext uri="{9D8B030D-6E8A-4147-A177-3AD203B41FA5}">
                      <a16:colId xmlns:a16="http://schemas.microsoft.com/office/drawing/2014/main" val="1838175587"/>
                    </a:ext>
                  </a:extLst>
                </a:gridCol>
                <a:gridCol w="159890">
                  <a:extLst>
                    <a:ext uri="{9D8B030D-6E8A-4147-A177-3AD203B41FA5}">
                      <a16:colId xmlns:a16="http://schemas.microsoft.com/office/drawing/2014/main" val="3767361576"/>
                    </a:ext>
                  </a:extLst>
                </a:gridCol>
                <a:gridCol w="852747">
                  <a:extLst>
                    <a:ext uri="{9D8B030D-6E8A-4147-A177-3AD203B41FA5}">
                      <a16:colId xmlns:a16="http://schemas.microsoft.com/office/drawing/2014/main" val="1047441067"/>
                    </a:ext>
                  </a:extLst>
                </a:gridCol>
                <a:gridCol w="966447">
                  <a:extLst>
                    <a:ext uri="{9D8B030D-6E8A-4147-A177-3AD203B41FA5}">
                      <a16:colId xmlns:a16="http://schemas.microsoft.com/office/drawing/2014/main" val="1225256813"/>
                    </a:ext>
                  </a:extLst>
                </a:gridCol>
                <a:gridCol w="159890">
                  <a:extLst>
                    <a:ext uri="{9D8B030D-6E8A-4147-A177-3AD203B41FA5}">
                      <a16:colId xmlns:a16="http://schemas.microsoft.com/office/drawing/2014/main" val="4216916255"/>
                    </a:ext>
                  </a:extLst>
                </a:gridCol>
                <a:gridCol w="852747">
                  <a:extLst>
                    <a:ext uri="{9D8B030D-6E8A-4147-A177-3AD203B41FA5}">
                      <a16:colId xmlns:a16="http://schemas.microsoft.com/office/drawing/2014/main" val="1308241225"/>
                    </a:ext>
                  </a:extLst>
                </a:gridCol>
                <a:gridCol w="966447">
                  <a:extLst>
                    <a:ext uri="{9D8B030D-6E8A-4147-A177-3AD203B41FA5}">
                      <a16:colId xmlns:a16="http://schemas.microsoft.com/office/drawing/2014/main" val="2280322133"/>
                    </a:ext>
                  </a:extLst>
                </a:gridCol>
                <a:gridCol w="159890">
                  <a:extLst>
                    <a:ext uri="{9D8B030D-6E8A-4147-A177-3AD203B41FA5}">
                      <a16:colId xmlns:a16="http://schemas.microsoft.com/office/drawing/2014/main" val="2646552841"/>
                    </a:ext>
                  </a:extLst>
                </a:gridCol>
                <a:gridCol w="852747">
                  <a:extLst>
                    <a:ext uri="{9D8B030D-6E8A-4147-A177-3AD203B41FA5}">
                      <a16:colId xmlns:a16="http://schemas.microsoft.com/office/drawing/2014/main" val="700594657"/>
                    </a:ext>
                  </a:extLst>
                </a:gridCol>
                <a:gridCol w="966447">
                  <a:extLst>
                    <a:ext uri="{9D8B030D-6E8A-4147-A177-3AD203B41FA5}">
                      <a16:colId xmlns:a16="http://schemas.microsoft.com/office/drawing/2014/main" val="269087222"/>
                    </a:ext>
                  </a:extLst>
                </a:gridCol>
                <a:gridCol w="159890">
                  <a:extLst>
                    <a:ext uri="{9D8B030D-6E8A-4147-A177-3AD203B41FA5}">
                      <a16:colId xmlns:a16="http://schemas.microsoft.com/office/drawing/2014/main" val="1446793367"/>
                    </a:ext>
                  </a:extLst>
                </a:gridCol>
                <a:gridCol w="852747">
                  <a:extLst>
                    <a:ext uri="{9D8B030D-6E8A-4147-A177-3AD203B41FA5}">
                      <a16:colId xmlns:a16="http://schemas.microsoft.com/office/drawing/2014/main" val="859519315"/>
                    </a:ext>
                  </a:extLst>
                </a:gridCol>
                <a:gridCol w="1037510">
                  <a:extLst>
                    <a:ext uri="{9D8B030D-6E8A-4147-A177-3AD203B41FA5}">
                      <a16:colId xmlns:a16="http://schemas.microsoft.com/office/drawing/2014/main" val="797143502"/>
                    </a:ext>
                  </a:extLst>
                </a:gridCol>
              </a:tblGrid>
              <a:tr h="245625">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286507981"/>
                  </a:ext>
                </a:extLst>
              </a:tr>
              <a:tr h="233928">
                <a:tc>
                  <a:txBody>
                    <a:bodyPr/>
                    <a:lstStyle/>
                    <a:p>
                      <a:pPr algn="ctr" rtl="0" fontAlgn="ctr"/>
                      <a:r>
                        <a:rPr lang="es-CO" sz="1100" b="0"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172.895,38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256.796,21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162.544,66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103.550,86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106.847,47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802.634,58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900283684"/>
                  </a:ext>
                </a:extLst>
              </a:tr>
              <a:tr h="233928">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230.675,14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332.846,80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207.576,76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129.757,14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140.700,97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1.041.556,81</a:t>
                      </a:r>
                    </a:p>
                  </a:txBody>
                  <a:tcPr marL="0" marR="0" marT="0" marB="0" anchor="ctr">
                    <a:lnL>
                      <a:noFill/>
                    </a:lnL>
                    <a:lnR>
                      <a:noFill/>
                    </a:lnR>
                    <a:lnT>
                      <a:noFill/>
                    </a:lnT>
                    <a:lnB>
                      <a:noFill/>
                    </a:lnB>
                    <a:noFill/>
                  </a:tcPr>
                </a:tc>
                <a:extLst>
                  <a:ext uri="{0D108BD9-81ED-4DB2-BD59-A6C34878D82A}">
                    <a16:rowId xmlns:a16="http://schemas.microsoft.com/office/drawing/2014/main" val="493007309"/>
                  </a:ext>
                </a:extLst>
              </a:tr>
              <a:tr h="233928">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224.500,84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325.237,90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200.607,98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135.386,44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142.677,31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1.028.410,47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437855413"/>
                  </a:ext>
                </a:extLst>
              </a:tr>
              <a:tr h="233928">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230.653,82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337.258,09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203.796,68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146.151,39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144.767,46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1.062.627,44</a:t>
                      </a:r>
                    </a:p>
                  </a:txBody>
                  <a:tcPr marL="0" marR="0" marT="0" marB="0" anchor="ctr">
                    <a:lnL>
                      <a:noFill/>
                    </a:lnL>
                    <a:lnR>
                      <a:noFill/>
                    </a:lnR>
                    <a:lnT>
                      <a:noFill/>
                    </a:lnT>
                    <a:lnB>
                      <a:noFill/>
                    </a:lnB>
                    <a:noFill/>
                  </a:tcPr>
                </a:tc>
                <a:extLst>
                  <a:ext uri="{0D108BD9-81ED-4DB2-BD59-A6C34878D82A}">
                    <a16:rowId xmlns:a16="http://schemas.microsoft.com/office/drawing/2014/main" val="3240199083"/>
                  </a:ext>
                </a:extLst>
              </a:tr>
              <a:tr h="233928">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208.208,39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308.836,56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188.589,30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131.769,69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139.714,78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977.118,72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723722460"/>
                  </a:ext>
                </a:extLst>
              </a:tr>
              <a:tr h="233928">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222.258,40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341.289,88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212.966,07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145.617,49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151.377,14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1.073.508,98</a:t>
                      </a:r>
                    </a:p>
                  </a:txBody>
                  <a:tcPr marL="0" marR="0" marT="0" marB="0" anchor="ctr">
                    <a:lnL>
                      <a:noFill/>
                    </a:lnL>
                    <a:lnR>
                      <a:noFill/>
                    </a:lnR>
                    <a:lnT>
                      <a:noFill/>
                    </a:lnT>
                    <a:lnB>
                      <a:noFill/>
                    </a:lnB>
                    <a:noFill/>
                  </a:tcPr>
                </a:tc>
                <a:extLst>
                  <a:ext uri="{0D108BD9-81ED-4DB2-BD59-A6C34878D82A}">
                    <a16:rowId xmlns:a16="http://schemas.microsoft.com/office/drawing/2014/main" val="1132336306"/>
                  </a:ext>
                </a:extLst>
              </a:tr>
              <a:tr h="233928">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210.401,74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314.599,07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199.061,31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137.361,31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140.446,52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1.001.869,95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853983924"/>
                  </a:ext>
                </a:extLst>
              </a:tr>
              <a:tr h="233928">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222.958,27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328.248,37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204.313,22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140.168,24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142.368,46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1.038.056,56</a:t>
                      </a:r>
                    </a:p>
                  </a:txBody>
                  <a:tcPr marL="0" marR="0" marT="0" marB="0" anchor="ctr">
                    <a:lnL>
                      <a:noFill/>
                    </a:lnL>
                    <a:lnR>
                      <a:noFill/>
                    </a:lnR>
                    <a:lnT>
                      <a:noFill/>
                    </a:lnT>
                    <a:lnB>
                      <a:noFill/>
                    </a:lnB>
                    <a:noFill/>
                  </a:tcPr>
                </a:tc>
                <a:extLst>
                  <a:ext uri="{0D108BD9-81ED-4DB2-BD59-A6C34878D82A}">
                    <a16:rowId xmlns:a16="http://schemas.microsoft.com/office/drawing/2014/main" val="1469719271"/>
                  </a:ext>
                </a:extLst>
              </a:tr>
              <a:tr h="233928">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213.257,29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307.220,87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190.941,88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129.964,48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135.467,58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976.852,10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15427557"/>
                  </a:ext>
                </a:extLst>
              </a:tr>
              <a:tr h="233928">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223.548,38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322.395,77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198.457,62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134.293,82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139.299,63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1.017.995,22</a:t>
                      </a:r>
                    </a:p>
                  </a:txBody>
                  <a:tcPr marL="0" marR="0" marT="0" marB="0" anchor="ctr">
                    <a:lnL>
                      <a:noFill/>
                    </a:lnL>
                    <a:lnR>
                      <a:noFill/>
                    </a:lnR>
                    <a:lnT>
                      <a:noFill/>
                    </a:lnT>
                    <a:lnB>
                      <a:noFill/>
                    </a:lnB>
                    <a:noFill/>
                  </a:tcPr>
                </a:tc>
                <a:extLst>
                  <a:ext uri="{0D108BD9-81ED-4DB2-BD59-A6C34878D82A}">
                    <a16:rowId xmlns:a16="http://schemas.microsoft.com/office/drawing/2014/main" val="1849786665"/>
                  </a:ext>
                </a:extLst>
              </a:tr>
              <a:tr h="233928">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215.273,71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301.691,67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185.063,09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131.508,73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133.120,97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966.658,17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733422665"/>
                  </a:ext>
                </a:extLst>
              </a:tr>
              <a:tr h="233928">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218.548,87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312.187,73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191.516,08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133.779,86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137.527,93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993.560,47</a:t>
                      </a:r>
                    </a:p>
                  </a:txBody>
                  <a:tcPr marL="0" marR="0" marT="0" marB="0" anchor="ctr">
                    <a:lnL>
                      <a:noFill/>
                    </a:lnL>
                    <a:lnR>
                      <a:noFill/>
                    </a:lnR>
                    <a:lnT>
                      <a:noFill/>
                    </a:lnT>
                    <a:lnB>
                      <a:noFill/>
                    </a:lnB>
                    <a:noFill/>
                  </a:tcPr>
                </a:tc>
                <a:extLst>
                  <a:ext uri="{0D108BD9-81ED-4DB2-BD59-A6C34878D82A}">
                    <a16:rowId xmlns:a16="http://schemas.microsoft.com/office/drawing/2014/main" val="3012835355"/>
                  </a:ext>
                </a:extLst>
              </a:tr>
              <a:tr h="245625">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2.593.180,23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3.788.608,92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2.345.434,65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1.599.309,45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1.654.316,22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  11.980.849,47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466841553"/>
                  </a:ext>
                </a:extLst>
              </a:tr>
            </a:tbl>
          </a:graphicData>
        </a:graphic>
      </p:graphicFrame>
    </p:spTree>
    <p:extLst>
      <p:ext uri="{BB962C8B-B14F-4D97-AF65-F5344CB8AC3E}">
        <p14:creationId xmlns:p14="http://schemas.microsoft.com/office/powerpoint/2010/main" val="137212095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0737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A28DA0D9-345E-4F23-8A7D-98B05730DD8D}"/>
              </a:ext>
            </a:extLst>
          </p:cNvPr>
          <p:cNvGrpSpPr/>
          <p:nvPr/>
        </p:nvGrpSpPr>
        <p:grpSpPr>
          <a:xfrm>
            <a:off x="421978" y="1605049"/>
            <a:ext cx="11348043" cy="468155"/>
            <a:chOff x="535336" y="1429010"/>
            <a:chExt cx="11086768" cy="45208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207732" y="243419"/>
            <a:ext cx="1023380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esquema de Contenerización</a:t>
            </a: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9" y="5152271"/>
            <a:ext cx="11362644" cy="475401"/>
            <a:chOff x="535336" y="1429010"/>
            <a:chExt cx="11086768" cy="459079"/>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F272E5A8-4517-460D-97B8-6C9F02EC5C4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B24318A-F94A-46AB-A1D9-B346E84FC52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0" name="Imagen 10" descr="Logotipo, nombre de la empresa&#10;&#10;Descripción generada automáticamente">
            <a:extLst>
              <a:ext uri="{FF2B5EF4-FFF2-40B4-BE49-F238E27FC236}">
                <a16:creationId xmlns:a16="http://schemas.microsoft.com/office/drawing/2014/main" id="{1EED5616-5ACA-34C2-6108-A8C1FB6DDAA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896927" y="5733352"/>
            <a:ext cx="1779918" cy="998466"/>
          </a:xfrm>
          <a:prstGeom prst="rect">
            <a:avLst/>
          </a:prstGeom>
        </p:spPr>
      </p:pic>
      <p:pic>
        <p:nvPicPr>
          <p:cNvPr id="7" name="Imagen 6">
            <a:extLst>
              <a:ext uri="{FF2B5EF4-FFF2-40B4-BE49-F238E27FC236}">
                <a16:creationId xmlns:a16="http://schemas.microsoft.com/office/drawing/2014/main" id="{806A8BAF-346B-7C19-798B-80102D0EC090}"/>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21978" y="2029108"/>
            <a:ext cx="3777368" cy="3087812"/>
          </a:xfrm>
          <a:prstGeom prst="rect">
            <a:avLst/>
          </a:prstGeom>
        </p:spPr>
      </p:pic>
      <p:pic>
        <p:nvPicPr>
          <p:cNvPr id="11" name="Imagen 10">
            <a:extLst>
              <a:ext uri="{FF2B5EF4-FFF2-40B4-BE49-F238E27FC236}">
                <a16:creationId xmlns:a16="http://schemas.microsoft.com/office/drawing/2014/main" id="{267C931C-DC1E-00EE-8F55-6D1D409FC574}"/>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238445" y="2099028"/>
            <a:ext cx="3654066" cy="3017891"/>
          </a:xfrm>
          <a:prstGeom prst="rect">
            <a:avLst/>
          </a:prstGeom>
        </p:spPr>
      </p:pic>
      <p:pic>
        <p:nvPicPr>
          <p:cNvPr id="15" name="Imagen 14">
            <a:extLst>
              <a:ext uri="{FF2B5EF4-FFF2-40B4-BE49-F238E27FC236}">
                <a16:creationId xmlns:a16="http://schemas.microsoft.com/office/drawing/2014/main" id="{92A88F99-BF39-E2A1-B5A3-7A34BEB32696}"/>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7931507" y="2056171"/>
            <a:ext cx="3838514" cy="3077521"/>
          </a:xfrm>
          <a:prstGeom prst="rect">
            <a:avLst/>
          </a:prstGeom>
        </p:spPr>
      </p:pic>
    </p:spTree>
    <p:extLst>
      <p:ext uri="{BB962C8B-B14F-4D97-AF65-F5344CB8AC3E}">
        <p14:creationId xmlns:p14="http://schemas.microsoft.com/office/powerpoint/2010/main" val="202090787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596663"/>
            <a:ext cx="11348044" cy="476179"/>
            <a:chOff x="535336" y="1420913"/>
            <a:chExt cx="11086768" cy="459831"/>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888085" y="21870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esquema de Contenerización</a:t>
            </a: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9" y="5143884"/>
            <a:ext cx="11362644" cy="476179"/>
            <a:chOff x="535336" y="1420913"/>
            <a:chExt cx="11086768" cy="459831"/>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sp>
        <p:nvSpPr>
          <p:cNvPr id="4" name="AutoShape 2">
            <a:extLst>
              <a:ext uri="{FF2B5EF4-FFF2-40B4-BE49-F238E27FC236}">
                <a16:creationId xmlns:a16="http://schemas.microsoft.com/office/drawing/2014/main" id="{132A8D1A-9112-4DF6-B8FC-6F392692E94A}"/>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 name="Grupo 18">
            <a:extLst>
              <a:ext uri="{FF2B5EF4-FFF2-40B4-BE49-F238E27FC236}">
                <a16:creationId xmlns:a16="http://schemas.microsoft.com/office/drawing/2014/main" id="{27210316-6954-4E79-84B1-9DC869FF20BC}"/>
              </a:ext>
            </a:extLst>
          </p:cNvPr>
          <p:cNvGrpSpPr/>
          <p:nvPr/>
        </p:nvGrpSpPr>
        <p:grpSpPr>
          <a:xfrm>
            <a:off x="5096166" y="5540053"/>
            <a:ext cx="1280250" cy="1299632"/>
            <a:chOff x="10562619" y="1423954"/>
            <a:chExt cx="1280250" cy="1299632"/>
          </a:xfrm>
        </p:grpSpPr>
        <p:pic>
          <p:nvPicPr>
            <p:cNvPr id="20" name="Picture 2">
              <a:extLst>
                <a:ext uri="{FF2B5EF4-FFF2-40B4-BE49-F238E27FC236}">
                  <a16:creationId xmlns:a16="http://schemas.microsoft.com/office/drawing/2014/main" id="{6DEA5D32-0121-4EBC-A5B6-4C6E71AE1A92}"/>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19E67959-006A-451A-BB7A-A0D9CAF46003}"/>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 name="Imagen 6">
            <a:extLst>
              <a:ext uri="{FF2B5EF4-FFF2-40B4-BE49-F238E27FC236}">
                <a16:creationId xmlns:a16="http://schemas.microsoft.com/office/drawing/2014/main" id="{8EB770DC-CC27-B70C-C6A9-6A12616FB9AB}"/>
              </a:ext>
            </a:extLst>
          </p:cNvPr>
          <p:cNvPicPr>
            <a:picLocks noGrp="1" noRot="1" noChangeAspect="1" noMove="1" noResize="1" noEditPoints="1" noAdjustHandles="1" noChangeArrowheads="1" noChangeShapeType="1" noCrop="1"/>
          </p:cNvPicPr>
          <p:nvPr/>
        </p:nvPicPr>
        <p:blipFill>
          <a:blip r:embed="rId7" cstate="email">
            <a:extLst>
              <a:ext uri="{28A0092B-C50C-407E-A947-70E740481C1C}">
                <a14:useLocalDpi xmlns:a14="http://schemas.microsoft.com/office/drawing/2010/main"/>
              </a:ext>
            </a:extLst>
          </a:blip>
          <a:stretch>
            <a:fillRect/>
          </a:stretch>
        </p:blipFill>
        <p:spPr>
          <a:xfrm>
            <a:off x="385414" y="2081523"/>
            <a:ext cx="11363929" cy="3066554"/>
          </a:xfrm>
          <a:prstGeom prst="rect">
            <a:avLst/>
          </a:prstGeom>
        </p:spPr>
      </p:pic>
      <p:pic>
        <p:nvPicPr>
          <p:cNvPr id="6" name="Imagen 5">
            <a:extLst>
              <a:ext uri="{FF2B5EF4-FFF2-40B4-BE49-F238E27FC236}">
                <a16:creationId xmlns:a16="http://schemas.microsoft.com/office/drawing/2014/main" id="{0556D1C9-075A-4435-B833-4CEB75E23AF8}"/>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4299490" y="2115232"/>
            <a:ext cx="3593021" cy="3050691"/>
          </a:xfrm>
          <a:prstGeom prst="rect">
            <a:avLst/>
          </a:prstGeom>
        </p:spPr>
      </p:pic>
      <p:pic>
        <p:nvPicPr>
          <p:cNvPr id="10" name="Imagen 9">
            <a:extLst>
              <a:ext uri="{FF2B5EF4-FFF2-40B4-BE49-F238E27FC236}">
                <a16:creationId xmlns:a16="http://schemas.microsoft.com/office/drawing/2014/main" id="{FD36ACA8-2037-4A38-8F26-C5B866683621}"/>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7916636" y="2080383"/>
            <a:ext cx="3862909" cy="3076015"/>
          </a:xfrm>
          <a:prstGeom prst="rect">
            <a:avLst/>
          </a:prstGeom>
        </p:spPr>
      </p:pic>
      <p:pic>
        <p:nvPicPr>
          <p:cNvPr id="13" name="Imagen 12">
            <a:extLst>
              <a:ext uri="{FF2B5EF4-FFF2-40B4-BE49-F238E27FC236}">
                <a16:creationId xmlns:a16="http://schemas.microsoft.com/office/drawing/2014/main" id="{8D1468EC-AB13-4B6B-BB4C-906AD9EE1703}"/>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369887" y="2107818"/>
            <a:ext cx="3901028" cy="3074940"/>
          </a:xfrm>
          <a:prstGeom prst="rect">
            <a:avLst/>
          </a:prstGeom>
        </p:spPr>
      </p:pic>
    </p:spTree>
    <p:extLst>
      <p:ext uri="{BB962C8B-B14F-4D97-AF65-F5344CB8AC3E}">
        <p14:creationId xmlns:p14="http://schemas.microsoft.com/office/powerpoint/2010/main" val="2812349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21979" y="2080448"/>
            <a:ext cx="11348044" cy="305505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603592"/>
            <a:ext cx="11348044" cy="483665"/>
            <a:chOff x="535336" y="1427512"/>
            <a:chExt cx="11086768" cy="46046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7512"/>
              <a:ext cx="3797615" cy="460462"/>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589240" y="249450"/>
            <a:ext cx="8708719"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esquema de Contenerización</a:t>
            </a: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7" y="5091982"/>
            <a:ext cx="11362644" cy="476179"/>
            <a:chOff x="535336" y="1420913"/>
            <a:chExt cx="11086768" cy="459831"/>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sp>
        <p:nvSpPr>
          <p:cNvPr id="4" name="AutoShape 2">
            <a:extLst>
              <a:ext uri="{FF2B5EF4-FFF2-40B4-BE49-F238E27FC236}">
                <a16:creationId xmlns:a16="http://schemas.microsoft.com/office/drawing/2014/main" id="{132A8D1A-9112-4DF6-B8FC-6F392692E94A}"/>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8" name="Imagen 7">
            <a:extLst>
              <a:ext uri="{FF2B5EF4-FFF2-40B4-BE49-F238E27FC236}">
                <a16:creationId xmlns:a16="http://schemas.microsoft.com/office/drawing/2014/main" id="{D9A73978-3F12-2334-0211-2FD18F954E9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737027" y="5951944"/>
            <a:ext cx="1762267" cy="373662"/>
          </a:xfrm>
          <a:prstGeom prst="rect">
            <a:avLst/>
          </a:prstGeom>
        </p:spPr>
      </p:pic>
      <p:pic>
        <p:nvPicPr>
          <p:cNvPr id="1026" name="Picture 2">
            <a:extLst>
              <a:ext uri="{FF2B5EF4-FFF2-40B4-BE49-F238E27FC236}">
                <a16:creationId xmlns:a16="http://schemas.microsoft.com/office/drawing/2014/main" id="{BB5DA6B3-9FE0-9C75-4065-900ED9BFD16D}"/>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78191" y="2070483"/>
            <a:ext cx="3568193" cy="300939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5E2CCE94-9D2A-E478-2244-284B5F62DCB3}"/>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4102596" y="2066237"/>
            <a:ext cx="3830900" cy="3009392"/>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a:extLst>
              <a:ext uri="{FF2B5EF4-FFF2-40B4-BE49-F238E27FC236}">
                <a16:creationId xmlns:a16="http://schemas.microsoft.com/office/drawing/2014/main" id="{E7A5CA37-93AF-5C1F-32D9-F8C2609E8D61}"/>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7988836" y="2087256"/>
            <a:ext cx="3781185" cy="298837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7568789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ángulo 19">
            <a:extLst>
              <a:ext uri="{FF2B5EF4-FFF2-40B4-BE49-F238E27FC236}">
                <a16:creationId xmlns:a16="http://schemas.microsoft.com/office/drawing/2014/main" id="{18B02E0B-4263-49E9-BB69-C21B8FC436D4}"/>
              </a:ext>
            </a:extLst>
          </p:cNvPr>
          <p:cNvSpPr/>
          <p:nvPr/>
        </p:nvSpPr>
        <p:spPr>
          <a:xfrm>
            <a:off x="421977" y="2133808"/>
            <a:ext cx="11348044" cy="3168931"/>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704133"/>
            <a:ext cx="11348044" cy="468575"/>
            <a:chOff x="535336" y="1428256"/>
            <a:chExt cx="11086768" cy="452488"/>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8256"/>
              <a:ext cx="3797615" cy="448807"/>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888084" y="25614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esquema de Contenerización</a:t>
            </a: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386057" y="5298929"/>
            <a:ext cx="11351573" cy="447073"/>
            <a:chOff x="535336" y="1449018"/>
            <a:chExt cx="11075966" cy="431725"/>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49018"/>
              <a:ext cx="3797615" cy="431725"/>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49773"/>
              <a:ext cx="3797615" cy="430218"/>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13687" y="1449775"/>
              <a:ext cx="3797615" cy="430217"/>
            </a:xfrm>
            <a:prstGeom prst="rect">
              <a:avLst/>
            </a:prstGeom>
          </p:spPr>
        </p:pic>
      </p:grpSp>
      <p:pic>
        <p:nvPicPr>
          <p:cNvPr id="46" name="Imagen 45">
            <a:extLst>
              <a:ext uri="{FF2B5EF4-FFF2-40B4-BE49-F238E27FC236}">
                <a16:creationId xmlns:a16="http://schemas.microsoft.com/office/drawing/2014/main" id="{72E419E9-C7D2-489C-A696-1098077DC0F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084015" y="6017606"/>
            <a:ext cx="1547444" cy="595949"/>
          </a:xfrm>
          <a:prstGeom prst="rect">
            <a:avLst/>
          </a:prstGeom>
        </p:spPr>
      </p:pic>
      <p:pic>
        <p:nvPicPr>
          <p:cNvPr id="4" name="Imagen 3">
            <a:extLst>
              <a:ext uri="{FF2B5EF4-FFF2-40B4-BE49-F238E27FC236}">
                <a16:creationId xmlns:a16="http://schemas.microsoft.com/office/drawing/2014/main" id="{611A7007-3E50-41DF-BB2F-E7B904F9BB31}"/>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60566" y="2165471"/>
            <a:ext cx="3272337" cy="3132678"/>
          </a:xfrm>
          <a:prstGeom prst="rect">
            <a:avLst/>
          </a:prstGeom>
        </p:spPr>
      </p:pic>
      <p:pic>
        <p:nvPicPr>
          <p:cNvPr id="6" name="Imagen 5">
            <a:extLst>
              <a:ext uri="{FF2B5EF4-FFF2-40B4-BE49-F238E27FC236}">
                <a16:creationId xmlns:a16="http://schemas.microsoft.com/office/drawing/2014/main" id="{A99E39EC-1DDF-428F-BBB6-A34BCDE842AF}"/>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104767" y="2171927"/>
            <a:ext cx="3530588" cy="3123189"/>
          </a:xfrm>
          <a:prstGeom prst="rect">
            <a:avLst/>
          </a:prstGeom>
        </p:spPr>
      </p:pic>
      <p:pic>
        <p:nvPicPr>
          <p:cNvPr id="7" name="Picture 2">
            <a:extLst>
              <a:ext uri="{FF2B5EF4-FFF2-40B4-BE49-F238E27FC236}">
                <a16:creationId xmlns:a16="http://schemas.microsoft.com/office/drawing/2014/main" id="{074397C9-D760-4772-B53C-2F2DBB1BCDEC}"/>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7836253" y="2171926"/>
            <a:ext cx="3695182" cy="312318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2499719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r">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7600" b="1" kern="0" cap="small">
                <a:solidFill>
                  <a:schemeClr val="accent1">
                    <a:lumMod val="50000"/>
                  </a:schemeClr>
                </a:solidFill>
                <a:latin typeface="Candara" panose="020E0502030303020204" pitchFamily="34" charset="0"/>
              </a:rPr>
              <a:t>actividades adicionales</a:t>
            </a:r>
            <a:br>
              <a:rPr lang="es-CO" sz="5300" b="1" kern="0" cap="small">
                <a:solidFill>
                  <a:schemeClr val="accent1">
                    <a:lumMod val="50000"/>
                  </a:schemeClr>
                </a:solidFill>
                <a:latin typeface="Candara" panose="020E0502030303020204" pitchFamily="34" charset="0"/>
              </a:rPr>
            </a:br>
            <a:r>
              <a:rPr lang="es-CO" sz="4400" b="1" kern="0" cap="small">
                <a:solidFill>
                  <a:schemeClr val="accent1">
                    <a:lumMod val="50000"/>
                  </a:schemeClr>
                </a:solidFill>
                <a:latin typeface="Candara" panose="020E0502030303020204" pitchFamily="34" charset="0"/>
              </a:rPr>
              <a:t> Recolección de puntos críticos y arrojo clandestino</a:t>
            </a:r>
          </a:p>
        </p:txBody>
      </p:sp>
      <p:pic>
        <p:nvPicPr>
          <p:cNvPr id="3" name="Imagen 2">
            <a:extLst>
              <a:ext uri="{FF2B5EF4-FFF2-40B4-BE49-F238E27FC236}">
                <a16:creationId xmlns:a16="http://schemas.microsoft.com/office/drawing/2014/main" id="{004938DA-1F8B-4DE7-81F1-67AEFF72816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18639" y="3018975"/>
            <a:ext cx="2593220" cy="1580339"/>
          </a:xfrm>
          <a:prstGeom prst="rect">
            <a:avLst/>
          </a:prstGeom>
        </p:spPr>
      </p:pic>
    </p:spTree>
    <p:extLst>
      <p:ext uri="{BB962C8B-B14F-4D97-AF65-F5344CB8AC3E}">
        <p14:creationId xmlns:p14="http://schemas.microsoft.com/office/powerpoint/2010/main" val="22835775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7411453"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CENSO DE PUNTOS CRÍTICOS</a:t>
            </a:r>
          </a:p>
          <a:p>
            <a:pPr lvl="1"/>
            <a:r>
              <a:rPr lang="es-CO" sz="1600" b="0" kern="0">
                <a:solidFill>
                  <a:schemeClr val="accent1">
                    <a:lumMod val="50000"/>
                  </a:schemeClr>
                </a:solidFill>
              </a:rPr>
              <a:t>Puntos críticos por Localidad</a:t>
            </a:r>
          </a:p>
        </p:txBody>
      </p:sp>
      <p:pic>
        <p:nvPicPr>
          <p:cNvPr id="31" name="Imagen 30">
            <a:extLst>
              <a:ext uri="{FF2B5EF4-FFF2-40B4-BE49-F238E27FC236}">
                <a16:creationId xmlns:a16="http://schemas.microsoft.com/office/drawing/2014/main" id="{8126ABF8-BD60-4EC5-A1D4-06CD5E9007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8052" y="173174"/>
            <a:ext cx="1233949" cy="863764"/>
          </a:xfrm>
          <a:prstGeom prst="rect">
            <a:avLst/>
          </a:prstGeom>
        </p:spPr>
      </p:pic>
      <p:cxnSp>
        <p:nvCxnSpPr>
          <p:cNvPr id="27" name="Conector recto 26">
            <a:extLst>
              <a:ext uri="{FF2B5EF4-FFF2-40B4-BE49-F238E27FC236}">
                <a16:creationId xmlns:a16="http://schemas.microsoft.com/office/drawing/2014/main" id="{98D26232-96AF-499B-9E7F-E96A7C07C829}"/>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8" name="Imagen 27">
            <a:extLst>
              <a:ext uri="{FF2B5EF4-FFF2-40B4-BE49-F238E27FC236}">
                <a16:creationId xmlns:a16="http://schemas.microsoft.com/office/drawing/2014/main" id="{B4F7AF4B-D16B-4D62-943C-69226B0579B1}"/>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2166610" y="1376162"/>
            <a:ext cx="7336964" cy="3585189"/>
          </a:xfrm>
          <a:prstGeom prst="rect">
            <a:avLst/>
          </a:prstGeom>
        </p:spPr>
      </p:pic>
      <p:sp>
        <p:nvSpPr>
          <p:cNvPr id="29" name="Título 1">
            <a:extLst>
              <a:ext uri="{FF2B5EF4-FFF2-40B4-BE49-F238E27FC236}">
                <a16:creationId xmlns:a16="http://schemas.microsoft.com/office/drawing/2014/main" id="{1AC7BD8D-032F-4CCD-A4D4-DD8549398D47}"/>
              </a:ext>
            </a:extLst>
          </p:cNvPr>
          <p:cNvSpPr txBox="1">
            <a:spLocks/>
          </p:cNvSpPr>
          <p:nvPr/>
        </p:nvSpPr>
        <p:spPr>
          <a:xfrm>
            <a:off x="6736867" y="1271294"/>
            <a:ext cx="381266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CANDELARIA           SAN CRISTÓBAL        USME   </a:t>
            </a:r>
          </a:p>
          <a:p>
            <a:r>
              <a:rPr lang="es-CO" sz="1200" b="1">
                <a:solidFill>
                  <a:schemeClr val="accent1">
                    <a:lumMod val="50000"/>
                  </a:schemeClr>
                </a:solidFill>
                <a:latin typeface="+mn-lt"/>
              </a:rPr>
              <a:t>2	          35	                    </a:t>
            </a:r>
            <a:r>
              <a:rPr lang="es-CO" sz="1200">
                <a:solidFill>
                  <a:schemeClr val="accent1">
                    <a:lumMod val="50000"/>
                  </a:schemeClr>
                </a:solidFill>
                <a:latin typeface="+mn-lt"/>
              </a:rPr>
              <a:t>11</a:t>
            </a:r>
            <a:endParaRPr lang="es-CO" sz="1200" cap="small">
              <a:solidFill>
                <a:schemeClr val="accent1">
                  <a:lumMod val="50000"/>
                </a:schemeClr>
              </a:solidFill>
              <a:latin typeface="+mn-lt"/>
              <a:ea typeface="+mn-ea"/>
              <a:cs typeface="+mn-cs"/>
            </a:endParaRPr>
          </a:p>
          <a:p>
            <a:r>
              <a:rPr lang="es-CO" sz="1000" b="1">
                <a:solidFill>
                  <a:schemeClr val="accent1">
                    <a:lumMod val="50000"/>
                  </a:schemeClr>
                </a:solidFill>
              </a:rPr>
              <a:t> - - - - - - - - - - - - - - -    - - - - - - - - - - - - - - - - -      - - - - - - - - - - - - - - -   </a:t>
            </a:r>
          </a:p>
          <a:p>
            <a:r>
              <a:rPr lang="es-CO" sz="1200" b="1">
                <a:solidFill>
                  <a:schemeClr val="accent1">
                    <a:lumMod val="50000"/>
                  </a:schemeClr>
                </a:solidFill>
                <a:latin typeface="+mn-lt"/>
              </a:rPr>
              <a:t>CHAPINERO             SANTA FE                  USAQUÉN</a:t>
            </a:r>
          </a:p>
          <a:p>
            <a:r>
              <a:rPr lang="es-CO" sz="1200" cap="small">
                <a:solidFill>
                  <a:schemeClr val="accent1">
                    <a:lumMod val="50000"/>
                  </a:schemeClr>
                </a:solidFill>
                <a:latin typeface="+mn-lt"/>
                <a:ea typeface="+mn-ea"/>
                <a:cs typeface="+mn-cs"/>
              </a:rPr>
              <a:t>13	         27                              13</a:t>
            </a:r>
          </a:p>
        </p:txBody>
      </p:sp>
      <p:sp>
        <p:nvSpPr>
          <p:cNvPr id="30" name="Título 1">
            <a:extLst>
              <a:ext uri="{FF2B5EF4-FFF2-40B4-BE49-F238E27FC236}">
                <a16:creationId xmlns:a16="http://schemas.microsoft.com/office/drawing/2014/main" id="{13E0CA78-D755-4023-A6B3-FC8BCB506EB3}"/>
              </a:ext>
            </a:extLst>
          </p:cNvPr>
          <p:cNvSpPr txBox="1">
            <a:spLocks/>
          </p:cNvSpPr>
          <p:nvPr/>
        </p:nvSpPr>
        <p:spPr>
          <a:xfrm>
            <a:off x="3522087" y="2796295"/>
            <a:ext cx="129319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rgbClr val="002060"/>
                </a:solidFill>
                <a:latin typeface="+mn-lt"/>
              </a:rPr>
              <a:t>SUBA</a:t>
            </a:r>
          </a:p>
          <a:p>
            <a:r>
              <a:rPr lang="es-CO" sz="1800" b="1">
                <a:solidFill>
                  <a:srgbClr val="002060"/>
                </a:solidFill>
                <a:latin typeface="+mn-lt"/>
              </a:rPr>
              <a:t>48</a:t>
            </a:r>
          </a:p>
          <a:p>
            <a:r>
              <a:rPr lang="es-CO" sz="1200" b="1">
                <a:solidFill>
                  <a:srgbClr val="002060"/>
                </a:solidFill>
                <a:latin typeface="+mn-lt"/>
              </a:rPr>
              <a:t>- - - - - - - - - </a:t>
            </a:r>
          </a:p>
          <a:p>
            <a:endParaRPr lang="es-CO" sz="1200" cap="small">
              <a:solidFill>
                <a:srgbClr val="002060"/>
              </a:solidFill>
              <a:latin typeface="+mn-lt"/>
              <a:ea typeface="+mn-ea"/>
              <a:cs typeface="+mn-cs"/>
            </a:endParaRPr>
          </a:p>
        </p:txBody>
      </p:sp>
      <p:sp>
        <p:nvSpPr>
          <p:cNvPr id="32" name="Título 1">
            <a:extLst>
              <a:ext uri="{FF2B5EF4-FFF2-40B4-BE49-F238E27FC236}">
                <a16:creationId xmlns:a16="http://schemas.microsoft.com/office/drawing/2014/main" id="{B57029B5-76CC-4FB1-809C-4A3E422B9D94}"/>
              </a:ext>
            </a:extLst>
          </p:cNvPr>
          <p:cNvSpPr txBox="1">
            <a:spLocks/>
          </p:cNvSpPr>
          <p:nvPr/>
        </p:nvSpPr>
        <p:spPr>
          <a:xfrm>
            <a:off x="3215074" y="4010722"/>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800" b="1">
                <a:solidFill>
                  <a:srgbClr val="002060"/>
                </a:solidFill>
                <a:latin typeface="+mn-lt"/>
              </a:rPr>
              <a:t>209</a:t>
            </a:r>
            <a:endParaRPr lang="es-CO" sz="1000" b="1">
              <a:solidFill>
                <a:srgbClr val="002060"/>
              </a:solidFill>
            </a:endParaRPr>
          </a:p>
        </p:txBody>
      </p:sp>
      <p:sp>
        <p:nvSpPr>
          <p:cNvPr id="33" name="Título 1">
            <a:extLst>
              <a:ext uri="{FF2B5EF4-FFF2-40B4-BE49-F238E27FC236}">
                <a16:creationId xmlns:a16="http://schemas.microsoft.com/office/drawing/2014/main" id="{434578C6-5D0A-4634-ABFE-F3DFC11BE21D}"/>
              </a:ext>
            </a:extLst>
          </p:cNvPr>
          <p:cNvSpPr txBox="1">
            <a:spLocks/>
          </p:cNvSpPr>
          <p:nvPr/>
        </p:nvSpPr>
        <p:spPr>
          <a:xfrm>
            <a:off x="4386754" y="4884274"/>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FONTIBÓN </a:t>
            </a:r>
          </a:p>
          <a:p>
            <a:r>
              <a:rPr lang="es-CO" sz="1200" b="1">
                <a:solidFill>
                  <a:schemeClr val="accent1">
                    <a:lumMod val="50000"/>
                  </a:schemeClr>
                </a:solidFill>
                <a:latin typeface="+mn-lt"/>
              </a:rPr>
              <a:t>34       </a:t>
            </a:r>
            <a:endParaRPr lang="es-CO" sz="1400" b="1">
              <a:solidFill>
                <a:schemeClr val="accent1">
                  <a:lumMod val="50000"/>
                </a:schemeClr>
              </a:solidFill>
              <a:latin typeface="+mn-lt"/>
            </a:endParaRPr>
          </a:p>
          <a:p>
            <a:r>
              <a:rPr lang="es-CO" sz="1400" b="1">
                <a:solidFill>
                  <a:schemeClr val="accent1">
                    <a:lumMod val="50000"/>
                  </a:schemeClr>
                </a:solidFill>
              </a:rPr>
              <a:t>- - - - - - - - -</a:t>
            </a:r>
            <a:endParaRPr lang="es-CO" sz="1400" b="1">
              <a:solidFill>
                <a:schemeClr val="accent1">
                  <a:lumMod val="50000"/>
                </a:schemeClr>
              </a:solidFill>
              <a:latin typeface="+mn-lt"/>
            </a:endParaRPr>
          </a:p>
          <a:p>
            <a:r>
              <a:rPr lang="es-CO" sz="1400" b="1">
                <a:solidFill>
                  <a:schemeClr val="accent1">
                    <a:lumMod val="50000"/>
                  </a:schemeClr>
                </a:solidFill>
                <a:latin typeface="+mn-lt"/>
              </a:rPr>
              <a:t> </a:t>
            </a:r>
            <a:r>
              <a:rPr lang="es-CO" sz="1200" b="1">
                <a:solidFill>
                  <a:schemeClr val="accent1">
                    <a:lumMod val="50000"/>
                  </a:schemeClr>
                </a:solidFill>
                <a:latin typeface="+mn-lt"/>
              </a:rPr>
              <a:t>KENNEDY</a:t>
            </a:r>
          </a:p>
          <a:p>
            <a:r>
              <a:rPr lang="es-CO" sz="1200">
                <a:solidFill>
                  <a:schemeClr val="accent1">
                    <a:lumMod val="50000"/>
                  </a:schemeClr>
                </a:solidFill>
                <a:latin typeface="+mn-lt"/>
              </a:rPr>
              <a:t>71</a:t>
            </a:r>
          </a:p>
        </p:txBody>
      </p:sp>
      <p:sp>
        <p:nvSpPr>
          <p:cNvPr id="34" name="Título 1">
            <a:extLst>
              <a:ext uri="{FF2B5EF4-FFF2-40B4-BE49-F238E27FC236}">
                <a16:creationId xmlns:a16="http://schemas.microsoft.com/office/drawing/2014/main" id="{11C67826-722B-45AF-A5EA-517A84001E17}"/>
              </a:ext>
            </a:extLst>
          </p:cNvPr>
          <p:cNvSpPr txBox="1">
            <a:spLocks/>
          </p:cNvSpPr>
          <p:nvPr/>
        </p:nvSpPr>
        <p:spPr>
          <a:xfrm>
            <a:off x="5590564" y="5670250"/>
            <a:ext cx="529400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rgbClr val="002060"/>
                </a:solidFill>
                <a:latin typeface="+mn-lt"/>
              </a:rPr>
              <a:t>ANTONIO NARIÑO      CIUDAD BOLÍVAR       PUENTE ARANDA     TEUSAQUILLO</a:t>
            </a:r>
          </a:p>
          <a:p>
            <a:r>
              <a:rPr lang="es-CO" sz="1200" b="1" dirty="0">
                <a:solidFill>
                  <a:srgbClr val="002060"/>
                </a:solidFill>
                <a:latin typeface="+mn-lt"/>
              </a:rPr>
              <a:t>  </a:t>
            </a:r>
            <a:r>
              <a:rPr lang="es-CO" sz="1200" dirty="0">
                <a:solidFill>
                  <a:srgbClr val="002060"/>
                </a:solidFill>
                <a:latin typeface="+mn-lt"/>
              </a:rPr>
              <a:t>22</a:t>
            </a:r>
            <a:r>
              <a:rPr lang="es-CO" sz="1200" b="1" dirty="0">
                <a:solidFill>
                  <a:srgbClr val="002060"/>
                </a:solidFill>
                <a:latin typeface="+mn-lt"/>
              </a:rPr>
              <a:t>                                  42                                 </a:t>
            </a:r>
            <a:r>
              <a:rPr lang="es-CO" sz="1200" dirty="0">
                <a:solidFill>
                  <a:srgbClr val="002060"/>
                </a:solidFill>
                <a:latin typeface="+mn-lt"/>
              </a:rPr>
              <a:t>22</a:t>
            </a:r>
            <a:r>
              <a:rPr lang="es-CO" sz="1200" b="1" dirty="0">
                <a:solidFill>
                  <a:srgbClr val="002060"/>
                </a:solidFill>
                <a:latin typeface="+mn-lt"/>
              </a:rPr>
              <a:t>                                </a:t>
            </a:r>
            <a:r>
              <a:rPr lang="es-CO" sz="1200" dirty="0">
                <a:solidFill>
                  <a:srgbClr val="002060"/>
                </a:solidFill>
                <a:latin typeface="+mn-lt"/>
              </a:rPr>
              <a:t>14</a:t>
            </a:r>
          </a:p>
          <a:p>
            <a:r>
              <a:rPr lang="es-CO" sz="1000" b="1" dirty="0">
                <a:solidFill>
                  <a:srgbClr val="002060"/>
                </a:solidFill>
              </a:rPr>
              <a:t>- - - - - - - - - - - - - - - - -     - - - - - - - - - - - - - - - - - -       - - - - - - - - - - - - - - - - -      - - - - - - - - - - - - - - - - - </a:t>
            </a:r>
          </a:p>
          <a:p>
            <a:r>
              <a:rPr lang="es-CO" sz="1200" b="1" dirty="0">
                <a:solidFill>
                  <a:srgbClr val="002060"/>
                </a:solidFill>
                <a:latin typeface="+mn-lt"/>
              </a:rPr>
              <a:t>BOSA                              LOS MÁRTIRES           RAFAEL URIBE           TUNJUELITO</a:t>
            </a:r>
          </a:p>
          <a:p>
            <a:r>
              <a:rPr lang="es-CO" sz="1200" dirty="0">
                <a:solidFill>
                  <a:srgbClr val="002060"/>
                </a:solidFill>
                <a:latin typeface="+mn-lt"/>
              </a:rPr>
              <a:t> 61</a:t>
            </a:r>
            <a:r>
              <a:rPr lang="es-CO" sz="1200" b="1" dirty="0">
                <a:solidFill>
                  <a:srgbClr val="002060"/>
                </a:solidFill>
                <a:latin typeface="+mn-lt"/>
              </a:rPr>
              <a:t>	              </a:t>
            </a:r>
            <a:r>
              <a:rPr lang="es-CO" sz="1200" dirty="0">
                <a:solidFill>
                  <a:srgbClr val="002060"/>
                </a:solidFill>
                <a:latin typeface="+mn-lt"/>
              </a:rPr>
              <a:t>20</a:t>
            </a:r>
            <a:r>
              <a:rPr lang="es-CO" sz="1200" b="1" dirty="0">
                <a:solidFill>
                  <a:srgbClr val="002060"/>
                </a:solidFill>
                <a:latin typeface="+mn-lt"/>
              </a:rPr>
              <a:t>		32	          </a:t>
            </a:r>
            <a:r>
              <a:rPr lang="es-CO" sz="1200" dirty="0">
                <a:solidFill>
                  <a:srgbClr val="002060"/>
                </a:solidFill>
                <a:latin typeface="+mn-lt"/>
              </a:rPr>
              <a:t>13</a:t>
            </a:r>
          </a:p>
        </p:txBody>
      </p:sp>
      <p:sp>
        <p:nvSpPr>
          <p:cNvPr id="42" name="CuadroTexto 41">
            <a:extLst>
              <a:ext uri="{FF2B5EF4-FFF2-40B4-BE49-F238E27FC236}">
                <a16:creationId xmlns:a16="http://schemas.microsoft.com/office/drawing/2014/main" id="{4639E364-3ED9-49BC-A287-B1DF72F0689F}"/>
              </a:ext>
            </a:extLst>
          </p:cNvPr>
          <p:cNvSpPr txBox="1"/>
          <p:nvPr/>
        </p:nvSpPr>
        <p:spPr>
          <a:xfrm>
            <a:off x="726372" y="2230308"/>
            <a:ext cx="1436650" cy="1323439"/>
          </a:xfrm>
          <a:prstGeom prst="rect">
            <a:avLst/>
          </a:prstGeom>
          <a:noFill/>
        </p:spPr>
        <p:txBody>
          <a:bodyPr wrap="square" rtlCol="0">
            <a:spAutoFit/>
          </a:bodyPr>
          <a:lstStyle/>
          <a:p>
            <a:pPr algn="ctr"/>
            <a:r>
              <a:rPr lang="es-CO" sz="1600" b="1">
                <a:solidFill>
                  <a:srgbClr val="002060"/>
                </a:solidFill>
                <a:effectLst>
                  <a:outerShdw blurRad="38100" dist="38100" dir="2700000" algn="tl">
                    <a:srgbClr val="000000">
                      <a:alpha val="43137"/>
                    </a:srgbClr>
                  </a:outerShdw>
                </a:effectLst>
              </a:rPr>
              <a:t>Total Puntos Críticos</a:t>
            </a:r>
          </a:p>
          <a:p>
            <a:pPr algn="ctr"/>
            <a:r>
              <a:rPr lang="es-CO" sz="3200" b="1">
                <a:solidFill>
                  <a:srgbClr val="002060"/>
                </a:solidFill>
                <a:effectLst>
                  <a:outerShdw blurRad="38100" dist="38100" dir="2700000" algn="tl">
                    <a:srgbClr val="000000">
                      <a:alpha val="43137"/>
                    </a:srgbClr>
                  </a:outerShdw>
                </a:effectLst>
              </a:rPr>
              <a:t>689</a:t>
            </a:r>
            <a:endParaRPr lang="es-CO" sz="4000" b="1">
              <a:solidFill>
                <a:srgbClr val="002060"/>
              </a:solidFill>
              <a:effectLst>
                <a:outerShdw blurRad="38100" dist="38100" dir="2700000" algn="tl">
                  <a:srgbClr val="000000">
                    <a:alpha val="43137"/>
                  </a:srgbClr>
                </a:outerShdw>
              </a:effectLst>
            </a:endParaRPr>
          </a:p>
          <a:p>
            <a:pPr algn="ctr"/>
            <a:endParaRPr lang="es-CO" sz="1600" b="1">
              <a:solidFill>
                <a:srgbClr val="002060"/>
              </a:solidFill>
              <a:effectLst>
                <a:outerShdw blurRad="38100" dist="38100" dir="2700000" algn="tl">
                  <a:srgbClr val="000000">
                    <a:alpha val="43137"/>
                  </a:srgbClr>
                </a:outerShdw>
              </a:effectLst>
            </a:endParaRPr>
          </a:p>
        </p:txBody>
      </p:sp>
      <p:cxnSp>
        <p:nvCxnSpPr>
          <p:cNvPr id="43" name="126 Conector recto">
            <a:extLst>
              <a:ext uri="{FF2B5EF4-FFF2-40B4-BE49-F238E27FC236}">
                <a16:creationId xmlns:a16="http://schemas.microsoft.com/office/drawing/2014/main" id="{2D1EBE29-05EC-40DB-BCB6-4FF6B97F8483}"/>
              </a:ext>
            </a:extLst>
          </p:cNvPr>
          <p:cNvCxnSpPr/>
          <p:nvPr/>
        </p:nvCxnSpPr>
        <p:spPr>
          <a:xfrm flipH="1">
            <a:off x="7341402" y="2198452"/>
            <a:ext cx="486154" cy="962025"/>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4" name="126 Conector recto">
            <a:extLst>
              <a:ext uri="{FF2B5EF4-FFF2-40B4-BE49-F238E27FC236}">
                <a16:creationId xmlns:a16="http://schemas.microsoft.com/office/drawing/2014/main" id="{8C06788A-64F5-4B97-9336-7D74EFAC4587}"/>
              </a:ext>
            </a:extLst>
          </p:cNvPr>
          <p:cNvCxnSpPr>
            <a:cxnSpLocks/>
          </p:cNvCxnSpPr>
          <p:nvPr/>
        </p:nvCxnSpPr>
        <p:spPr>
          <a:xfrm flipH="1">
            <a:off x="4735885" y="3492437"/>
            <a:ext cx="854679" cy="756851"/>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5" name="126 Conector recto">
            <a:extLst>
              <a:ext uri="{FF2B5EF4-FFF2-40B4-BE49-F238E27FC236}">
                <a16:creationId xmlns:a16="http://schemas.microsoft.com/office/drawing/2014/main" id="{14267D2D-0A75-4C6F-A422-A28C6539CC22}"/>
              </a:ext>
            </a:extLst>
          </p:cNvPr>
          <p:cNvCxnSpPr>
            <a:cxnSpLocks/>
          </p:cNvCxnSpPr>
          <p:nvPr/>
        </p:nvCxnSpPr>
        <p:spPr>
          <a:xfrm flipH="1">
            <a:off x="5356329" y="3795024"/>
            <a:ext cx="765092" cy="1377227"/>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6" name="Conector recto 45">
            <a:extLst>
              <a:ext uri="{FF2B5EF4-FFF2-40B4-BE49-F238E27FC236}">
                <a16:creationId xmlns:a16="http://schemas.microsoft.com/office/drawing/2014/main" id="{DA157FD8-028F-4BDB-92A7-4610F541F018}"/>
              </a:ext>
            </a:extLst>
          </p:cNvPr>
          <p:cNvCxnSpPr>
            <a:cxnSpLocks/>
          </p:cNvCxnSpPr>
          <p:nvPr/>
        </p:nvCxnSpPr>
        <p:spPr>
          <a:xfrm>
            <a:off x="7584479" y="3697524"/>
            <a:ext cx="329515" cy="1947921"/>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47" name="CuadroTexto 46">
            <a:extLst>
              <a:ext uri="{FF2B5EF4-FFF2-40B4-BE49-F238E27FC236}">
                <a16:creationId xmlns:a16="http://schemas.microsoft.com/office/drawing/2014/main" id="{4F70A28B-148E-4D44-959E-9EABD845DCB5}"/>
              </a:ext>
            </a:extLst>
          </p:cNvPr>
          <p:cNvSpPr txBox="1"/>
          <p:nvPr/>
        </p:nvSpPr>
        <p:spPr>
          <a:xfrm>
            <a:off x="6044077" y="1543457"/>
            <a:ext cx="784962" cy="369332"/>
          </a:xfrm>
          <a:prstGeom prst="rect">
            <a:avLst/>
          </a:prstGeom>
          <a:noFill/>
        </p:spPr>
        <p:txBody>
          <a:bodyPr wrap="square" rtlCol="0">
            <a:spAutoFit/>
          </a:bodyPr>
          <a:lstStyle/>
          <a:p>
            <a:r>
              <a:rPr lang="es-CO" b="1">
                <a:solidFill>
                  <a:srgbClr val="002060"/>
                </a:solidFill>
              </a:rPr>
              <a:t>101</a:t>
            </a:r>
          </a:p>
        </p:txBody>
      </p:sp>
      <p:cxnSp>
        <p:nvCxnSpPr>
          <p:cNvPr id="48" name="Conector recto 47">
            <a:extLst>
              <a:ext uri="{FF2B5EF4-FFF2-40B4-BE49-F238E27FC236}">
                <a16:creationId xmlns:a16="http://schemas.microsoft.com/office/drawing/2014/main" id="{7D4E201B-D90B-4DD3-AF5E-0FA4BE605E28}"/>
              </a:ext>
            </a:extLst>
          </p:cNvPr>
          <p:cNvCxnSpPr>
            <a:cxnSpLocks/>
          </p:cNvCxnSpPr>
          <p:nvPr/>
        </p:nvCxnSpPr>
        <p:spPr>
          <a:xfrm flipV="1">
            <a:off x="4295540" y="3119504"/>
            <a:ext cx="440345" cy="206012"/>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49" name="CuadroTexto 48">
            <a:extLst>
              <a:ext uri="{FF2B5EF4-FFF2-40B4-BE49-F238E27FC236}">
                <a16:creationId xmlns:a16="http://schemas.microsoft.com/office/drawing/2014/main" id="{EB130E7D-C5EE-4FB5-9577-03343BE19B0D}"/>
              </a:ext>
            </a:extLst>
          </p:cNvPr>
          <p:cNvSpPr txBox="1"/>
          <p:nvPr/>
        </p:nvSpPr>
        <p:spPr>
          <a:xfrm>
            <a:off x="3719291" y="4998935"/>
            <a:ext cx="1108752" cy="369332"/>
          </a:xfrm>
          <a:prstGeom prst="rect">
            <a:avLst/>
          </a:prstGeom>
          <a:noFill/>
        </p:spPr>
        <p:txBody>
          <a:bodyPr wrap="square" rtlCol="0">
            <a:spAutoFit/>
          </a:bodyPr>
          <a:lstStyle/>
          <a:p>
            <a:r>
              <a:rPr lang="es-CO" b="1">
                <a:solidFill>
                  <a:srgbClr val="002060"/>
                </a:solidFill>
              </a:rPr>
              <a:t>105</a:t>
            </a:r>
          </a:p>
        </p:txBody>
      </p:sp>
      <p:sp>
        <p:nvSpPr>
          <p:cNvPr id="50" name="CuadroTexto 49">
            <a:extLst>
              <a:ext uri="{FF2B5EF4-FFF2-40B4-BE49-F238E27FC236}">
                <a16:creationId xmlns:a16="http://schemas.microsoft.com/office/drawing/2014/main" id="{3921443F-F3EA-4DF2-9850-BFB78DFD391A}"/>
              </a:ext>
            </a:extLst>
          </p:cNvPr>
          <p:cNvSpPr txBox="1"/>
          <p:nvPr/>
        </p:nvSpPr>
        <p:spPr>
          <a:xfrm>
            <a:off x="4942450" y="6120032"/>
            <a:ext cx="1309244" cy="369332"/>
          </a:xfrm>
          <a:prstGeom prst="rect">
            <a:avLst/>
          </a:prstGeom>
          <a:noFill/>
        </p:spPr>
        <p:txBody>
          <a:bodyPr wrap="square" rtlCol="0">
            <a:spAutoFit/>
          </a:bodyPr>
          <a:lstStyle/>
          <a:p>
            <a:r>
              <a:rPr lang="es-CO" b="1">
                <a:solidFill>
                  <a:srgbClr val="002060"/>
                </a:solidFill>
              </a:rPr>
              <a:t>226</a:t>
            </a:r>
          </a:p>
        </p:txBody>
      </p:sp>
      <p:sp>
        <p:nvSpPr>
          <p:cNvPr id="52" name="Título 1">
            <a:extLst>
              <a:ext uri="{FF2B5EF4-FFF2-40B4-BE49-F238E27FC236}">
                <a16:creationId xmlns:a16="http://schemas.microsoft.com/office/drawing/2014/main" id="{438E7934-713C-4AEC-8D2D-DFA47CA52847}"/>
              </a:ext>
            </a:extLst>
          </p:cNvPr>
          <p:cNvSpPr txBox="1">
            <a:spLocks/>
          </p:cNvSpPr>
          <p:nvPr/>
        </p:nvSpPr>
        <p:spPr>
          <a:xfrm>
            <a:off x="3816806" y="3985321"/>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BARRIOS UNIDOS </a:t>
            </a:r>
          </a:p>
          <a:p>
            <a:r>
              <a:rPr lang="es-CO" sz="1200">
                <a:solidFill>
                  <a:schemeClr val="accent1">
                    <a:lumMod val="50000"/>
                  </a:schemeClr>
                </a:solidFill>
                <a:latin typeface="+mn-lt"/>
              </a:rPr>
              <a:t>56</a:t>
            </a:r>
            <a:r>
              <a:rPr lang="es-CO" sz="1200" b="1">
                <a:solidFill>
                  <a:schemeClr val="accent1">
                    <a:lumMod val="50000"/>
                  </a:schemeClr>
                </a:solidFill>
                <a:latin typeface="+mn-lt"/>
              </a:rPr>
              <a:t>      </a:t>
            </a:r>
            <a:endParaRPr lang="es-CO" sz="1400" b="1">
              <a:solidFill>
                <a:schemeClr val="accent1">
                  <a:lumMod val="50000"/>
                </a:schemeClr>
              </a:solidFill>
              <a:latin typeface="+mn-lt"/>
            </a:endParaRPr>
          </a:p>
          <a:p>
            <a:r>
              <a:rPr lang="es-CO" sz="1400" b="1">
                <a:solidFill>
                  <a:schemeClr val="accent1">
                    <a:lumMod val="50000"/>
                  </a:schemeClr>
                </a:solidFill>
              </a:rPr>
              <a:t>- - - - - - - - -</a:t>
            </a:r>
            <a:endParaRPr lang="es-CO" sz="1400" b="1">
              <a:solidFill>
                <a:schemeClr val="accent1">
                  <a:lumMod val="50000"/>
                </a:schemeClr>
              </a:solidFill>
              <a:latin typeface="+mn-lt"/>
            </a:endParaRPr>
          </a:p>
          <a:p>
            <a:r>
              <a:rPr lang="es-CO" sz="1400" b="1">
                <a:solidFill>
                  <a:schemeClr val="accent1">
                    <a:lumMod val="50000"/>
                  </a:schemeClr>
                </a:solidFill>
                <a:latin typeface="+mn-lt"/>
              </a:rPr>
              <a:t> </a:t>
            </a:r>
            <a:r>
              <a:rPr lang="es-CO" sz="1200" b="1">
                <a:solidFill>
                  <a:schemeClr val="accent1">
                    <a:lumMod val="50000"/>
                  </a:schemeClr>
                </a:solidFill>
                <a:latin typeface="+mn-lt"/>
              </a:rPr>
              <a:t>ENGATIVÁ</a:t>
            </a:r>
          </a:p>
          <a:p>
            <a:r>
              <a:rPr lang="es-CO" sz="1200">
                <a:solidFill>
                  <a:schemeClr val="accent1">
                    <a:lumMod val="50000"/>
                  </a:schemeClr>
                </a:solidFill>
                <a:latin typeface="+mn-lt"/>
              </a:rPr>
              <a:t>153</a:t>
            </a:r>
          </a:p>
        </p:txBody>
      </p:sp>
    </p:spTree>
    <p:extLst>
      <p:ext uri="{BB962C8B-B14F-4D97-AF65-F5344CB8AC3E}">
        <p14:creationId xmlns:p14="http://schemas.microsoft.com/office/powerpoint/2010/main" val="70937287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87605" y="6192685"/>
            <a:ext cx="8475003" cy="507831"/>
          </a:xfrm>
          <a:prstGeom prst="rect">
            <a:avLst/>
          </a:prstGeom>
          <a:noFill/>
        </p:spPr>
        <p:txBody>
          <a:bodyPr wrap="square" rtlCol="0">
            <a:spAutoFit/>
          </a:bodyPr>
          <a:lstStyle/>
          <a:p>
            <a:r>
              <a:rPr lang="es-CO" sz="900" dirty="0">
                <a:solidFill>
                  <a:schemeClr val="accent1">
                    <a:lumMod val="50000"/>
                  </a:schemeClr>
                </a:solidFill>
              </a:rPr>
              <a:t>(**) La Interventoría solicitó cambios en las certificaciones de pesaje del PIDJ </a:t>
            </a:r>
            <a:r>
              <a:rPr lang="es-MX" sz="900" dirty="0">
                <a:solidFill>
                  <a:schemeClr val="accent1">
                    <a:lumMod val="50000"/>
                  </a:schemeClr>
                </a:solidFill>
              </a:rPr>
              <a:t>mediante comunicado </a:t>
            </a:r>
            <a:r>
              <a:rPr lang="es-CO" sz="900" dirty="0">
                <a:solidFill>
                  <a:schemeClr val="accent1">
                    <a:lumMod val="50000"/>
                  </a:schemeClr>
                </a:solidFill>
              </a:rPr>
              <a:t>20217000296242</a:t>
            </a:r>
            <a:r>
              <a:rPr lang="es-MX" sz="900" dirty="0">
                <a:solidFill>
                  <a:schemeClr val="accent1">
                    <a:lumMod val="50000"/>
                  </a:schemeClr>
                </a:solidFill>
              </a:rPr>
              <a:t> del 29/06/2021</a:t>
            </a:r>
            <a:endParaRPr lang="es-CO" sz="900" dirty="0">
              <a:solidFill>
                <a:schemeClr val="accent1">
                  <a:lumMod val="50000"/>
                </a:schemeClr>
              </a:solidFill>
            </a:endParaRPr>
          </a:p>
          <a:p>
            <a:r>
              <a:rPr lang="es-CO" sz="900" dirty="0">
                <a:solidFill>
                  <a:schemeClr val="accent1">
                    <a:lumMod val="50000"/>
                  </a:schemeClr>
                </a:solidFill>
              </a:rPr>
              <a:t>Fuente: Base de datos PIDJ y Punto Limpio</a:t>
            </a:r>
          </a:p>
          <a:p>
            <a:r>
              <a:rPr lang="es-CO" sz="900" dirty="0">
                <a:solidFill>
                  <a:schemeClr val="accent1">
                    <a:lumMod val="50000"/>
                  </a:schemeClr>
                </a:solidFill>
              </a:rPr>
              <a:t>Periodo comprendido entre el 12 de febrero de 2018 y el </a:t>
            </a:r>
            <a:r>
              <a:rPr lang="es-MX" sz="900" dirty="0">
                <a:solidFill>
                  <a:schemeClr val="accent1">
                    <a:lumMod val="50000"/>
                  </a:schemeClr>
                </a:solidFill>
              </a:rPr>
              <a:t>31 de diciembre de 2023</a:t>
            </a:r>
            <a:r>
              <a:rPr lang="es-CO" sz="900" dirty="0">
                <a:solidFill>
                  <a:schemeClr val="accent1">
                    <a:lumMod val="50000"/>
                  </a:schemeClr>
                </a:solidFill>
              </a:rPr>
              <a:t>.</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6240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7032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423145" y="2226779"/>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04974" y="203707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330301" y="2134590"/>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5748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Toneladas recolectadas y transportadas </a:t>
            </a:r>
            <a:r>
              <a:rPr lang="es-ES" sz="1600" b="0" u="sng" dirty="0">
                <a:solidFill>
                  <a:srgbClr val="4472C4">
                    <a:lumMod val="50000"/>
                  </a:srgbClr>
                </a:solidFill>
              </a:rPr>
              <a:t>residuos de puntos críticos y arrojo clandestino 2018 a 2023</a:t>
            </a:r>
            <a:endParaRPr lang="es-CO" sz="1600" b="0" kern="0" dirty="0">
              <a:solidFill>
                <a:schemeClr val="accent1">
                  <a:lumMod val="50000"/>
                </a:schemeClr>
              </a:solidFill>
            </a:endParaRPr>
          </a:p>
        </p:txBody>
      </p:sp>
      <p:pic>
        <p:nvPicPr>
          <p:cNvPr id="24" name="Picture 2">
            <a:extLst>
              <a:ext uri="{FF2B5EF4-FFF2-40B4-BE49-F238E27FC236}">
                <a16:creationId xmlns:a16="http://schemas.microsoft.com/office/drawing/2014/main" id="{DA62169C-63DF-4396-91EB-C8726F35EAE3}"/>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14925" y="20370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EF066A9A-A70F-4EEE-898D-6D3B1E7D5B41}"/>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14925" y="13566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B95563C6-CACD-A2A2-5F89-DBCF6E24D333}"/>
              </a:ext>
            </a:extLst>
          </p:cNvPr>
          <p:cNvGraphicFramePr>
            <a:graphicFrameLocks noGrp="1"/>
          </p:cNvGraphicFramePr>
          <p:nvPr>
            <p:extLst>
              <p:ext uri="{D42A27DB-BD31-4B8C-83A1-F6EECF244321}">
                <p14:modId xmlns:p14="http://schemas.microsoft.com/office/powerpoint/2010/main" val="3543213947"/>
              </p:ext>
            </p:extLst>
          </p:nvPr>
        </p:nvGraphicFramePr>
        <p:xfrm>
          <a:off x="398562" y="2698412"/>
          <a:ext cx="11544053" cy="3332084"/>
        </p:xfrm>
        <a:graphic>
          <a:graphicData uri="http://schemas.openxmlformats.org/drawingml/2006/table">
            <a:tbl>
              <a:tblPr/>
              <a:tblGrid>
                <a:gridCol w="877042">
                  <a:extLst>
                    <a:ext uri="{9D8B030D-6E8A-4147-A177-3AD203B41FA5}">
                      <a16:colId xmlns:a16="http://schemas.microsoft.com/office/drawing/2014/main" val="343651911"/>
                    </a:ext>
                  </a:extLst>
                </a:gridCol>
                <a:gridCol w="909930">
                  <a:extLst>
                    <a:ext uri="{9D8B030D-6E8A-4147-A177-3AD203B41FA5}">
                      <a16:colId xmlns:a16="http://schemas.microsoft.com/office/drawing/2014/main" val="3645463940"/>
                    </a:ext>
                  </a:extLst>
                </a:gridCol>
                <a:gridCol w="164444">
                  <a:extLst>
                    <a:ext uri="{9D8B030D-6E8A-4147-A177-3AD203B41FA5}">
                      <a16:colId xmlns:a16="http://schemas.microsoft.com/office/drawing/2014/main" val="2064853787"/>
                    </a:ext>
                  </a:extLst>
                </a:gridCol>
                <a:gridCol w="877042">
                  <a:extLst>
                    <a:ext uri="{9D8B030D-6E8A-4147-A177-3AD203B41FA5}">
                      <a16:colId xmlns:a16="http://schemas.microsoft.com/office/drawing/2014/main" val="2915443995"/>
                    </a:ext>
                  </a:extLst>
                </a:gridCol>
                <a:gridCol w="909930">
                  <a:extLst>
                    <a:ext uri="{9D8B030D-6E8A-4147-A177-3AD203B41FA5}">
                      <a16:colId xmlns:a16="http://schemas.microsoft.com/office/drawing/2014/main" val="3106940715"/>
                    </a:ext>
                  </a:extLst>
                </a:gridCol>
                <a:gridCol w="164444">
                  <a:extLst>
                    <a:ext uri="{9D8B030D-6E8A-4147-A177-3AD203B41FA5}">
                      <a16:colId xmlns:a16="http://schemas.microsoft.com/office/drawing/2014/main" val="662495079"/>
                    </a:ext>
                  </a:extLst>
                </a:gridCol>
                <a:gridCol w="877042">
                  <a:extLst>
                    <a:ext uri="{9D8B030D-6E8A-4147-A177-3AD203B41FA5}">
                      <a16:colId xmlns:a16="http://schemas.microsoft.com/office/drawing/2014/main" val="3747311941"/>
                    </a:ext>
                  </a:extLst>
                </a:gridCol>
                <a:gridCol w="909930">
                  <a:extLst>
                    <a:ext uri="{9D8B030D-6E8A-4147-A177-3AD203B41FA5}">
                      <a16:colId xmlns:a16="http://schemas.microsoft.com/office/drawing/2014/main" val="1701403069"/>
                    </a:ext>
                  </a:extLst>
                </a:gridCol>
                <a:gridCol w="164444">
                  <a:extLst>
                    <a:ext uri="{9D8B030D-6E8A-4147-A177-3AD203B41FA5}">
                      <a16:colId xmlns:a16="http://schemas.microsoft.com/office/drawing/2014/main" val="1415895066"/>
                    </a:ext>
                  </a:extLst>
                </a:gridCol>
                <a:gridCol w="877042">
                  <a:extLst>
                    <a:ext uri="{9D8B030D-6E8A-4147-A177-3AD203B41FA5}">
                      <a16:colId xmlns:a16="http://schemas.microsoft.com/office/drawing/2014/main" val="887610570"/>
                    </a:ext>
                  </a:extLst>
                </a:gridCol>
                <a:gridCol w="909930">
                  <a:extLst>
                    <a:ext uri="{9D8B030D-6E8A-4147-A177-3AD203B41FA5}">
                      <a16:colId xmlns:a16="http://schemas.microsoft.com/office/drawing/2014/main" val="993200741"/>
                    </a:ext>
                  </a:extLst>
                </a:gridCol>
                <a:gridCol w="164444">
                  <a:extLst>
                    <a:ext uri="{9D8B030D-6E8A-4147-A177-3AD203B41FA5}">
                      <a16:colId xmlns:a16="http://schemas.microsoft.com/office/drawing/2014/main" val="1164541250"/>
                    </a:ext>
                  </a:extLst>
                </a:gridCol>
                <a:gridCol w="877042">
                  <a:extLst>
                    <a:ext uri="{9D8B030D-6E8A-4147-A177-3AD203B41FA5}">
                      <a16:colId xmlns:a16="http://schemas.microsoft.com/office/drawing/2014/main" val="746802008"/>
                    </a:ext>
                  </a:extLst>
                </a:gridCol>
                <a:gridCol w="966377">
                  <a:extLst>
                    <a:ext uri="{9D8B030D-6E8A-4147-A177-3AD203B41FA5}">
                      <a16:colId xmlns:a16="http://schemas.microsoft.com/office/drawing/2014/main" val="740655999"/>
                    </a:ext>
                  </a:extLst>
                </a:gridCol>
                <a:gridCol w="107998">
                  <a:extLst>
                    <a:ext uri="{9D8B030D-6E8A-4147-A177-3AD203B41FA5}">
                      <a16:colId xmlns:a16="http://schemas.microsoft.com/office/drawing/2014/main" val="2689693780"/>
                    </a:ext>
                  </a:extLst>
                </a:gridCol>
                <a:gridCol w="877042">
                  <a:extLst>
                    <a:ext uri="{9D8B030D-6E8A-4147-A177-3AD203B41FA5}">
                      <a16:colId xmlns:a16="http://schemas.microsoft.com/office/drawing/2014/main" val="4001521707"/>
                    </a:ext>
                  </a:extLst>
                </a:gridCol>
                <a:gridCol w="909930">
                  <a:extLst>
                    <a:ext uri="{9D8B030D-6E8A-4147-A177-3AD203B41FA5}">
                      <a16:colId xmlns:a16="http://schemas.microsoft.com/office/drawing/2014/main" val="3560185134"/>
                    </a:ext>
                  </a:extLst>
                </a:gridCol>
              </a:tblGrid>
              <a:tr h="248134">
                <a:tc>
                  <a:txBody>
                    <a:bodyPr/>
                    <a:lstStyle/>
                    <a:p>
                      <a:pPr algn="ctr" rtl="0" fontAlgn="ctr"/>
                      <a:r>
                        <a:rPr lang="es-CO" sz="1200" b="1" i="0" u="none" strike="noStrike" dirty="0">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17168637"/>
                  </a:ext>
                </a:extLst>
              </a:tr>
              <a:tr h="236318">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7.610,15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31.226,24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11.836,84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10.066,20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5.258,92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65.998,35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380168616"/>
                  </a:ext>
                </a:extLst>
              </a:tr>
              <a:tr h="236318">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25.165,23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57.934,51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26.225,49</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21.236,97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17.353,15 (**)</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147.915,35</a:t>
                      </a:r>
                    </a:p>
                  </a:txBody>
                  <a:tcPr marL="0" marR="0" marT="0" marB="0" anchor="ctr">
                    <a:lnL>
                      <a:noFill/>
                    </a:lnL>
                    <a:lnR>
                      <a:noFill/>
                    </a:lnR>
                    <a:lnT>
                      <a:noFill/>
                    </a:lnT>
                    <a:lnB>
                      <a:noFill/>
                    </a:lnB>
                    <a:noFill/>
                  </a:tcPr>
                </a:tc>
                <a:extLst>
                  <a:ext uri="{0D108BD9-81ED-4DB2-BD59-A6C34878D82A}">
                    <a16:rowId xmlns:a16="http://schemas.microsoft.com/office/drawing/2014/main" val="2413730624"/>
                  </a:ext>
                </a:extLst>
              </a:tr>
              <a:tr h="236318">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24.203,16</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64.274,74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25.733,32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13.869,50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17.350,17</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145.430,89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72656706"/>
                  </a:ext>
                </a:extLst>
              </a:tr>
              <a:tr h="236318">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25.082,27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65.221,33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35.347,27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8.709,30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19.659,84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154.020,01</a:t>
                      </a:r>
                    </a:p>
                  </a:txBody>
                  <a:tcPr marL="0" marR="0" marT="0" marB="0" anchor="ctr">
                    <a:lnL>
                      <a:noFill/>
                    </a:lnL>
                    <a:lnR>
                      <a:noFill/>
                    </a:lnR>
                    <a:lnT>
                      <a:noFill/>
                    </a:lnT>
                    <a:lnB>
                      <a:noFill/>
                    </a:lnB>
                    <a:noFill/>
                  </a:tcPr>
                </a:tc>
                <a:extLst>
                  <a:ext uri="{0D108BD9-81ED-4DB2-BD59-A6C34878D82A}">
                    <a16:rowId xmlns:a16="http://schemas.microsoft.com/office/drawing/2014/main" val="385103514"/>
                  </a:ext>
                </a:extLst>
              </a:tr>
              <a:tr h="236318">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16.623,66</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57.233,82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19.207,83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9.151,15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13.836,88</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116.053,34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02744204"/>
                  </a:ext>
                </a:extLst>
              </a:tr>
              <a:tr h="236318">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17.246,63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65.284,47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24.353,94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12.782,28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16.124,33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135.791,65</a:t>
                      </a:r>
                    </a:p>
                  </a:txBody>
                  <a:tcPr marL="0" marR="0" marT="0" marB="0" anchor="ctr">
                    <a:lnL>
                      <a:noFill/>
                    </a:lnL>
                    <a:lnR>
                      <a:noFill/>
                    </a:lnR>
                    <a:lnT>
                      <a:noFill/>
                    </a:lnT>
                    <a:lnB>
                      <a:noFill/>
                    </a:lnB>
                    <a:noFill/>
                  </a:tcPr>
                </a:tc>
                <a:extLst>
                  <a:ext uri="{0D108BD9-81ED-4DB2-BD59-A6C34878D82A}">
                    <a16:rowId xmlns:a16="http://schemas.microsoft.com/office/drawing/2014/main" val="3365309926"/>
                  </a:ext>
                </a:extLst>
              </a:tr>
              <a:tr h="236318">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16.418,94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61.259,73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21.680,09</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12.163,53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16.761,22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128.283,51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3706774"/>
                  </a:ext>
                </a:extLst>
              </a:tr>
              <a:tr h="236318">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14.383,66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67.595,05</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22.253,72</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14.723,06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17.663,83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136.619,32</a:t>
                      </a:r>
                    </a:p>
                  </a:txBody>
                  <a:tcPr marL="0" marR="0" marT="0" marB="0" anchor="ctr">
                    <a:lnL>
                      <a:noFill/>
                    </a:lnL>
                    <a:lnR>
                      <a:noFill/>
                    </a:lnR>
                    <a:lnT>
                      <a:noFill/>
                    </a:lnT>
                    <a:lnB>
                      <a:noFill/>
                    </a:lnB>
                    <a:noFill/>
                  </a:tcPr>
                </a:tc>
                <a:extLst>
                  <a:ext uri="{0D108BD9-81ED-4DB2-BD59-A6C34878D82A}">
                    <a16:rowId xmlns:a16="http://schemas.microsoft.com/office/drawing/2014/main" val="791599285"/>
                  </a:ext>
                </a:extLst>
              </a:tr>
              <a:tr h="236318">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13.194,43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62.474,13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dirty="0">
                          <a:solidFill>
                            <a:srgbClr val="203864"/>
                          </a:solidFill>
                          <a:effectLst/>
                          <a:latin typeface="Calibri" panose="020F0502020204030204" pitchFamily="34" charset="0"/>
                        </a:rPr>
                        <a:t>21.561,43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15.491,77</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19.877,84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132.599,60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1980043"/>
                  </a:ext>
                </a:extLst>
              </a:tr>
              <a:tr h="236318">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8.630,20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60.892,46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20.610,04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18.004,26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23.700,14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131.837,10</a:t>
                      </a:r>
                    </a:p>
                  </a:txBody>
                  <a:tcPr marL="0" marR="0" marT="0" marB="0" anchor="ctr">
                    <a:lnL>
                      <a:noFill/>
                    </a:lnL>
                    <a:lnR>
                      <a:noFill/>
                    </a:lnR>
                    <a:lnT>
                      <a:noFill/>
                    </a:lnT>
                    <a:lnB>
                      <a:noFill/>
                    </a:lnB>
                    <a:noFill/>
                  </a:tcPr>
                </a:tc>
                <a:extLst>
                  <a:ext uri="{0D108BD9-81ED-4DB2-BD59-A6C34878D82A}">
                    <a16:rowId xmlns:a16="http://schemas.microsoft.com/office/drawing/2014/main" val="2864714617"/>
                  </a:ext>
                </a:extLst>
              </a:tr>
              <a:tr h="236318">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9.806,31</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58.588,53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22.610,15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14.410,75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dirty="0">
                          <a:solidFill>
                            <a:srgbClr val="203864"/>
                          </a:solidFill>
                          <a:effectLst/>
                          <a:latin typeface="Calibri" panose="020F0502020204030204" pitchFamily="34" charset="0"/>
                        </a:rPr>
                        <a:t>22.194,58</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dirty="0">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dirty="0">
                          <a:solidFill>
                            <a:srgbClr val="203864"/>
                          </a:solidFill>
                          <a:effectLst/>
                          <a:latin typeface="Calibri" panose="020F0502020204030204" pitchFamily="34" charset="0"/>
                        </a:rPr>
                        <a:t>127.610,32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3719257"/>
                  </a:ext>
                </a:extLst>
              </a:tr>
              <a:tr h="236318">
                <a:tc>
                  <a:txBody>
                    <a:bodyPr/>
                    <a:lstStyle/>
                    <a:p>
                      <a:pPr algn="ctr" rtl="0" fontAlgn="ctr"/>
                      <a:r>
                        <a:rPr lang="es-CO" sz="1200" b="0" i="0" u="none" strike="noStrike" dirty="0">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15.267,53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61.124,11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23.156,39</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13.387,41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17.075,18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1" i="0" u="none" strike="noStrike" dirty="0">
                          <a:solidFill>
                            <a:srgbClr val="203864"/>
                          </a:solidFill>
                          <a:effectLst/>
                          <a:latin typeface="Calibri" panose="020F0502020204030204" pitchFamily="34" charset="0"/>
                        </a:rPr>
                        <a:t>130.010,62</a:t>
                      </a:r>
                    </a:p>
                  </a:txBody>
                  <a:tcPr marL="0" marR="0" marT="0" marB="0" anchor="ctr">
                    <a:lnL>
                      <a:noFill/>
                    </a:lnL>
                    <a:lnR>
                      <a:noFill/>
                    </a:lnR>
                    <a:lnT>
                      <a:noFill/>
                    </a:lnT>
                    <a:lnB>
                      <a:noFill/>
                    </a:lnB>
                    <a:noFill/>
                  </a:tcPr>
                </a:tc>
                <a:extLst>
                  <a:ext uri="{0D108BD9-81ED-4DB2-BD59-A6C34878D82A}">
                    <a16:rowId xmlns:a16="http://schemas.microsoft.com/office/drawing/2014/main" val="3567112109"/>
                  </a:ext>
                </a:extLst>
              </a:tr>
              <a:tr h="248134">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193.632,17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713.109,12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274.576,51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163.996,18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206.856,08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dirty="0">
                          <a:solidFill>
                            <a:srgbClr val="203864"/>
                          </a:solidFill>
                          <a:effectLst/>
                          <a:latin typeface="Calibri" panose="020F0502020204030204" pitchFamily="34" charset="0"/>
                        </a:rPr>
                        <a:t>1.552.170,06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379383019"/>
                  </a:ext>
                </a:extLst>
              </a:tr>
            </a:tbl>
          </a:graphicData>
        </a:graphic>
      </p:graphicFrame>
    </p:spTree>
    <p:extLst>
      <p:ext uri="{BB962C8B-B14F-4D97-AF65-F5344CB8AC3E}">
        <p14:creationId xmlns:p14="http://schemas.microsoft.com/office/powerpoint/2010/main" val="49408329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07719" y="6371388"/>
            <a:ext cx="4404687" cy="369332"/>
          </a:xfrm>
          <a:prstGeom prst="rect">
            <a:avLst/>
          </a:prstGeom>
          <a:noFill/>
        </p:spPr>
        <p:txBody>
          <a:bodyPr wrap="square" rtlCol="0">
            <a:spAutoFit/>
          </a:bodyPr>
          <a:lstStyle/>
          <a:p>
            <a:r>
              <a:rPr lang="es-CO" sz="900" dirty="0">
                <a:solidFill>
                  <a:schemeClr val="accent1">
                    <a:lumMod val="50000"/>
                  </a:schemeClr>
                </a:solidFill>
              </a:rPr>
              <a:t>Fuente: Base de datos PIDJ y Punto Limpio.</a:t>
            </a:r>
          </a:p>
          <a:p>
            <a:r>
              <a:rPr lang="es-CO" sz="900" dirty="0">
                <a:solidFill>
                  <a:schemeClr val="accent1">
                    <a:lumMod val="50000"/>
                  </a:schemeClr>
                </a:solidFill>
              </a:rPr>
              <a:t>Periodo comprendido entre el 12 de febrero de 2018 y el </a:t>
            </a:r>
            <a:r>
              <a:rPr lang="es-MX" sz="900" dirty="0">
                <a:solidFill>
                  <a:schemeClr val="accent1">
                    <a:lumMod val="50000"/>
                  </a:schemeClr>
                </a:solidFill>
              </a:rPr>
              <a:t>31 de diciembre de 2023</a:t>
            </a:r>
            <a:r>
              <a:rPr lang="es-CO" sz="900" dirty="0">
                <a:solidFill>
                  <a:schemeClr val="accent1">
                    <a:lumMod val="50000"/>
                  </a:schemeClr>
                </a:solidFill>
              </a:rPr>
              <a:t>.  </a:t>
            </a:r>
          </a:p>
        </p:txBody>
      </p:sp>
      <p:sp>
        <p:nvSpPr>
          <p:cNvPr id="19" name="CuadroTexto 18">
            <a:extLst>
              <a:ext uri="{FF2B5EF4-FFF2-40B4-BE49-F238E27FC236}">
                <a16:creationId xmlns:a16="http://schemas.microsoft.com/office/drawing/2014/main" id="{47C634B8-9F73-4559-927A-9F4CC823C494}"/>
              </a:ext>
            </a:extLst>
          </p:cNvPr>
          <p:cNvSpPr txBox="1"/>
          <p:nvPr/>
        </p:nvSpPr>
        <p:spPr>
          <a:xfrm>
            <a:off x="2310063" y="11728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Toneladas recolectadas y transportadas </a:t>
            </a:r>
            <a:r>
              <a:rPr lang="es-ES" sz="1600" b="0" u="sng" dirty="0">
                <a:solidFill>
                  <a:srgbClr val="4472C4">
                    <a:lumMod val="50000"/>
                  </a:srgbClr>
                </a:solidFill>
              </a:rPr>
              <a:t>residuos de puntos críticos y arrojo clandestino 2018 a 2023</a:t>
            </a:r>
            <a:endParaRPr lang="es-CO" sz="1600" b="0" kern="0" dirty="0">
              <a:solidFill>
                <a:schemeClr val="accent1">
                  <a:lumMod val="50000"/>
                </a:schemeClr>
              </a:solidFill>
            </a:endParaRPr>
          </a:p>
        </p:txBody>
      </p:sp>
      <p:cxnSp>
        <p:nvCxnSpPr>
          <p:cNvPr id="20" name="Conector recto 19">
            <a:extLst>
              <a:ext uri="{FF2B5EF4-FFF2-40B4-BE49-F238E27FC236}">
                <a16:creationId xmlns:a16="http://schemas.microsoft.com/office/drawing/2014/main" id="{0BFEBA80-8685-4624-8903-850F645380E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4" name="Imagen 33">
            <a:extLst>
              <a:ext uri="{FF2B5EF4-FFF2-40B4-BE49-F238E27FC236}">
                <a16:creationId xmlns:a16="http://schemas.microsoft.com/office/drawing/2014/main" id="{2C33E52F-9E23-4D99-8887-AFFB7194B14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graphicFrame>
        <p:nvGraphicFramePr>
          <p:cNvPr id="4" name="6 Gráfico">
            <a:extLst>
              <a:ext uri="{FF2B5EF4-FFF2-40B4-BE49-F238E27FC236}">
                <a16:creationId xmlns:a16="http://schemas.microsoft.com/office/drawing/2014/main" id="{75615DB5-D547-461A-9DCA-307CF6F3AED3}"/>
              </a:ext>
            </a:extLst>
          </p:cNvPr>
          <p:cNvGraphicFramePr>
            <a:graphicFrameLocks/>
          </p:cNvGraphicFramePr>
          <p:nvPr>
            <p:extLst>
              <p:ext uri="{D42A27DB-BD31-4B8C-83A1-F6EECF244321}">
                <p14:modId xmlns:p14="http://schemas.microsoft.com/office/powerpoint/2010/main" val="450373000"/>
              </p:ext>
            </p:extLst>
          </p:nvPr>
        </p:nvGraphicFramePr>
        <p:xfrm>
          <a:off x="1366024" y="1259242"/>
          <a:ext cx="9570152" cy="27432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Tabla 7">
            <a:extLst>
              <a:ext uri="{FF2B5EF4-FFF2-40B4-BE49-F238E27FC236}">
                <a16:creationId xmlns:a16="http://schemas.microsoft.com/office/drawing/2014/main" id="{D6B0457A-BAE4-35CB-FDFF-E9E795408B81}"/>
              </a:ext>
            </a:extLst>
          </p:cNvPr>
          <p:cNvGraphicFramePr>
            <a:graphicFrameLocks noGrp="1"/>
          </p:cNvGraphicFramePr>
          <p:nvPr>
            <p:extLst>
              <p:ext uri="{D42A27DB-BD31-4B8C-83A1-F6EECF244321}">
                <p14:modId xmlns:p14="http://schemas.microsoft.com/office/powerpoint/2010/main" val="2748481534"/>
              </p:ext>
            </p:extLst>
          </p:nvPr>
        </p:nvGraphicFramePr>
        <p:xfrm>
          <a:off x="809579" y="4273268"/>
          <a:ext cx="10515599" cy="691969"/>
        </p:xfrm>
        <a:graphic>
          <a:graphicData uri="http://schemas.openxmlformats.org/drawingml/2006/table">
            <a:tbl>
              <a:tblPr/>
              <a:tblGrid>
                <a:gridCol w="991566">
                  <a:extLst>
                    <a:ext uri="{9D8B030D-6E8A-4147-A177-3AD203B41FA5}">
                      <a16:colId xmlns:a16="http://schemas.microsoft.com/office/drawing/2014/main" val="378338679"/>
                    </a:ext>
                  </a:extLst>
                </a:gridCol>
                <a:gridCol w="924906">
                  <a:extLst>
                    <a:ext uri="{9D8B030D-6E8A-4147-A177-3AD203B41FA5}">
                      <a16:colId xmlns:a16="http://schemas.microsoft.com/office/drawing/2014/main" val="3373560533"/>
                    </a:ext>
                  </a:extLst>
                </a:gridCol>
                <a:gridCol w="958236">
                  <a:extLst>
                    <a:ext uri="{9D8B030D-6E8A-4147-A177-3AD203B41FA5}">
                      <a16:colId xmlns:a16="http://schemas.microsoft.com/office/drawing/2014/main" val="3561340120"/>
                    </a:ext>
                  </a:extLst>
                </a:gridCol>
                <a:gridCol w="877689">
                  <a:extLst>
                    <a:ext uri="{9D8B030D-6E8A-4147-A177-3AD203B41FA5}">
                      <a16:colId xmlns:a16="http://schemas.microsoft.com/office/drawing/2014/main" val="2601281232"/>
                    </a:ext>
                  </a:extLst>
                </a:gridCol>
                <a:gridCol w="991566">
                  <a:extLst>
                    <a:ext uri="{9D8B030D-6E8A-4147-A177-3AD203B41FA5}">
                      <a16:colId xmlns:a16="http://schemas.microsoft.com/office/drawing/2014/main" val="2412930011"/>
                    </a:ext>
                  </a:extLst>
                </a:gridCol>
                <a:gridCol w="911019">
                  <a:extLst>
                    <a:ext uri="{9D8B030D-6E8A-4147-A177-3AD203B41FA5}">
                      <a16:colId xmlns:a16="http://schemas.microsoft.com/office/drawing/2014/main" val="3082168955"/>
                    </a:ext>
                  </a:extLst>
                </a:gridCol>
                <a:gridCol w="922128">
                  <a:extLst>
                    <a:ext uri="{9D8B030D-6E8A-4147-A177-3AD203B41FA5}">
                      <a16:colId xmlns:a16="http://schemas.microsoft.com/office/drawing/2014/main" val="473719302"/>
                    </a:ext>
                  </a:extLst>
                </a:gridCol>
                <a:gridCol w="891576">
                  <a:extLst>
                    <a:ext uri="{9D8B030D-6E8A-4147-A177-3AD203B41FA5}">
                      <a16:colId xmlns:a16="http://schemas.microsoft.com/office/drawing/2014/main" val="1082315022"/>
                    </a:ext>
                  </a:extLst>
                </a:gridCol>
                <a:gridCol w="922128">
                  <a:extLst>
                    <a:ext uri="{9D8B030D-6E8A-4147-A177-3AD203B41FA5}">
                      <a16:colId xmlns:a16="http://schemas.microsoft.com/office/drawing/2014/main" val="1766549399"/>
                    </a:ext>
                  </a:extLst>
                </a:gridCol>
                <a:gridCol w="744369">
                  <a:extLst>
                    <a:ext uri="{9D8B030D-6E8A-4147-A177-3AD203B41FA5}">
                      <a16:colId xmlns:a16="http://schemas.microsoft.com/office/drawing/2014/main" val="2643691884"/>
                    </a:ext>
                  </a:extLst>
                </a:gridCol>
                <a:gridCol w="655489">
                  <a:extLst>
                    <a:ext uri="{9D8B030D-6E8A-4147-A177-3AD203B41FA5}">
                      <a16:colId xmlns:a16="http://schemas.microsoft.com/office/drawing/2014/main" val="1909554746"/>
                    </a:ext>
                  </a:extLst>
                </a:gridCol>
                <a:gridCol w="724927">
                  <a:extLst>
                    <a:ext uri="{9D8B030D-6E8A-4147-A177-3AD203B41FA5}">
                      <a16:colId xmlns:a16="http://schemas.microsoft.com/office/drawing/2014/main" val="1855037763"/>
                    </a:ext>
                  </a:extLst>
                </a:gridCol>
              </a:tblGrid>
              <a:tr h="175260">
                <a:tc gridSpan="10">
                  <a:txBody>
                    <a:bodyPr/>
                    <a:lstStyle/>
                    <a:p>
                      <a:pPr algn="ctr" rtl="0" fontAlgn="ctr"/>
                      <a:r>
                        <a:rPr lang="es-CO" sz="1100" b="1" i="0" u="none" strike="noStrike">
                          <a:solidFill>
                            <a:srgbClr val="203864"/>
                          </a:solidFill>
                          <a:effectLst/>
                          <a:latin typeface="Calibri" panose="020F0502020204030204" pitchFamily="34" charset="0"/>
                        </a:rPr>
                        <a:t>                                              </a:t>
                      </a:r>
                      <a:r>
                        <a:rPr lang="es-CO" sz="1200" b="1" i="0" u="none" strike="noStrike">
                          <a:solidFill>
                            <a:srgbClr val="203864"/>
                          </a:solidFill>
                          <a:effectLst/>
                          <a:latin typeface="Calibri" panose="020F0502020204030204" pitchFamily="34" charset="0"/>
                        </a:rPr>
                        <a:t>RECOLECCIÓN SEMESTRAL 2018 – 2023</a:t>
                      </a:r>
                      <a:endParaRPr lang="es-CO" sz="1100" b="1" i="0" u="none" strike="noStrike">
                        <a:solidFill>
                          <a:srgbClr val="203864"/>
                        </a:solidFill>
                        <a:effectLst/>
                        <a:latin typeface="Calibri" panose="020F0502020204030204" pitchFamily="34" charset="0"/>
                      </a:endParaRP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755263610"/>
                  </a:ext>
                </a:extLst>
              </a:tr>
              <a:tr h="333829">
                <a:tc>
                  <a:txBody>
                    <a:bodyPr/>
                    <a:lstStyle/>
                    <a:p>
                      <a:pPr algn="ctr" rtl="0" fontAlgn="ctr"/>
                      <a:r>
                        <a:rPr lang="es-CO" sz="1100" b="1" i="0" u="none" strike="noStrike">
                          <a:solidFill>
                            <a:srgbClr val="002060"/>
                          </a:solidFill>
                          <a:effectLst/>
                          <a:latin typeface="Calibri" panose="020F0502020204030204" pitchFamily="34" charset="0"/>
                        </a:rPr>
                        <a:t>Mar-18</a:t>
                      </a:r>
                      <a:r>
                        <a:rPr lang="es-CO" sz="1000" b="1" i="0" u="none" strike="noStrike">
                          <a:solidFill>
                            <a:srgbClr val="002060"/>
                          </a:solidFill>
                          <a:effectLst/>
                          <a:latin typeface="Calibri" panose="020F0502020204030204" pitchFamily="34" charset="0"/>
                        </a:rPr>
                        <a:t> a 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Jul-18 a 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Ene-19 a 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Jul-19 a 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Ene-20 a 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Jul-20 a 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Ene-21 a 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Jul-21a 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Ene-22 a 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Jul-22 a 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Ene-23 a 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Jul-23 a 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1743866300"/>
                  </a:ext>
                </a:extLst>
              </a:tr>
              <a:tr h="175260">
                <a:tc>
                  <a:txBody>
                    <a:bodyPr/>
                    <a:lstStyle/>
                    <a:p>
                      <a:pPr algn="ctr" rtl="0" fontAlgn="ctr"/>
                      <a:r>
                        <a:rPr lang="es-CO" sz="900" b="0" i="0" u="none" strike="noStrike">
                          <a:solidFill>
                            <a:srgbClr val="002060"/>
                          </a:solidFill>
                          <a:effectLst/>
                          <a:latin typeface="Calibri" panose="020F0502020204030204" pitchFamily="34" charset="0"/>
                        </a:rPr>
                        <a:t>65.998,35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147.915,35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145.430,89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154.020,01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116.053,34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135.791,65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128.283,51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136.619,32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132.599,60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131.837,10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127.610,32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130.010,62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235074786"/>
                  </a:ext>
                </a:extLst>
              </a:tr>
            </a:tbl>
          </a:graphicData>
        </a:graphic>
      </p:graphicFrame>
      <p:graphicFrame>
        <p:nvGraphicFramePr>
          <p:cNvPr id="9" name="Tabla 8">
            <a:extLst>
              <a:ext uri="{FF2B5EF4-FFF2-40B4-BE49-F238E27FC236}">
                <a16:creationId xmlns:a16="http://schemas.microsoft.com/office/drawing/2014/main" id="{ABF35EB9-8330-CE5F-A7FB-38B534B0AC95}"/>
              </a:ext>
            </a:extLst>
          </p:cNvPr>
          <p:cNvGraphicFramePr>
            <a:graphicFrameLocks noGrp="1"/>
          </p:cNvGraphicFramePr>
          <p:nvPr>
            <p:extLst>
              <p:ext uri="{D42A27DB-BD31-4B8C-83A1-F6EECF244321}">
                <p14:modId xmlns:p14="http://schemas.microsoft.com/office/powerpoint/2010/main" val="1715611454"/>
              </p:ext>
            </p:extLst>
          </p:nvPr>
        </p:nvGraphicFramePr>
        <p:xfrm>
          <a:off x="838201" y="5328688"/>
          <a:ext cx="10515598" cy="679248"/>
        </p:xfrm>
        <a:graphic>
          <a:graphicData uri="http://schemas.openxmlformats.org/drawingml/2006/table">
            <a:tbl>
              <a:tblPr/>
              <a:tblGrid>
                <a:gridCol w="905154">
                  <a:extLst>
                    <a:ext uri="{9D8B030D-6E8A-4147-A177-3AD203B41FA5}">
                      <a16:colId xmlns:a16="http://schemas.microsoft.com/office/drawing/2014/main" val="2426675384"/>
                    </a:ext>
                  </a:extLst>
                </a:gridCol>
                <a:gridCol w="973313">
                  <a:extLst>
                    <a:ext uri="{9D8B030D-6E8A-4147-A177-3AD203B41FA5}">
                      <a16:colId xmlns:a16="http://schemas.microsoft.com/office/drawing/2014/main" val="2169512564"/>
                    </a:ext>
                  </a:extLst>
                </a:gridCol>
                <a:gridCol w="907880">
                  <a:extLst>
                    <a:ext uri="{9D8B030D-6E8A-4147-A177-3AD203B41FA5}">
                      <a16:colId xmlns:a16="http://schemas.microsoft.com/office/drawing/2014/main" val="2268111497"/>
                    </a:ext>
                  </a:extLst>
                </a:gridCol>
                <a:gridCol w="940597">
                  <a:extLst>
                    <a:ext uri="{9D8B030D-6E8A-4147-A177-3AD203B41FA5}">
                      <a16:colId xmlns:a16="http://schemas.microsoft.com/office/drawing/2014/main" val="2583385069"/>
                    </a:ext>
                  </a:extLst>
                </a:gridCol>
                <a:gridCol w="861532">
                  <a:extLst>
                    <a:ext uri="{9D8B030D-6E8A-4147-A177-3AD203B41FA5}">
                      <a16:colId xmlns:a16="http://schemas.microsoft.com/office/drawing/2014/main" val="2696408666"/>
                    </a:ext>
                  </a:extLst>
                </a:gridCol>
                <a:gridCol w="973313">
                  <a:extLst>
                    <a:ext uri="{9D8B030D-6E8A-4147-A177-3AD203B41FA5}">
                      <a16:colId xmlns:a16="http://schemas.microsoft.com/office/drawing/2014/main" val="1503783470"/>
                    </a:ext>
                  </a:extLst>
                </a:gridCol>
                <a:gridCol w="894248">
                  <a:extLst>
                    <a:ext uri="{9D8B030D-6E8A-4147-A177-3AD203B41FA5}">
                      <a16:colId xmlns:a16="http://schemas.microsoft.com/office/drawing/2014/main" val="281472200"/>
                    </a:ext>
                  </a:extLst>
                </a:gridCol>
                <a:gridCol w="905154">
                  <a:extLst>
                    <a:ext uri="{9D8B030D-6E8A-4147-A177-3AD203B41FA5}">
                      <a16:colId xmlns:a16="http://schemas.microsoft.com/office/drawing/2014/main" val="2994577473"/>
                    </a:ext>
                  </a:extLst>
                </a:gridCol>
                <a:gridCol w="875164">
                  <a:extLst>
                    <a:ext uri="{9D8B030D-6E8A-4147-A177-3AD203B41FA5}">
                      <a16:colId xmlns:a16="http://schemas.microsoft.com/office/drawing/2014/main" val="1413929695"/>
                    </a:ext>
                  </a:extLst>
                </a:gridCol>
                <a:gridCol w="905154">
                  <a:extLst>
                    <a:ext uri="{9D8B030D-6E8A-4147-A177-3AD203B41FA5}">
                      <a16:colId xmlns:a16="http://schemas.microsoft.com/office/drawing/2014/main" val="2059602669"/>
                    </a:ext>
                  </a:extLst>
                </a:gridCol>
                <a:gridCol w="730666">
                  <a:extLst>
                    <a:ext uri="{9D8B030D-6E8A-4147-A177-3AD203B41FA5}">
                      <a16:colId xmlns:a16="http://schemas.microsoft.com/office/drawing/2014/main" val="2739280372"/>
                    </a:ext>
                  </a:extLst>
                </a:gridCol>
                <a:gridCol w="643423">
                  <a:extLst>
                    <a:ext uri="{9D8B030D-6E8A-4147-A177-3AD203B41FA5}">
                      <a16:colId xmlns:a16="http://schemas.microsoft.com/office/drawing/2014/main" val="3327304797"/>
                    </a:ext>
                  </a:extLst>
                </a:gridCol>
              </a:tblGrid>
              <a:tr h="171984">
                <a:tc gridSpan="12">
                  <a:txBody>
                    <a:bodyPr/>
                    <a:lstStyle/>
                    <a:p>
                      <a:pPr algn="ctr" rtl="0" fontAlgn="ctr"/>
                      <a:r>
                        <a:rPr lang="es-MX" sz="1100" b="1" i="0" u="none" strike="noStrike">
                          <a:solidFill>
                            <a:srgbClr val="203864"/>
                          </a:solidFill>
                          <a:effectLst/>
                          <a:latin typeface="Calibri" panose="020F0502020204030204" pitchFamily="34" charset="0"/>
                        </a:rPr>
                        <a:t>PROMEDIO DIARIO DE RECOLECCIÓN 2018 – 2023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19875053"/>
                  </a:ext>
                </a:extLst>
              </a:tr>
              <a:tr h="327589">
                <a:tc>
                  <a:txBody>
                    <a:bodyPr/>
                    <a:lstStyle/>
                    <a:p>
                      <a:pPr algn="ctr" rtl="0" fontAlgn="ctr"/>
                      <a:r>
                        <a:rPr lang="es-CO" sz="1100" b="1" i="0" u="none" strike="noStrike">
                          <a:solidFill>
                            <a:srgbClr val="002060"/>
                          </a:solidFill>
                          <a:effectLst/>
                          <a:latin typeface="Calibri" panose="020F0502020204030204" pitchFamily="34" charset="0"/>
                        </a:rPr>
                        <a:t>Mar-18 a 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Jul-18 a 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Ene-19 a 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Jul-19 a 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Ene-20 a 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Jul-20 a 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Ene-21 a 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Jul-21 a 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Ene-22 a 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Jul-22 a 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Ene-23 a 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Jul-23 a 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1214549596"/>
                  </a:ext>
                </a:extLst>
              </a:tr>
              <a:tr h="171984">
                <a:tc>
                  <a:txBody>
                    <a:bodyPr/>
                    <a:lstStyle/>
                    <a:p>
                      <a:pPr algn="ctr" rtl="0" fontAlgn="ctr"/>
                      <a:r>
                        <a:rPr lang="es-CO" sz="1100" b="0" i="0" u="none" strike="noStrike">
                          <a:solidFill>
                            <a:srgbClr val="203864"/>
                          </a:solidFill>
                          <a:effectLst/>
                          <a:latin typeface="Calibri" panose="020F0502020204030204" pitchFamily="34" charset="0"/>
                        </a:rPr>
                        <a:t>543,20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801,13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804,35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837,21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638,16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737,97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709,18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746,46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733,19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716,55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705,08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706,63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739790879"/>
                  </a:ext>
                </a:extLst>
              </a:tr>
            </a:tbl>
          </a:graphicData>
        </a:graphic>
      </p:graphicFrame>
    </p:spTree>
    <p:extLst>
      <p:ext uri="{BB962C8B-B14F-4D97-AF65-F5344CB8AC3E}">
        <p14:creationId xmlns:p14="http://schemas.microsoft.com/office/powerpoint/2010/main" val="239970931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16353" y="6341784"/>
            <a:ext cx="7065303" cy="369332"/>
          </a:xfrm>
          <a:prstGeom prst="rect">
            <a:avLst/>
          </a:prstGeom>
          <a:noFill/>
        </p:spPr>
        <p:txBody>
          <a:bodyPr wrap="square" lIns="91440" tIns="45720" rIns="91440" bIns="45720" rtlCol="0" anchor="t">
            <a:spAutoFit/>
          </a:bodyPr>
          <a:lstStyle/>
          <a:p>
            <a:r>
              <a:rPr lang="es-CO" sz="900" dirty="0">
                <a:solidFill>
                  <a:schemeClr val="accent1">
                    <a:lumMod val="50000"/>
                  </a:schemeClr>
                </a:solidFill>
              </a:rPr>
              <a:t>(*) </a:t>
            </a:r>
            <a:r>
              <a:rPr lang="es-CO" sz="900" dirty="0">
                <a:solidFill>
                  <a:schemeClr val="accent1">
                    <a:lumMod val="50000"/>
                  </a:schemeClr>
                </a:solidFill>
                <a:ea typeface="+mn-lt"/>
                <a:cs typeface="+mn-lt"/>
              </a:rPr>
              <a:t>Datos en validación por la Interventoría</a:t>
            </a:r>
          </a:p>
          <a:p>
            <a:r>
              <a:rPr lang="es-MX" sz="900" dirty="0">
                <a:solidFill>
                  <a:schemeClr val="accent1">
                    <a:lumMod val="50000"/>
                  </a:schemeClr>
                </a:solidFill>
              </a:rPr>
              <a:t>Periodo comprendido entre el 1 enero  y el 29 de febrero de 2024</a:t>
            </a:r>
            <a:r>
              <a:rPr lang="es-CO" sz="900" dirty="0">
                <a:solidFill>
                  <a:schemeClr val="accent1">
                    <a:lumMod val="50000"/>
                  </a:schemeClr>
                </a:solidFill>
              </a:rPr>
              <a:t>.</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2878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24209" y="1324817"/>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2869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4527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806937"/>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5748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2024</a:t>
            </a:r>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387CB9EF-8553-433B-8B8C-22B39617752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15711" y="161058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C784004B-3DFB-4571-AF15-D9670394265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58318" y="106857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60D531B2-9E24-2386-55BC-1F7C743B7170}"/>
              </a:ext>
            </a:extLst>
          </p:cNvPr>
          <p:cNvGraphicFramePr>
            <a:graphicFrameLocks noGrp="1"/>
          </p:cNvGraphicFramePr>
          <p:nvPr>
            <p:extLst>
              <p:ext uri="{D42A27DB-BD31-4B8C-83A1-F6EECF244321}">
                <p14:modId xmlns:p14="http://schemas.microsoft.com/office/powerpoint/2010/main" val="2961498627"/>
              </p:ext>
            </p:extLst>
          </p:nvPr>
        </p:nvGraphicFramePr>
        <p:xfrm>
          <a:off x="279130" y="2617312"/>
          <a:ext cx="11488000" cy="1169594"/>
        </p:xfrm>
        <a:graphic>
          <a:graphicData uri="http://schemas.openxmlformats.org/drawingml/2006/table">
            <a:tbl>
              <a:tblPr/>
              <a:tblGrid>
                <a:gridCol w="872783">
                  <a:extLst>
                    <a:ext uri="{9D8B030D-6E8A-4147-A177-3AD203B41FA5}">
                      <a16:colId xmlns:a16="http://schemas.microsoft.com/office/drawing/2014/main" val="3926861625"/>
                    </a:ext>
                  </a:extLst>
                </a:gridCol>
                <a:gridCol w="905512">
                  <a:extLst>
                    <a:ext uri="{9D8B030D-6E8A-4147-A177-3AD203B41FA5}">
                      <a16:colId xmlns:a16="http://schemas.microsoft.com/office/drawing/2014/main" val="511082915"/>
                    </a:ext>
                  </a:extLst>
                </a:gridCol>
                <a:gridCol w="163646">
                  <a:extLst>
                    <a:ext uri="{9D8B030D-6E8A-4147-A177-3AD203B41FA5}">
                      <a16:colId xmlns:a16="http://schemas.microsoft.com/office/drawing/2014/main" val="1076809973"/>
                    </a:ext>
                  </a:extLst>
                </a:gridCol>
                <a:gridCol w="872783">
                  <a:extLst>
                    <a:ext uri="{9D8B030D-6E8A-4147-A177-3AD203B41FA5}">
                      <a16:colId xmlns:a16="http://schemas.microsoft.com/office/drawing/2014/main" val="1212572267"/>
                    </a:ext>
                  </a:extLst>
                </a:gridCol>
                <a:gridCol w="905512">
                  <a:extLst>
                    <a:ext uri="{9D8B030D-6E8A-4147-A177-3AD203B41FA5}">
                      <a16:colId xmlns:a16="http://schemas.microsoft.com/office/drawing/2014/main" val="1990939114"/>
                    </a:ext>
                  </a:extLst>
                </a:gridCol>
                <a:gridCol w="163646">
                  <a:extLst>
                    <a:ext uri="{9D8B030D-6E8A-4147-A177-3AD203B41FA5}">
                      <a16:colId xmlns:a16="http://schemas.microsoft.com/office/drawing/2014/main" val="4165353730"/>
                    </a:ext>
                  </a:extLst>
                </a:gridCol>
                <a:gridCol w="872783">
                  <a:extLst>
                    <a:ext uri="{9D8B030D-6E8A-4147-A177-3AD203B41FA5}">
                      <a16:colId xmlns:a16="http://schemas.microsoft.com/office/drawing/2014/main" val="3777002549"/>
                    </a:ext>
                  </a:extLst>
                </a:gridCol>
                <a:gridCol w="905512">
                  <a:extLst>
                    <a:ext uri="{9D8B030D-6E8A-4147-A177-3AD203B41FA5}">
                      <a16:colId xmlns:a16="http://schemas.microsoft.com/office/drawing/2014/main" val="3288969397"/>
                    </a:ext>
                  </a:extLst>
                </a:gridCol>
                <a:gridCol w="163646">
                  <a:extLst>
                    <a:ext uri="{9D8B030D-6E8A-4147-A177-3AD203B41FA5}">
                      <a16:colId xmlns:a16="http://schemas.microsoft.com/office/drawing/2014/main" val="264762105"/>
                    </a:ext>
                  </a:extLst>
                </a:gridCol>
                <a:gridCol w="872783">
                  <a:extLst>
                    <a:ext uri="{9D8B030D-6E8A-4147-A177-3AD203B41FA5}">
                      <a16:colId xmlns:a16="http://schemas.microsoft.com/office/drawing/2014/main" val="1425734595"/>
                    </a:ext>
                  </a:extLst>
                </a:gridCol>
                <a:gridCol w="905512">
                  <a:extLst>
                    <a:ext uri="{9D8B030D-6E8A-4147-A177-3AD203B41FA5}">
                      <a16:colId xmlns:a16="http://schemas.microsoft.com/office/drawing/2014/main" val="120149035"/>
                    </a:ext>
                  </a:extLst>
                </a:gridCol>
                <a:gridCol w="163646">
                  <a:extLst>
                    <a:ext uri="{9D8B030D-6E8A-4147-A177-3AD203B41FA5}">
                      <a16:colId xmlns:a16="http://schemas.microsoft.com/office/drawing/2014/main" val="810250590"/>
                    </a:ext>
                  </a:extLst>
                </a:gridCol>
                <a:gridCol w="872783">
                  <a:extLst>
                    <a:ext uri="{9D8B030D-6E8A-4147-A177-3AD203B41FA5}">
                      <a16:colId xmlns:a16="http://schemas.microsoft.com/office/drawing/2014/main" val="3844040891"/>
                    </a:ext>
                  </a:extLst>
                </a:gridCol>
                <a:gridCol w="905512">
                  <a:extLst>
                    <a:ext uri="{9D8B030D-6E8A-4147-A177-3AD203B41FA5}">
                      <a16:colId xmlns:a16="http://schemas.microsoft.com/office/drawing/2014/main" val="2667666211"/>
                    </a:ext>
                  </a:extLst>
                </a:gridCol>
                <a:gridCol w="163646">
                  <a:extLst>
                    <a:ext uri="{9D8B030D-6E8A-4147-A177-3AD203B41FA5}">
                      <a16:colId xmlns:a16="http://schemas.microsoft.com/office/drawing/2014/main" val="1888165938"/>
                    </a:ext>
                  </a:extLst>
                </a:gridCol>
                <a:gridCol w="872783">
                  <a:extLst>
                    <a:ext uri="{9D8B030D-6E8A-4147-A177-3AD203B41FA5}">
                      <a16:colId xmlns:a16="http://schemas.microsoft.com/office/drawing/2014/main" val="2613078785"/>
                    </a:ext>
                  </a:extLst>
                </a:gridCol>
                <a:gridCol w="905512">
                  <a:extLst>
                    <a:ext uri="{9D8B030D-6E8A-4147-A177-3AD203B41FA5}">
                      <a16:colId xmlns:a16="http://schemas.microsoft.com/office/drawing/2014/main" val="2906886472"/>
                    </a:ext>
                  </a:extLst>
                </a:gridCol>
              </a:tblGrid>
              <a:tr h="299530">
                <a:tc>
                  <a:txBody>
                    <a:bodyPr/>
                    <a:lstStyle/>
                    <a:p>
                      <a:pPr algn="ctr" rtl="0" fontAlgn="ctr"/>
                      <a:r>
                        <a:rPr lang="es-CO" sz="1100" b="1" i="0" u="none" strike="noStrike" dirty="0">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65044525"/>
                  </a:ext>
                </a:extLst>
              </a:tr>
              <a:tr h="285267">
                <a:tc>
                  <a:txBody>
                    <a:bodyPr/>
                    <a:lstStyle/>
                    <a:p>
                      <a:pPr algn="ctr" rtl="0" fontAlgn="ctr"/>
                      <a:r>
                        <a:rPr lang="es-CO" sz="1100" b="0" i="0" u="none" strike="noStrike" dirty="0">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2.271,21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10.358,32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3.123,87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1.822,88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2.244,68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19.820,96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996267045"/>
                  </a:ext>
                </a:extLst>
              </a:tr>
              <a:tr h="285267">
                <a:tc>
                  <a:txBody>
                    <a:bodyPr/>
                    <a:lstStyle/>
                    <a:p>
                      <a:pPr algn="ctr" rtl="0" fontAlgn="ctr"/>
                      <a:r>
                        <a:rPr lang="es-CO" sz="1100" b="0" i="0" u="none" strike="noStrike" dirty="0">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2.506,83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10.311,57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4.329,05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2.060,75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2.560,69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21.768,89</a:t>
                      </a:r>
                    </a:p>
                  </a:txBody>
                  <a:tcPr marL="0" marR="0" marT="0" marB="0" anchor="ctr">
                    <a:lnL>
                      <a:noFill/>
                    </a:lnL>
                    <a:lnR>
                      <a:noFill/>
                    </a:lnR>
                    <a:lnT>
                      <a:noFill/>
                    </a:lnT>
                    <a:lnB>
                      <a:noFill/>
                    </a:lnB>
                    <a:noFill/>
                  </a:tcPr>
                </a:tc>
                <a:extLst>
                  <a:ext uri="{0D108BD9-81ED-4DB2-BD59-A6C34878D82A}">
                    <a16:rowId xmlns:a16="http://schemas.microsoft.com/office/drawing/2014/main" val="3309336419"/>
                  </a:ext>
                </a:extLst>
              </a:tr>
              <a:tr h="299530">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4.778,04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20.669,89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7.452,92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3.883,63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4.805,37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41.589,85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015910603"/>
                  </a:ext>
                </a:extLst>
              </a:tr>
            </a:tbl>
          </a:graphicData>
        </a:graphic>
      </p:graphicFrame>
    </p:spTree>
    <p:extLst>
      <p:ext uri="{BB962C8B-B14F-4D97-AF65-F5344CB8AC3E}">
        <p14:creationId xmlns:p14="http://schemas.microsoft.com/office/powerpoint/2010/main" val="59654301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07719" y="6371388"/>
            <a:ext cx="4404687" cy="369332"/>
          </a:xfrm>
          <a:prstGeom prst="rect">
            <a:avLst/>
          </a:prstGeom>
          <a:noFill/>
        </p:spPr>
        <p:txBody>
          <a:bodyPr wrap="square" lIns="91440" tIns="45720" rIns="91440" bIns="45720" rtlCol="0" anchor="t">
            <a:spAutoFit/>
          </a:bodyPr>
          <a:lstStyle/>
          <a:p>
            <a:r>
              <a:rPr lang="es-CO" sz="900" dirty="0">
                <a:solidFill>
                  <a:schemeClr val="accent1">
                    <a:lumMod val="50000"/>
                  </a:schemeClr>
                </a:solidFill>
              </a:rPr>
              <a:t>Fuente: Base de datos PIDJ.</a:t>
            </a:r>
            <a:endParaRPr lang="es-CO" sz="900" dirty="0">
              <a:solidFill>
                <a:schemeClr val="accent1">
                  <a:lumMod val="50000"/>
                </a:schemeClr>
              </a:solidFill>
              <a:cs typeface="Calibri"/>
            </a:endParaRPr>
          </a:p>
          <a:p>
            <a:r>
              <a:rPr lang="es-MX" sz="900" dirty="0">
                <a:solidFill>
                  <a:schemeClr val="accent1">
                    <a:lumMod val="50000"/>
                  </a:schemeClr>
                </a:solidFill>
              </a:rPr>
              <a:t>Periodo comprendido entre el 1 </a:t>
            </a:r>
            <a:r>
              <a:rPr lang="es-MX" sz="900">
                <a:solidFill>
                  <a:schemeClr val="accent1">
                    <a:lumMod val="50000"/>
                  </a:schemeClr>
                </a:solidFill>
              </a:rPr>
              <a:t>enero y </a:t>
            </a:r>
            <a:r>
              <a:rPr lang="es-MX" sz="900" dirty="0">
                <a:solidFill>
                  <a:schemeClr val="accent1">
                    <a:lumMod val="50000"/>
                  </a:schemeClr>
                </a:solidFill>
              </a:rPr>
              <a:t>el 29 </a:t>
            </a:r>
            <a:r>
              <a:rPr lang="es-MX" sz="900">
                <a:solidFill>
                  <a:schemeClr val="accent1">
                    <a:lumMod val="50000"/>
                  </a:schemeClr>
                </a:solidFill>
              </a:rPr>
              <a:t>de febrero </a:t>
            </a:r>
            <a:r>
              <a:rPr lang="es-MX" sz="900" dirty="0">
                <a:solidFill>
                  <a:schemeClr val="accent1">
                    <a:lumMod val="50000"/>
                  </a:schemeClr>
                </a:solidFill>
              </a:rPr>
              <a:t>de 2024</a:t>
            </a:r>
            <a:r>
              <a:rPr lang="es-CO" sz="900" dirty="0">
                <a:solidFill>
                  <a:schemeClr val="accent1">
                    <a:lumMod val="50000"/>
                  </a:schemeClr>
                </a:solidFill>
              </a:rPr>
              <a:t>.</a:t>
            </a:r>
          </a:p>
        </p:txBody>
      </p:sp>
      <p:sp>
        <p:nvSpPr>
          <p:cNvPr id="19" name="CuadroTexto 18">
            <a:extLst>
              <a:ext uri="{FF2B5EF4-FFF2-40B4-BE49-F238E27FC236}">
                <a16:creationId xmlns:a16="http://schemas.microsoft.com/office/drawing/2014/main" id="{47C634B8-9F73-4559-927A-9F4CC823C494}"/>
              </a:ext>
            </a:extLst>
          </p:cNvPr>
          <p:cNvSpPr txBox="1"/>
          <p:nvPr/>
        </p:nvSpPr>
        <p:spPr>
          <a:xfrm>
            <a:off x="2310063" y="11728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Toneladas recolectadas y transportadas </a:t>
            </a:r>
            <a:r>
              <a:rPr lang="es-ES" sz="1600" b="0" u="sng" dirty="0">
                <a:solidFill>
                  <a:srgbClr val="4472C4">
                    <a:lumMod val="50000"/>
                  </a:srgbClr>
                </a:solidFill>
              </a:rPr>
              <a:t>residuos de puntos críticos y arrojo clandestino 2024</a:t>
            </a:r>
            <a:endParaRPr lang="es-CO" sz="1600" b="0" kern="0" dirty="0">
              <a:solidFill>
                <a:schemeClr val="accent1">
                  <a:lumMod val="50000"/>
                </a:schemeClr>
              </a:solidFill>
            </a:endParaRPr>
          </a:p>
        </p:txBody>
      </p:sp>
      <p:cxnSp>
        <p:nvCxnSpPr>
          <p:cNvPr id="20" name="Conector recto 19">
            <a:extLst>
              <a:ext uri="{FF2B5EF4-FFF2-40B4-BE49-F238E27FC236}">
                <a16:creationId xmlns:a16="http://schemas.microsoft.com/office/drawing/2014/main" id="{0BFEBA80-8685-4624-8903-850F645380E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4" name="Imagen 33">
            <a:extLst>
              <a:ext uri="{FF2B5EF4-FFF2-40B4-BE49-F238E27FC236}">
                <a16:creationId xmlns:a16="http://schemas.microsoft.com/office/drawing/2014/main" id="{2C33E52F-9E23-4D99-8887-AFFB7194B14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graphicFrame>
        <p:nvGraphicFramePr>
          <p:cNvPr id="3" name="6 Gráfico">
            <a:extLst>
              <a:ext uri="{FF2B5EF4-FFF2-40B4-BE49-F238E27FC236}">
                <a16:creationId xmlns:a16="http://schemas.microsoft.com/office/drawing/2014/main" id="{C8736B44-5C6B-4CD2-9B86-BF18C27D322F}"/>
              </a:ext>
            </a:extLst>
          </p:cNvPr>
          <p:cNvGraphicFramePr>
            <a:graphicFrameLocks/>
          </p:cNvGraphicFramePr>
          <p:nvPr>
            <p:extLst>
              <p:ext uri="{D42A27DB-BD31-4B8C-83A1-F6EECF244321}">
                <p14:modId xmlns:p14="http://schemas.microsoft.com/office/powerpoint/2010/main" val="2929921225"/>
              </p:ext>
            </p:extLst>
          </p:nvPr>
        </p:nvGraphicFramePr>
        <p:xfrm>
          <a:off x="1478358" y="1362610"/>
          <a:ext cx="9570152" cy="315515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 name="Tabla 3">
            <a:extLst>
              <a:ext uri="{FF2B5EF4-FFF2-40B4-BE49-F238E27FC236}">
                <a16:creationId xmlns:a16="http://schemas.microsoft.com/office/drawing/2014/main" id="{71DF2161-A55E-E99A-31A0-58E251E31AC9}"/>
              </a:ext>
            </a:extLst>
          </p:cNvPr>
          <p:cNvGraphicFramePr>
            <a:graphicFrameLocks noGrp="1"/>
          </p:cNvGraphicFramePr>
          <p:nvPr>
            <p:extLst>
              <p:ext uri="{D42A27DB-BD31-4B8C-83A1-F6EECF244321}">
                <p14:modId xmlns:p14="http://schemas.microsoft.com/office/powerpoint/2010/main" val="4276459600"/>
              </p:ext>
            </p:extLst>
          </p:nvPr>
        </p:nvGraphicFramePr>
        <p:xfrm>
          <a:off x="5133109" y="4609185"/>
          <a:ext cx="1828800" cy="781050"/>
        </p:xfrm>
        <a:graphic>
          <a:graphicData uri="http://schemas.openxmlformats.org/drawingml/2006/table">
            <a:tbl>
              <a:tblPr/>
              <a:tblGrid>
                <a:gridCol w="914400">
                  <a:extLst>
                    <a:ext uri="{9D8B030D-6E8A-4147-A177-3AD203B41FA5}">
                      <a16:colId xmlns:a16="http://schemas.microsoft.com/office/drawing/2014/main" val="1869991977"/>
                    </a:ext>
                  </a:extLst>
                </a:gridCol>
                <a:gridCol w="914400">
                  <a:extLst>
                    <a:ext uri="{9D8B030D-6E8A-4147-A177-3AD203B41FA5}">
                      <a16:colId xmlns:a16="http://schemas.microsoft.com/office/drawing/2014/main" val="1919429785"/>
                    </a:ext>
                  </a:extLst>
                </a:gridCol>
              </a:tblGrid>
              <a:tr h="200025">
                <a:tc gridSpan="2">
                  <a:txBody>
                    <a:bodyPr/>
                    <a:lstStyle/>
                    <a:p>
                      <a:pPr algn="l" rtl="0" fontAlgn="ctr"/>
                      <a:r>
                        <a:rPr lang="es-CO" sz="1050" b="1" i="0" u="none" strike="noStrike">
                          <a:solidFill>
                            <a:srgbClr val="203864"/>
                          </a:solidFill>
                          <a:effectLst/>
                          <a:latin typeface="Calibri" panose="020F0502020204030204" pitchFamily="34" charset="0"/>
                        </a:rPr>
                        <a:t> RECOLECCIÓN MENSUAL 2024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extLst>
                  <a:ext uri="{0D108BD9-81ED-4DB2-BD59-A6C34878D82A}">
                    <a16:rowId xmlns:a16="http://schemas.microsoft.com/office/drawing/2014/main" val="1556584463"/>
                  </a:ext>
                </a:extLst>
              </a:tr>
              <a:tr h="190500">
                <a:tc>
                  <a:txBody>
                    <a:bodyPr/>
                    <a:lstStyle/>
                    <a:p>
                      <a:pPr algn="ctr" rtl="0" fontAlgn="ctr"/>
                      <a:r>
                        <a:rPr lang="es-CO" sz="1100" b="1" i="0" u="none" strike="noStrike">
                          <a:solidFill>
                            <a:srgbClr val="002060"/>
                          </a:solidFill>
                          <a:effectLst/>
                          <a:latin typeface="Calibri" panose="020F0502020204030204" pitchFamily="34" charset="0"/>
                        </a:rPr>
                        <a:t>Enero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Febrero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2547813694"/>
                  </a:ext>
                </a:extLst>
              </a:tr>
              <a:tr h="190500">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extLst>
                  <a:ext uri="{0D108BD9-81ED-4DB2-BD59-A6C34878D82A}">
                    <a16:rowId xmlns:a16="http://schemas.microsoft.com/office/drawing/2014/main" val="3175590830"/>
                  </a:ext>
                </a:extLst>
              </a:tr>
              <a:tr h="200025">
                <a:tc>
                  <a:txBody>
                    <a:bodyPr/>
                    <a:lstStyle/>
                    <a:p>
                      <a:pPr algn="ctr" rtl="0" fontAlgn="ctr"/>
                      <a:r>
                        <a:rPr lang="es-CO" sz="1050" b="0" i="0" u="none" strike="noStrike">
                          <a:solidFill>
                            <a:srgbClr val="002060"/>
                          </a:solidFill>
                          <a:effectLst/>
                          <a:latin typeface="Calibri" panose="020F0502020204030204" pitchFamily="34" charset="0"/>
                        </a:rPr>
                        <a:t>19.820,96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dirty="0">
                          <a:solidFill>
                            <a:srgbClr val="002060"/>
                          </a:solidFill>
                          <a:effectLst/>
                          <a:latin typeface="Calibri" panose="020F0502020204030204" pitchFamily="34" charset="0"/>
                        </a:rPr>
                        <a:t>21.768,89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794692750"/>
                  </a:ext>
                </a:extLst>
              </a:tr>
            </a:tbl>
          </a:graphicData>
        </a:graphic>
      </p:graphicFrame>
      <p:graphicFrame>
        <p:nvGraphicFramePr>
          <p:cNvPr id="6" name="Tabla 5">
            <a:extLst>
              <a:ext uri="{FF2B5EF4-FFF2-40B4-BE49-F238E27FC236}">
                <a16:creationId xmlns:a16="http://schemas.microsoft.com/office/drawing/2014/main" id="{C9568DF8-DDC8-EA65-E5E1-A271C6A81F01}"/>
              </a:ext>
            </a:extLst>
          </p:cNvPr>
          <p:cNvGraphicFramePr>
            <a:graphicFrameLocks noGrp="1"/>
          </p:cNvGraphicFramePr>
          <p:nvPr>
            <p:extLst>
              <p:ext uri="{D42A27DB-BD31-4B8C-83A1-F6EECF244321}">
                <p14:modId xmlns:p14="http://schemas.microsoft.com/office/powerpoint/2010/main" val="2274321926"/>
              </p:ext>
            </p:extLst>
          </p:nvPr>
        </p:nvGraphicFramePr>
        <p:xfrm>
          <a:off x="5133109" y="5573073"/>
          <a:ext cx="1757218" cy="985884"/>
        </p:xfrm>
        <a:graphic>
          <a:graphicData uri="http://schemas.openxmlformats.org/drawingml/2006/table">
            <a:tbl>
              <a:tblPr/>
              <a:tblGrid>
                <a:gridCol w="814800">
                  <a:extLst>
                    <a:ext uri="{9D8B030D-6E8A-4147-A177-3AD203B41FA5}">
                      <a16:colId xmlns:a16="http://schemas.microsoft.com/office/drawing/2014/main" val="4171839638"/>
                    </a:ext>
                  </a:extLst>
                </a:gridCol>
                <a:gridCol w="942418">
                  <a:extLst>
                    <a:ext uri="{9D8B030D-6E8A-4147-A177-3AD203B41FA5}">
                      <a16:colId xmlns:a16="http://schemas.microsoft.com/office/drawing/2014/main" val="987249783"/>
                    </a:ext>
                  </a:extLst>
                </a:gridCol>
              </a:tblGrid>
              <a:tr h="272870">
                <a:tc gridSpan="2">
                  <a:txBody>
                    <a:bodyPr/>
                    <a:lstStyle/>
                    <a:p>
                      <a:pPr algn="ctr" rtl="0" fontAlgn="ctr"/>
                      <a:r>
                        <a:rPr lang="es-MX" sz="1050" b="1" i="0" u="none" strike="noStrike" dirty="0">
                          <a:solidFill>
                            <a:srgbClr val="203864"/>
                          </a:solidFill>
                          <a:effectLst/>
                          <a:latin typeface="Calibri" panose="020F0502020204030204" pitchFamily="34" charset="0"/>
                        </a:rPr>
                        <a:t>PROMEDIO DIARIO DE RECOLECCIÓN 2024</a:t>
                      </a:r>
                    </a:p>
                  </a:txBody>
                  <a:tcPr marL="0" marR="0" marT="0" marB="0" anchor="ctr">
                    <a:lnL>
                      <a:noFill/>
                    </a:lnL>
                    <a:lnR>
                      <a:noFill/>
                    </a:lnR>
                    <a:lnT>
                      <a:noFill/>
                    </a:lnT>
                    <a:lnB>
                      <a:noFill/>
                    </a:lnB>
                    <a:noFill/>
                  </a:tcPr>
                </a:tc>
                <a:tc hMerge="1">
                  <a:txBody>
                    <a:bodyPr/>
                    <a:lstStyle/>
                    <a:p>
                      <a:endParaRPr lang="es-CO"/>
                    </a:p>
                  </a:txBody>
                  <a:tcPr/>
                </a:tc>
                <a:extLst>
                  <a:ext uri="{0D108BD9-81ED-4DB2-BD59-A6C34878D82A}">
                    <a16:rowId xmlns:a16="http://schemas.microsoft.com/office/drawing/2014/main" val="1998777503"/>
                  </a:ext>
                </a:extLst>
              </a:tr>
              <a:tr h="92051">
                <a:tc>
                  <a:txBody>
                    <a:bodyPr/>
                    <a:lstStyle/>
                    <a:p>
                      <a:pPr algn="l" rtl="0" fontAlgn="ctr"/>
                      <a:r>
                        <a:rPr lang="es-CO" sz="1050" b="1" i="0" u="none" strike="noStrike">
                          <a:solidFill>
                            <a:srgbClr val="203864"/>
                          </a:solidFill>
                          <a:effectLst/>
                          <a:latin typeface="Calibri" panose="020F0502020204030204" pitchFamily="34" charset="0"/>
                        </a:rPr>
                        <a:t>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rtl="0" fontAlgn="ctr"/>
                      <a:endParaRPr lang="es-CO" sz="1050" b="1" i="0" u="none" strike="noStrike" dirty="0">
                        <a:solidFill>
                          <a:srgbClr val="203864"/>
                        </a:solidFill>
                        <a:effectLst/>
                        <a:latin typeface="Calibri" panose="020F0502020204030204" pitchFamily="34" charset="0"/>
                      </a:endParaRP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193981128"/>
                  </a:ext>
                </a:extLst>
              </a:tr>
              <a:tr h="324845">
                <a:tc>
                  <a:txBody>
                    <a:bodyPr/>
                    <a:lstStyle/>
                    <a:p>
                      <a:pPr algn="ctr" rtl="0" fontAlgn="ctr"/>
                      <a:r>
                        <a:rPr lang="es-CO" sz="1100" b="1" i="0" u="none" strike="noStrike">
                          <a:solidFill>
                            <a:srgbClr val="002060"/>
                          </a:solidFill>
                          <a:effectLst/>
                          <a:latin typeface="Calibri" panose="020F0502020204030204" pitchFamily="34" charset="0"/>
                        </a:rPr>
                        <a:t>Enero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Febrero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1183034903"/>
                  </a:ext>
                </a:extLst>
              </a:tr>
              <a:tr h="170544">
                <a:tc>
                  <a:txBody>
                    <a:bodyPr/>
                    <a:lstStyle/>
                    <a:p>
                      <a:pPr algn="ctr" rtl="0" fontAlgn="ctr"/>
                      <a:r>
                        <a:rPr lang="es-CO" sz="1100" b="0" i="0" u="none" strike="noStrike">
                          <a:solidFill>
                            <a:srgbClr val="203864"/>
                          </a:solidFill>
                          <a:effectLst/>
                          <a:latin typeface="Calibri" panose="020F0502020204030204" pitchFamily="34" charset="0"/>
                        </a:rPr>
                        <a:t>639,39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203864"/>
                          </a:solidFill>
                          <a:effectLst/>
                          <a:latin typeface="Calibri" panose="020F0502020204030204" pitchFamily="34" charset="0"/>
                        </a:rPr>
                        <a:t>750,65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515587785"/>
                  </a:ext>
                </a:extLst>
              </a:tr>
            </a:tbl>
          </a:graphicData>
        </a:graphic>
      </p:graphicFrame>
    </p:spTree>
    <p:extLst>
      <p:ext uri="{BB962C8B-B14F-4D97-AF65-F5344CB8AC3E}">
        <p14:creationId xmlns:p14="http://schemas.microsoft.com/office/powerpoint/2010/main" val="179922372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C5263FFE-FF8F-4C2A-AAB2-1E72C2D6FA56}"/>
              </a:ext>
            </a:extLst>
          </p:cNvPr>
          <p:cNvSpPr txBox="1"/>
          <p:nvPr/>
        </p:nvSpPr>
        <p:spPr>
          <a:xfrm>
            <a:off x="2310063" y="216714"/>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Total de toneladas recolectadas y transportadas  </a:t>
            </a:r>
            <a:r>
              <a:rPr lang="es-CO" sz="1600" b="0" u="sng" dirty="0">
                <a:solidFill>
                  <a:srgbClr val="4472C4">
                    <a:lumMod val="50000"/>
                  </a:srgbClr>
                </a:solidFill>
              </a:rPr>
              <a:t>residuos ordinarios* </a:t>
            </a:r>
            <a:r>
              <a:rPr lang="es-CO" sz="1600" b="0" dirty="0">
                <a:solidFill>
                  <a:srgbClr val="4472C4">
                    <a:lumMod val="50000"/>
                  </a:srgbClr>
                </a:solidFill>
              </a:rPr>
              <a:t>por concesionario 2018 a 2023</a:t>
            </a:r>
          </a:p>
          <a:p>
            <a:pPr lvl="1"/>
            <a:endParaRPr lang="es-CO" sz="1600" b="0" dirty="0">
              <a:solidFill>
                <a:schemeClr val="accent1">
                  <a:lumMod val="50000"/>
                </a:schemeClr>
              </a:solidFill>
            </a:endParaRPr>
          </a:p>
        </p:txBody>
      </p:sp>
      <p:cxnSp>
        <p:nvCxnSpPr>
          <p:cNvPr id="20" name="Conector recto 19">
            <a:extLst>
              <a:ext uri="{FF2B5EF4-FFF2-40B4-BE49-F238E27FC236}">
                <a16:creationId xmlns:a16="http://schemas.microsoft.com/office/drawing/2014/main" id="{0581A4F2-BE93-4240-9408-754063FD32C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6306B1D1-ADC9-4C86-8609-7E5968C243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8" name="CuadroTexto 7">
            <a:extLst>
              <a:ext uri="{FF2B5EF4-FFF2-40B4-BE49-F238E27FC236}">
                <a16:creationId xmlns:a16="http://schemas.microsoft.com/office/drawing/2014/main" id="{BDD62A7C-1288-4963-AD5C-695A118FDAC3}"/>
              </a:ext>
            </a:extLst>
          </p:cNvPr>
          <p:cNvSpPr txBox="1"/>
          <p:nvPr/>
        </p:nvSpPr>
        <p:spPr>
          <a:xfrm>
            <a:off x="413643" y="6016552"/>
            <a:ext cx="11146013" cy="646331"/>
          </a:xfrm>
          <a:prstGeom prst="rect">
            <a:avLst/>
          </a:prstGeom>
          <a:noFill/>
        </p:spPr>
        <p:txBody>
          <a:bodyPr wrap="square" lIns="91440" tIns="45720" rIns="91440" bIns="45720" rtlCol="0" anchor="t">
            <a:spAutoFit/>
          </a:bodyPr>
          <a:lstStyle/>
          <a:p>
            <a:pPr defTabSz="0"/>
            <a:r>
              <a:rPr lang="es-CO" sz="900" dirty="0">
                <a:solidFill>
                  <a:schemeClr val="accent1">
                    <a:lumMod val="50000"/>
                  </a:schemeClr>
                </a:solidFill>
              </a:rPr>
              <a:t>NOTA: La Interventoría solicitó cambios en las certificaciones de pesaje del </a:t>
            </a:r>
            <a:r>
              <a:rPr lang="es-CO" sz="900" dirty="0">
                <a:solidFill>
                  <a:schemeClr val="accent1">
                    <a:lumMod val="50000"/>
                  </a:schemeClr>
                </a:solidFill>
                <a:highlight>
                  <a:srgbClr val="FFFFFF"/>
                </a:highlight>
              </a:rPr>
              <a:t>PIDJ</a:t>
            </a:r>
            <a:r>
              <a:rPr lang="es-CO" sz="900" dirty="0">
                <a:solidFill>
                  <a:schemeClr val="accent1">
                    <a:lumMod val="50000"/>
                  </a:schemeClr>
                </a:solidFill>
              </a:rPr>
              <a:t> </a:t>
            </a:r>
            <a:r>
              <a:rPr lang="es-MX" sz="900" dirty="0">
                <a:solidFill>
                  <a:schemeClr val="accent1">
                    <a:lumMod val="50000"/>
                  </a:schemeClr>
                </a:solidFill>
              </a:rPr>
              <a:t>mediante comunicado </a:t>
            </a:r>
            <a:r>
              <a:rPr lang="es-CO" sz="900" dirty="0">
                <a:solidFill>
                  <a:schemeClr val="accent1">
                    <a:lumMod val="50000"/>
                  </a:schemeClr>
                </a:solidFill>
              </a:rPr>
              <a:t>20217000296242</a:t>
            </a:r>
            <a:r>
              <a:rPr lang="es-MX" sz="900" dirty="0">
                <a:solidFill>
                  <a:schemeClr val="accent1">
                    <a:lumMod val="50000"/>
                  </a:schemeClr>
                </a:solidFill>
              </a:rPr>
              <a:t> del 29/06/2021 reiterado en diciembre del mismo año, mediante comunicado UAESP-CPC-UAESP-3977-21</a:t>
            </a:r>
          </a:p>
          <a:p>
            <a:pPr defTabSz="0"/>
            <a:r>
              <a:rPr lang="es-CO" sz="900" dirty="0">
                <a:solidFill>
                  <a:schemeClr val="accent1">
                    <a:lumMod val="50000"/>
                  </a:schemeClr>
                </a:solidFill>
              </a:rPr>
              <a:t>(*)</a:t>
            </a:r>
            <a:r>
              <a:rPr lang="es-MX" sz="900" dirty="0">
                <a:solidFill>
                  <a:schemeClr val="accent1">
                    <a:lumMod val="50000"/>
                  </a:schemeClr>
                </a:solidFill>
              </a:rPr>
              <a:t> De acuerdo con lo establecido en el Decreto 1077 de 2015, artículo 2.3.2.1.1. “Definiciones”. Numeral 43.</a:t>
            </a:r>
          </a:p>
          <a:p>
            <a:pPr defTabSz="0"/>
            <a:r>
              <a:rPr lang="es-CO" sz="900" dirty="0">
                <a:solidFill>
                  <a:schemeClr val="accent1">
                    <a:lumMod val="50000"/>
                  </a:schemeClr>
                </a:solidFill>
              </a:rPr>
              <a:t>Fuente: Base de datos </a:t>
            </a:r>
            <a:r>
              <a:rPr lang="es-CO" sz="900" dirty="0">
                <a:solidFill>
                  <a:schemeClr val="accent1">
                    <a:lumMod val="50000"/>
                  </a:schemeClr>
                </a:solidFill>
                <a:highlight>
                  <a:srgbClr val="FFFFFF"/>
                </a:highlight>
              </a:rPr>
              <a:t>PIDJ</a:t>
            </a:r>
            <a:r>
              <a:rPr lang="es-CO" sz="900" dirty="0">
                <a:solidFill>
                  <a:schemeClr val="accent1">
                    <a:lumMod val="50000"/>
                  </a:schemeClr>
                </a:solidFill>
              </a:rPr>
              <a:t> en revisión de la interventoría</a:t>
            </a:r>
          </a:p>
          <a:p>
            <a:r>
              <a:rPr lang="es-CO" sz="900" dirty="0">
                <a:solidFill>
                  <a:schemeClr val="accent1">
                    <a:lumMod val="50000"/>
                  </a:schemeClr>
                </a:solidFill>
              </a:rPr>
              <a:t>Periodo comprendido entre el 12 de febrero  2018 y el 31 de diciembre de 2023.</a:t>
            </a:r>
          </a:p>
        </p:txBody>
      </p:sp>
      <p:graphicFrame>
        <p:nvGraphicFramePr>
          <p:cNvPr id="2" name="Tabla 1">
            <a:extLst>
              <a:ext uri="{FF2B5EF4-FFF2-40B4-BE49-F238E27FC236}">
                <a16:creationId xmlns:a16="http://schemas.microsoft.com/office/drawing/2014/main" id="{C248668E-05B4-044F-DC21-BD19F53588ED}"/>
              </a:ext>
            </a:extLst>
          </p:cNvPr>
          <p:cNvGraphicFramePr>
            <a:graphicFrameLocks noGrp="1"/>
          </p:cNvGraphicFramePr>
          <p:nvPr>
            <p:extLst>
              <p:ext uri="{D42A27DB-BD31-4B8C-83A1-F6EECF244321}">
                <p14:modId xmlns:p14="http://schemas.microsoft.com/office/powerpoint/2010/main" val="4058063976"/>
              </p:ext>
            </p:extLst>
          </p:nvPr>
        </p:nvGraphicFramePr>
        <p:xfrm>
          <a:off x="500228" y="4522782"/>
          <a:ext cx="10981191" cy="1390650"/>
        </p:xfrm>
        <a:graphic>
          <a:graphicData uri="http://schemas.openxmlformats.org/drawingml/2006/table">
            <a:tbl>
              <a:tblPr/>
              <a:tblGrid>
                <a:gridCol w="931983">
                  <a:extLst>
                    <a:ext uri="{9D8B030D-6E8A-4147-A177-3AD203B41FA5}">
                      <a16:colId xmlns:a16="http://schemas.microsoft.com/office/drawing/2014/main" val="1111286678"/>
                    </a:ext>
                  </a:extLst>
                </a:gridCol>
                <a:gridCol w="837434">
                  <a:extLst>
                    <a:ext uri="{9D8B030D-6E8A-4147-A177-3AD203B41FA5}">
                      <a16:colId xmlns:a16="http://schemas.microsoft.com/office/drawing/2014/main" val="1801045760"/>
                    </a:ext>
                  </a:extLst>
                </a:gridCol>
                <a:gridCol w="837434">
                  <a:extLst>
                    <a:ext uri="{9D8B030D-6E8A-4147-A177-3AD203B41FA5}">
                      <a16:colId xmlns:a16="http://schemas.microsoft.com/office/drawing/2014/main" val="487166651"/>
                    </a:ext>
                  </a:extLst>
                </a:gridCol>
                <a:gridCol w="837434">
                  <a:extLst>
                    <a:ext uri="{9D8B030D-6E8A-4147-A177-3AD203B41FA5}">
                      <a16:colId xmlns:a16="http://schemas.microsoft.com/office/drawing/2014/main" val="2825559982"/>
                    </a:ext>
                  </a:extLst>
                </a:gridCol>
                <a:gridCol w="837434">
                  <a:extLst>
                    <a:ext uri="{9D8B030D-6E8A-4147-A177-3AD203B41FA5}">
                      <a16:colId xmlns:a16="http://schemas.microsoft.com/office/drawing/2014/main" val="3111685576"/>
                    </a:ext>
                  </a:extLst>
                </a:gridCol>
                <a:gridCol w="837434">
                  <a:extLst>
                    <a:ext uri="{9D8B030D-6E8A-4147-A177-3AD203B41FA5}">
                      <a16:colId xmlns:a16="http://schemas.microsoft.com/office/drawing/2014/main" val="2058197246"/>
                    </a:ext>
                  </a:extLst>
                </a:gridCol>
                <a:gridCol w="837434">
                  <a:extLst>
                    <a:ext uri="{9D8B030D-6E8A-4147-A177-3AD203B41FA5}">
                      <a16:colId xmlns:a16="http://schemas.microsoft.com/office/drawing/2014/main" val="1665145043"/>
                    </a:ext>
                  </a:extLst>
                </a:gridCol>
                <a:gridCol w="837434">
                  <a:extLst>
                    <a:ext uri="{9D8B030D-6E8A-4147-A177-3AD203B41FA5}">
                      <a16:colId xmlns:a16="http://schemas.microsoft.com/office/drawing/2014/main" val="2620342442"/>
                    </a:ext>
                  </a:extLst>
                </a:gridCol>
                <a:gridCol w="837434">
                  <a:extLst>
                    <a:ext uri="{9D8B030D-6E8A-4147-A177-3AD203B41FA5}">
                      <a16:colId xmlns:a16="http://schemas.microsoft.com/office/drawing/2014/main" val="2347796007"/>
                    </a:ext>
                  </a:extLst>
                </a:gridCol>
                <a:gridCol w="837434">
                  <a:extLst>
                    <a:ext uri="{9D8B030D-6E8A-4147-A177-3AD203B41FA5}">
                      <a16:colId xmlns:a16="http://schemas.microsoft.com/office/drawing/2014/main" val="3097268344"/>
                    </a:ext>
                  </a:extLst>
                </a:gridCol>
                <a:gridCol w="837434">
                  <a:extLst>
                    <a:ext uri="{9D8B030D-6E8A-4147-A177-3AD203B41FA5}">
                      <a16:colId xmlns:a16="http://schemas.microsoft.com/office/drawing/2014/main" val="3744397010"/>
                    </a:ext>
                  </a:extLst>
                </a:gridCol>
                <a:gridCol w="837434">
                  <a:extLst>
                    <a:ext uri="{9D8B030D-6E8A-4147-A177-3AD203B41FA5}">
                      <a16:colId xmlns:a16="http://schemas.microsoft.com/office/drawing/2014/main" val="3106462847"/>
                    </a:ext>
                  </a:extLst>
                </a:gridCol>
                <a:gridCol w="837434">
                  <a:extLst>
                    <a:ext uri="{9D8B030D-6E8A-4147-A177-3AD203B41FA5}">
                      <a16:colId xmlns:a16="http://schemas.microsoft.com/office/drawing/2014/main" val="2912933037"/>
                    </a:ext>
                  </a:extLst>
                </a:gridCol>
              </a:tblGrid>
              <a:tr h="381000">
                <a:tc>
                  <a:txBody>
                    <a:bodyPr/>
                    <a:lstStyle/>
                    <a:p>
                      <a:pPr algn="l" rtl="0" fontAlgn="ctr"/>
                      <a:r>
                        <a:rPr lang="es-CO" sz="1100" b="1" i="0" u="none" strike="noStrike">
                          <a:solidFill>
                            <a:srgbClr val="122D40"/>
                          </a:solidFill>
                          <a:effectLst/>
                          <a:latin typeface="Calibri" panose="020F0502020204030204" pitchFamily="34" charset="0"/>
                        </a:rPr>
                        <a:t> SERVICIO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feb-18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jul-18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ene-19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jul-19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ene-20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jul-20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ene-21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jul-21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ene-22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jul-22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ene-23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jul-23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3019734737"/>
                  </a:ext>
                </a:extLst>
              </a:tr>
              <a:tr h="200025">
                <a:tc>
                  <a:txBody>
                    <a:bodyPr/>
                    <a:lstStyle/>
                    <a:p>
                      <a:pPr algn="l" rtl="0" fontAlgn="ctr"/>
                      <a:r>
                        <a:rPr lang="es-CO" sz="1200" b="0" i="0" u="none" strike="noStrike">
                          <a:solidFill>
                            <a:srgbClr val="122D40"/>
                          </a:solidFill>
                          <a:effectLst/>
                          <a:latin typeface="Calibri" panose="020F0502020204030204" pitchFamily="34" charset="0"/>
                        </a:rPr>
                        <a:t>Domiciliario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754.990,52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981.476,69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960.830,50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991.850,75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916.477,85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1.001.042,00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935.109,15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968.433,37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911.140,20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947.847,09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904.168,75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932.778,69</a:t>
                      </a:r>
                    </a:p>
                  </a:txBody>
                  <a:tcPr marL="0" marR="0" marT="0" marB="0" anchor="ctr">
                    <a:lnL>
                      <a:noFill/>
                    </a:lnL>
                    <a:lnR>
                      <a:noFill/>
                    </a:lnR>
                    <a:lnT>
                      <a:noFill/>
                    </a:lnT>
                    <a:lnB>
                      <a:noFill/>
                    </a:lnB>
                    <a:noFill/>
                  </a:tcPr>
                </a:tc>
                <a:extLst>
                  <a:ext uri="{0D108BD9-81ED-4DB2-BD59-A6C34878D82A}">
                    <a16:rowId xmlns:a16="http://schemas.microsoft.com/office/drawing/2014/main" val="3260822408"/>
                  </a:ext>
                </a:extLst>
              </a:tr>
              <a:tr h="200025">
                <a:tc>
                  <a:txBody>
                    <a:bodyPr/>
                    <a:lstStyle/>
                    <a:p>
                      <a:pPr algn="l" rtl="0" fontAlgn="ctr"/>
                      <a:r>
                        <a:rPr lang="es-CO" sz="1200" b="0" i="0" u="none" strike="noStrike">
                          <a:solidFill>
                            <a:srgbClr val="122D40"/>
                          </a:solidFill>
                          <a:effectLst/>
                          <a:latin typeface="Calibri" panose="020F0502020204030204" pitchFamily="34" charset="0"/>
                        </a:rPr>
                        <a:t>Barrido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28.581,89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42.303,86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44.182,81</a:t>
                      </a:r>
                    </a:p>
                  </a:txBody>
                  <a:tcPr marL="0" marR="0" marT="0" marB="0" anchor="ctr">
                    <a:lnL>
                      <a:noFill/>
                    </a:lnL>
                    <a:lnR>
                      <a:noFill/>
                    </a:lnR>
                    <a:lnT>
                      <a:noFill/>
                    </a:lnT>
                    <a:lnB>
                      <a:noFill/>
                    </a:lnB>
                    <a:noFill/>
                  </a:tcPr>
                </a:tc>
                <a:tc>
                  <a:txBody>
                    <a:bodyPr/>
                    <a:lstStyle/>
                    <a:p>
                      <a:pPr algn="ctr" rtl="0" fontAlgn="ctr"/>
                      <a:r>
                        <a:rPr lang="es-CO" sz="1050" b="0" i="0" u="none" strike="noStrike" dirty="0">
                          <a:solidFill>
                            <a:srgbClr val="122D40"/>
                          </a:solidFill>
                          <a:effectLst/>
                          <a:latin typeface="Calibri" panose="020F0502020204030204" pitchFamily="34" charset="0"/>
                        </a:rPr>
                        <a:t>52.189,59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42.146,63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52.142,58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44.489,99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47.311,91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44.588,28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48.056,29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45.825,95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46.844,71</a:t>
                      </a:r>
                    </a:p>
                  </a:txBody>
                  <a:tcPr marL="0" marR="0" marT="0" marB="0" anchor="ctr">
                    <a:lnL>
                      <a:noFill/>
                    </a:lnL>
                    <a:lnR>
                      <a:noFill/>
                    </a:lnR>
                    <a:lnT>
                      <a:noFill/>
                    </a:lnT>
                    <a:lnB>
                      <a:noFill/>
                    </a:lnB>
                    <a:noFill/>
                  </a:tcPr>
                </a:tc>
                <a:extLst>
                  <a:ext uri="{0D108BD9-81ED-4DB2-BD59-A6C34878D82A}">
                    <a16:rowId xmlns:a16="http://schemas.microsoft.com/office/drawing/2014/main" val="543790615"/>
                  </a:ext>
                </a:extLst>
              </a:tr>
              <a:tr h="200025">
                <a:tc>
                  <a:txBody>
                    <a:bodyPr/>
                    <a:lstStyle/>
                    <a:p>
                      <a:pPr algn="l" rtl="0" fontAlgn="b"/>
                      <a:r>
                        <a:rPr lang="es-CO" sz="1200" b="0" i="0" u="none" strike="noStrike">
                          <a:solidFill>
                            <a:srgbClr val="122D40"/>
                          </a:solidFill>
                          <a:effectLst/>
                          <a:latin typeface="Calibri" panose="020F0502020204030204" pitchFamily="34" charset="0"/>
                        </a:rPr>
                        <a:t>Corte césped</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15.389,75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16.431,88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19.112,26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14.336,55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15.039,35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17.452,55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19.643,29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19.402,44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17.838,38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18.347,25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12.888,81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10.387,90</a:t>
                      </a:r>
                    </a:p>
                  </a:txBody>
                  <a:tcPr marL="0" marR="0" marT="0" marB="0" anchor="ctr">
                    <a:lnL>
                      <a:noFill/>
                    </a:lnL>
                    <a:lnR>
                      <a:noFill/>
                    </a:lnR>
                    <a:lnT>
                      <a:noFill/>
                    </a:lnT>
                    <a:lnB>
                      <a:noFill/>
                    </a:lnB>
                    <a:noFill/>
                  </a:tcPr>
                </a:tc>
                <a:extLst>
                  <a:ext uri="{0D108BD9-81ED-4DB2-BD59-A6C34878D82A}">
                    <a16:rowId xmlns:a16="http://schemas.microsoft.com/office/drawing/2014/main" val="3410163250"/>
                  </a:ext>
                </a:extLst>
              </a:tr>
              <a:tr h="200025">
                <a:tc>
                  <a:txBody>
                    <a:bodyPr/>
                    <a:lstStyle/>
                    <a:p>
                      <a:pPr algn="l" rtl="0" fontAlgn="b"/>
                      <a:r>
                        <a:rPr lang="es-CO" sz="1200" b="0" i="0" u="none" strike="noStrike">
                          <a:solidFill>
                            <a:srgbClr val="122D40"/>
                          </a:solidFill>
                          <a:effectLst/>
                          <a:latin typeface="Calibri" panose="020F0502020204030204" pitchFamily="34" charset="0"/>
                        </a:rPr>
                        <a:t>Poda</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3.672,42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1.344,38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4.284,90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4.250,55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3.454,89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2.871,85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2.627,52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2.908,84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3.285,24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3.744,59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3.774,66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3.549,17</a:t>
                      </a:r>
                    </a:p>
                  </a:txBody>
                  <a:tcPr marL="0" marR="0" marT="0" marB="0" anchor="ctr">
                    <a:lnL>
                      <a:noFill/>
                    </a:lnL>
                    <a:lnR>
                      <a:noFill/>
                    </a:lnR>
                    <a:lnT>
                      <a:noFill/>
                    </a:lnT>
                    <a:lnB>
                      <a:noFill/>
                    </a:lnB>
                    <a:noFill/>
                  </a:tcPr>
                </a:tc>
                <a:extLst>
                  <a:ext uri="{0D108BD9-81ED-4DB2-BD59-A6C34878D82A}">
                    <a16:rowId xmlns:a16="http://schemas.microsoft.com/office/drawing/2014/main" val="1440545598"/>
                  </a:ext>
                </a:extLst>
              </a:tr>
              <a:tr h="209550">
                <a:tc>
                  <a:txBody>
                    <a:bodyPr/>
                    <a:lstStyle/>
                    <a:p>
                      <a:pPr algn="l" rtl="0" fontAlgn="ctr"/>
                      <a:r>
                        <a:rPr lang="es-CO" sz="1200" b="1" i="0" u="none" strike="noStrike">
                          <a:solidFill>
                            <a:srgbClr val="122D4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802.634,58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1.041.556,81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1.028.410,47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1.062.627,44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977.118,72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1.073.508,98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1.001.869,95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1.038.056,56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976.852,10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1.017.995,22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966.658,17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122D40"/>
                          </a:solidFill>
                          <a:effectLst/>
                          <a:latin typeface="Calibri" panose="020F0502020204030204" pitchFamily="34" charset="0"/>
                        </a:rPr>
                        <a:t>993.560,47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718460058"/>
                  </a:ext>
                </a:extLst>
              </a:tr>
            </a:tbl>
          </a:graphicData>
        </a:graphic>
      </p:graphicFrame>
      <p:graphicFrame>
        <p:nvGraphicFramePr>
          <p:cNvPr id="4" name="1 Gráfico">
            <a:extLst>
              <a:ext uri="{FF2B5EF4-FFF2-40B4-BE49-F238E27FC236}">
                <a16:creationId xmlns:a16="http://schemas.microsoft.com/office/drawing/2014/main" id="{52CC697D-ECC3-4A18-AA34-8049051FABC3}"/>
              </a:ext>
            </a:extLst>
          </p:cNvPr>
          <p:cNvGraphicFramePr>
            <a:graphicFrameLocks/>
          </p:cNvGraphicFramePr>
          <p:nvPr>
            <p:extLst>
              <p:ext uri="{D42A27DB-BD31-4B8C-83A1-F6EECF244321}">
                <p14:modId xmlns:p14="http://schemas.microsoft.com/office/powerpoint/2010/main" val="2617359800"/>
              </p:ext>
            </p:extLst>
          </p:nvPr>
        </p:nvGraphicFramePr>
        <p:xfrm>
          <a:off x="1478358" y="1277647"/>
          <a:ext cx="9306967" cy="312952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05086759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45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1" indent="0" algn="r" defTabSz="914400" rtl="0" eaLnBrk="1" fontAlgn="auto" latinLnBrk="0" hangingPunct="1">
              <a:lnSpc>
                <a:spcPct val="100000"/>
              </a:lnSpc>
              <a:spcBef>
                <a:spcPts val="0"/>
              </a:spcBef>
              <a:spcAft>
                <a:spcPts val="0"/>
              </a:spcAft>
              <a:buClrTx/>
              <a:buSzTx/>
              <a:buFontTx/>
              <a:buNone/>
              <a:tabLst>
                <a:tab pos="914400" algn="l"/>
              </a:tabLst>
              <a:defRPr/>
            </a:pPr>
            <a: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a:t>
            </a:r>
            <a:b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br>
            <a:r>
              <a:rPr kumimoji="0" lang="es-CO" sz="7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actividades adicionales</a:t>
            </a:r>
            <a:br>
              <a:rPr kumimoji="0" lang="es-CO" sz="53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br>
            <a: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FRECUENCIAS ADICIONALES DE LAVADO DE ÁREAS PÚBLICAS</a:t>
            </a:r>
          </a:p>
        </p:txBody>
      </p:sp>
      <p:pic>
        <p:nvPicPr>
          <p:cNvPr id="3" name="Imagen 2">
            <a:extLst>
              <a:ext uri="{FF2B5EF4-FFF2-40B4-BE49-F238E27FC236}">
                <a16:creationId xmlns:a16="http://schemas.microsoft.com/office/drawing/2014/main" id="{004938DA-1F8B-4DE7-81F1-67AEFF72816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18639" y="3018975"/>
            <a:ext cx="2593220" cy="1580339"/>
          </a:xfrm>
          <a:prstGeom prst="rect">
            <a:avLst/>
          </a:prstGeom>
        </p:spPr>
      </p:pic>
    </p:spTree>
    <p:extLst>
      <p:ext uri="{BB962C8B-B14F-4D97-AF65-F5344CB8AC3E}">
        <p14:creationId xmlns:p14="http://schemas.microsoft.com/office/powerpoint/2010/main" val="51744909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92890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INVENTARIO mayores frecuencias de lavado</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Puntos por Localidad</a:t>
            </a:r>
          </a:p>
        </p:txBody>
      </p:sp>
      <p:cxnSp>
        <p:nvCxnSpPr>
          <p:cNvPr id="39" name="Conector recto 38">
            <a:extLst>
              <a:ext uri="{FF2B5EF4-FFF2-40B4-BE49-F238E27FC236}">
                <a16:creationId xmlns:a16="http://schemas.microsoft.com/office/drawing/2014/main" id="{A9618C22-BDCB-4FD8-9C23-0AC038199E83}"/>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1" name="Imagen 30">
            <a:extLst>
              <a:ext uri="{FF2B5EF4-FFF2-40B4-BE49-F238E27FC236}">
                <a16:creationId xmlns:a16="http://schemas.microsoft.com/office/drawing/2014/main" id="{8126ABF8-BD60-4EC5-A1D4-06CD5E9007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8052" y="173174"/>
            <a:ext cx="1233949" cy="863764"/>
          </a:xfrm>
          <a:prstGeom prst="rect">
            <a:avLst/>
          </a:prstGeom>
        </p:spPr>
      </p:pic>
      <p:pic>
        <p:nvPicPr>
          <p:cNvPr id="29" name="Imagen 28">
            <a:extLst>
              <a:ext uri="{FF2B5EF4-FFF2-40B4-BE49-F238E27FC236}">
                <a16:creationId xmlns:a16="http://schemas.microsoft.com/office/drawing/2014/main" id="{3EF5EA41-6445-48B8-BE34-43385785B2E8}"/>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3565354" y="1904043"/>
            <a:ext cx="7765910" cy="3794791"/>
          </a:xfrm>
          <a:prstGeom prst="rect">
            <a:avLst/>
          </a:prstGeom>
        </p:spPr>
      </p:pic>
      <p:sp>
        <p:nvSpPr>
          <p:cNvPr id="36" name="Título 1">
            <a:extLst>
              <a:ext uri="{FF2B5EF4-FFF2-40B4-BE49-F238E27FC236}">
                <a16:creationId xmlns:a16="http://schemas.microsoft.com/office/drawing/2014/main" id="{86703BDE-E452-4ECF-8300-A4D96A391A6A}"/>
              </a:ext>
            </a:extLst>
          </p:cNvPr>
          <p:cNvSpPr txBox="1">
            <a:spLocks/>
          </p:cNvSpPr>
          <p:nvPr/>
        </p:nvSpPr>
        <p:spPr>
          <a:xfrm>
            <a:off x="6846832" y="1371056"/>
            <a:ext cx="5220839" cy="127111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CANDELARIA      		 SAN CRISTÓBAL        	USME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115		70		30</a:t>
            </a:r>
            <a:r>
              <a:rPr kumimoji="0" lang="es-CO" sz="105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8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 - - - - - - - - -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CHAPINERO             	SANTA FE                  	USAQUÉN</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171		205		37</a:t>
            </a:r>
            <a:r>
              <a:rPr kumimoji="0" lang="es-CO" sz="1050" b="0" i="0" u="none" strike="noStrike" kern="1200" cap="small" spc="0" normalizeH="0" baseline="0" noProof="0" dirty="0">
                <a:ln>
                  <a:noFill/>
                </a:ln>
                <a:solidFill>
                  <a:srgbClr val="4472C4">
                    <a:lumMod val="50000"/>
                  </a:srgbClr>
                </a:solidFill>
                <a:effectLst/>
                <a:uLnTx/>
                <a:uFillTx/>
                <a:latin typeface="Calibri" panose="020F0502020204030204"/>
                <a:ea typeface="+mj-ea"/>
                <a:cs typeface="+mj-cs"/>
              </a:rPr>
              <a:t>	</a:t>
            </a:r>
          </a:p>
        </p:txBody>
      </p:sp>
      <p:sp>
        <p:nvSpPr>
          <p:cNvPr id="37" name="Título 1">
            <a:extLst>
              <a:ext uri="{FF2B5EF4-FFF2-40B4-BE49-F238E27FC236}">
                <a16:creationId xmlns:a16="http://schemas.microsoft.com/office/drawing/2014/main" id="{0827B0F1-7F61-418A-BAF4-C17A58EAE28E}"/>
              </a:ext>
            </a:extLst>
          </p:cNvPr>
          <p:cNvSpPr txBox="1">
            <a:spLocks/>
          </p:cNvSpPr>
          <p:nvPr/>
        </p:nvSpPr>
        <p:spPr>
          <a:xfrm>
            <a:off x="2160493" y="2207451"/>
            <a:ext cx="1518084"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125</a:t>
            </a:r>
            <a:endParaRPr kumimoji="0" lang="es-CO" sz="1200" b="0" i="0" u="none" strike="noStrike" kern="1200" cap="small" spc="0" normalizeH="0" baseline="0" noProof="0" dirty="0">
              <a:ln>
                <a:noFill/>
              </a:ln>
              <a:solidFill>
                <a:srgbClr val="002060"/>
              </a:solidFill>
              <a:effectLst/>
              <a:uLnTx/>
              <a:uFillTx/>
              <a:latin typeface="Calibri" panose="020F0502020204030204"/>
              <a:ea typeface="+mj-ea"/>
              <a:cs typeface="+mj-cs"/>
            </a:endParaRPr>
          </a:p>
        </p:txBody>
      </p:sp>
      <p:sp>
        <p:nvSpPr>
          <p:cNvPr id="40" name="Título 1">
            <a:extLst>
              <a:ext uri="{FF2B5EF4-FFF2-40B4-BE49-F238E27FC236}">
                <a16:creationId xmlns:a16="http://schemas.microsoft.com/office/drawing/2014/main" id="{A7D17111-DEE5-4EE2-B751-F00B9D42FFA2}"/>
              </a:ext>
            </a:extLst>
          </p:cNvPr>
          <p:cNvSpPr txBox="1">
            <a:spLocks/>
          </p:cNvSpPr>
          <p:nvPr/>
        </p:nvSpPr>
        <p:spPr>
          <a:xfrm>
            <a:off x="1688185" y="3826615"/>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j-ea"/>
                <a:cs typeface="+mj-cs"/>
              </a:rPr>
              <a:t>477</a:t>
            </a:r>
            <a:endParaRPr kumimoji="0" lang="es-CO" sz="1000" b="1" i="0" u="none" strike="noStrike" kern="1200" cap="none" spc="0" normalizeH="0" baseline="0" noProof="0" dirty="0">
              <a:ln>
                <a:noFill/>
              </a:ln>
              <a:solidFill>
                <a:srgbClr val="002060"/>
              </a:solidFill>
              <a:effectLst/>
              <a:uLnTx/>
              <a:uFillTx/>
              <a:latin typeface="Calibri Light" panose="020F0302020204030204"/>
              <a:ea typeface="+mj-ea"/>
              <a:cs typeface="+mj-cs"/>
            </a:endParaRPr>
          </a:p>
        </p:txBody>
      </p:sp>
      <p:sp>
        <p:nvSpPr>
          <p:cNvPr id="41" name="Título 1">
            <a:extLst>
              <a:ext uri="{FF2B5EF4-FFF2-40B4-BE49-F238E27FC236}">
                <a16:creationId xmlns:a16="http://schemas.microsoft.com/office/drawing/2014/main" id="{46011B1B-D377-4486-8ED6-0887A764C94B}"/>
              </a:ext>
            </a:extLst>
          </p:cNvPr>
          <p:cNvSpPr txBox="1">
            <a:spLocks/>
          </p:cNvSpPr>
          <p:nvPr/>
        </p:nvSpPr>
        <p:spPr>
          <a:xfrm>
            <a:off x="2155317" y="5157870"/>
            <a:ext cx="2133584" cy="160103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FONTIBÓN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58</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 - - - - - - - - - - - - - - - - </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KENNEDY</a:t>
            </a:r>
            <a:endPar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159</a:t>
            </a:r>
            <a:endParaRPr kumimoji="0" lang="es-CO" sz="110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p:txBody>
      </p:sp>
      <p:sp>
        <p:nvSpPr>
          <p:cNvPr id="42" name="Título 1">
            <a:extLst>
              <a:ext uri="{FF2B5EF4-FFF2-40B4-BE49-F238E27FC236}">
                <a16:creationId xmlns:a16="http://schemas.microsoft.com/office/drawing/2014/main" id="{EF398803-0AC1-488F-81D7-B63C4390E406}"/>
              </a:ext>
            </a:extLst>
          </p:cNvPr>
          <p:cNvSpPr txBox="1">
            <a:spLocks/>
          </p:cNvSpPr>
          <p:nvPr/>
        </p:nvSpPr>
        <p:spPr>
          <a:xfrm>
            <a:off x="4977194" y="5196062"/>
            <a:ext cx="7159752" cy="163940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dirty="0">
                <a:ln>
                  <a:noFill/>
                </a:ln>
                <a:solidFill>
                  <a:srgbClr val="002060"/>
                </a:solidFill>
                <a:effectLst/>
                <a:uLnTx/>
                <a:uFillTx/>
                <a:latin typeface="Calibri" panose="020F0502020204030204"/>
                <a:ea typeface="+mj-ea"/>
                <a:cs typeface="+mj-cs"/>
              </a:rPr>
              <a:t>ANTONIO NARIÑO      	CIUDAD BOLÍVAR       	PUENTE ARANDA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30		9		32		79</a:t>
            </a:r>
            <a:endParaRPr kumimoji="0" lang="es-CO" sz="1050" b="0" i="0" u="none" strike="noStrike" kern="1200" cap="none" spc="0" normalizeH="0" baseline="0" noProof="0" dirty="0">
              <a:ln>
                <a:noFill/>
              </a:ln>
              <a:solidFill>
                <a:srgbClr val="002060"/>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800" b="1" i="0" u="none" strike="noStrike" kern="1200" cap="none" spc="0" normalizeH="0" baseline="0" noProof="0" dirty="0">
                <a:ln>
                  <a:noFill/>
                </a:ln>
                <a:solidFill>
                  <a:srgbClr val="002060"/>
                </a:solidFill>
                <a:effectLst/>
                <a:uLnTx/>
                <a:uFillTx/>
                <a:latin typeface="Calibri Light" panose="020F0302020204030204"/>
                <a:ea typeface="+mj-ea"/>
                <a:cs typeface="+mj-cs"/>
              </a:rPr>
              <a:t>- - - - - - - - - - - - - - - - - - - - - - -                             - - - - - - - - - - - - - -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dirty="0">
                <a:ln>
                  <a:noFill/>
                </a:ln>
                <a:solidFill>
                  <a:srgbClr val="002060"/>
                </a:solidFill>
                <a:effectLst/>
                <a:uLnTx/>
                <a:uFillTx/>
                <a:latin typeface="Calibri" panose="020F0502020204030204"/>
                <a:ea typeface="+mj-ea"/>
                <a:cs typeface="+mj-cs"/>
              </a:rPr>
              <a:t>BOSA                              	LOS MÁRTIRES           	RAFAEL URIBE </a:t>
            </a:r>
            <a:r>
              <a:rPr kumimoji="0" lang="es-CO" sz="1050" b="1" i="0" u="none" strike="noStrike" kern="1200" cap="none" spc="0" normalizeH="0" baseline="0" noProof="0" dirty="0" err="1">
                <a:ln>
                  <a:noFill/>
                </a:ln>
                <a:solidFill>
                  <a:srgbClr val="002060"/>
                </a:solidFill>
                <a:effectLst/>
                <a:uLnTx/>
                <a:uFillTx/>
                <a:latin typeface="Calibri" panose="020F0502020204030204"/>
                <a:ea typeface="+mj-ea"/>
                <a:cs typeface="+mj-cs"/>
              </a:rPr>
              <a:t>URIBE</a:t>
            </a:r>
            <a:r>
              <a:rPr kumimoji="0" lang="es-CO" sz="1050" b="1" i="0" u="none" strike="noStrike" kern="1200" cap="none" spc="0" normalizeH="0" baseline="0" noProof="0" dirty="0">
                <a:ln>
                  <a:noFill/>
                </a:ln>
                <a:solidFill>
                  <a:srgbClr val="002060"/>
                </a:solidFill>
                <a:effectLst/>
                <a:uLnTx/>
                <a:uFillTx/>
                <a:latin typeface="Calibri" panose="020F0502020204030204"/>
                <a:ea typeface="+mj-ea"/>
                <a:cs typeface="+mj-cs"/>
              </a:rPr>
              <a:t>          	TUNJUELITO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19		93		38		10</a:t>
            </a:r>
            <a:endParaRPr kumimoji="0" lang="es-CO" sz="1050" b="0" i="0" u="none" strike="noStrike" kern="1200" cap="none" spc="0" normalizeH="0" baseline="0" noProof="0" dirty="0">
              <a:ln>
                <a:noFill/>
              </a:ln>
              <a:solidFill>
                <a:srgbClr val="002060"/>
              </a:solidFill>
              <a:effectLst/>
              <a:uLnTx/>
              <a:uFillTx/>
              <a:latin typeface="Calibri" panose="020F0502020204030204"/>
              <a:ea typeface="+mj-ea"/>
              <a:cs typeface="+mj-cs"/>
            </a:endParaRPr>
          </a:p>
        </p:txBody>
      </p:sp>
      <p:sp>
        <p:nvSpPr>
          <p:cNvPr id="49" name="CuadroTexto 48">
            <a:extLst>
              <a:ext uri="{FF2B5EF4-FFF2-40B4-BE49-F238E27FC236}">
                <a16:creationId xmlns:a16="http://schemas.microsoft.com/office/drawing/2014/main" id="{5932685B-9090-4B0B-A9FA-7EEC4E814115}"/>
              </a:ext>
            </a:extLst>
          </p:cNvPr>
          <p:cNvSpPr txBox="1"/>
          <p:nvPr/>
        </p:nvSpPr>
        <p:spPr>
          <a:xfrm>
            <a:off x="150026" y="3339344"/>
            <a:ext cx="1436650" cy="132343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 puntos MFL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2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1757</a:t>
            </a:r>
            <a:endParaRPr kumimoji="0" lang="es-CO" sz="40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6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p:txBody>
      </p:sp>
      <p:cxnSp>
        <p:nvCxnSpPr>
          <p:cNvPr id="50" name="126 Conector recto">
            <a:extLst>
              <a:ext uri="{FF2B5EF4-FFF2-40B4-BE49-F238E27FC236}">
                <a16:creationId xmlns:a16="http://schemas.microsoft.com/office/drawing/2014/main" id="{269BB9E2-D4A6-4407-BE9A-9684623DCA2A}"/>
              </a:ext>
            </a:extLst>
          </p:cNvPr>
          <p:cNvCxnSpPr>
            <a:cxnSpLocks/>
          </p:cNvCxnSpPr>
          <p:nvPr/>
        </p:nvCxnSpPr>
        <p:spPr>
          <a:xfrm flipH="1">
            <a:off x="7409473" y="2094690"/>
            <a:ext cx="1334478" cy="1199161"/>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1" name="126 Conector recto">
            <a:extLst>
              <a:ext uri="{FF2B5EF4-FFF2-40B4-BE49-F238E27FC236}">
                <a16:creationId xmlns:a16="http://schemas.microsoft.com/office/drawing/2014/main" id="{D15F77F3-D403-4095-B832-34838E6F6941}"/>
              </a:ext>
            </a:extLst>
          </p:cNvPr>
          <p:cNvCxnSpPr>
            <a:cxnSpLocks/>
          </p:cNvCxnSpPr>
          <p:nvPr/>
        </p:nvCxnSpPr>
        <p:spPr>
          <a:xfrm flipH="1">
            <a:off x="3632311" y="3739265"/>
            <a:ext cx="1538726" cy="308675"/>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2" name="126 Conector recto">
            <a:extLst>
              <a:ext uri="{FF2B5EF4-FFF2-40B4-BE49-F238E27FC236}">
                <a16:creationId xmlns:a16="http://schemas.microsoft.com/office/drawing/2014/main" id="{F7E68FD5-DF15-4CD7-B124-DDC12768EDC7}"/>
              </a:ext>
            </a:extLst>
          </p:cNvPr>
          <p:cNvCxnSpPr>
            <a:cxnSpLocks/>
          </p:cNvCxnSpPr>
          <p:nvPr/>
        </p:nvCxnSpPr>
        <p:spPr>
          <a:xfrm flipH="1">
            <a:off x="3590005" y="3988494"/>
            <a:ext cx="2193966" cy="1979892"/>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3" name="Conector recto 52">
            <a:extLst>
              <a:ext uri="{FF2B5EF4-FFF2-40B4-BE49-F238E27FC236}">
                <a16:creationId xmlns:a16="http://schemas.microsoft.com/office/drawing/2014/main" id="{29B8067C-30C6-4D09-83D7-8F73B362185B}"/>
              </a:ext>
            </a:extLst>
          </p:cNvPr>
          <p:cNvCxnSpPr>
            <a:cxnSpLocks/>
          </p:cNvCxnSpPr>
          <p:nvPr/>
        </p:nvCxnSpPr>
        <p:spPr>
          <a:xfrm>
            <a:off x="7025306" y="3988494"/>
            <a:ext cx="1718645" cy="200536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54" name="CuadroTexto 53">
            <a:extLst>
              <a:ext uri="{FF2B5EF4-FFF2-40B4-BE49-F238E27FC236}">
                <a16:creationId xmlns:a16="http://schemas.microsoft.com/office/drawing/2014/main" id="{AB980EAD-2668-4F3D-A013-7E077D7A08FD}"/>
              </a:ext>
            </a:extLst>
          </p:cNvPr>
          <p:cNvSpPr txBox="1"/>
          <p:nvPr/>
        </p:nvSpPr>
        <p:spPr>
          <a:xfrm>
            <a:off x="6375118" y="1886998"/>
            <a:ext cx="78496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628</a:t>
            </a:r>
          </a:p>
        </p:txBody>
      </p:sp>
      <p:cxnSp>
        <p:nvCxnSpPr>
          <p:cNvPr id="55" name="Conector recto 54">
            <a:extLst>
              <a:ext uri="{FF2B5EF4-FFF2-40B4-BE49-F238E27FC236}">
                <a16:creationId xmlns:a16="http://schemas.microsoft.com/office/drawing/2014/main" id="{DC176189-9470-445A-8673-071DDDAE6829}"/>
              </a:ext>
            </a:extLst>
          </p:cNvPr>
          <p:cNvCxnSpPr>
            <a:cxnSpLocks/>
          </p:cNvCxnSpPr>
          <p:nvPr/>
        </p:nvCxnSpPr>
        <p:spPr>
          <a:xfrm>
            <a:off x="2680151" y="2640210"/>
            <a:ext cx="1919558" cy="883506"/>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56" name="CuadroTexto 55">
            <a:extLst>
              <a:ext uri="{FF2B5EF4-FFF2-40B4-BE49-F238E27FC236}">
                <a16:creationId xmlns:a16="http://schemas.microsoft.com/office/drawing/2014/main" id="{9871E033-0FFC-4968-88C6-793E1BB4AF3B}"/>
              </a:ext>
            </a:extLst>
          </p:cNvPr>
          <p:cNvSpPr txBox="1"/>
          <p:nvPr/>
        </p:nvSpPr>
        <p:spPr>
          <a:xfrm>
            <a:off x="1688185" y="5791948"/>
            <a:ext cx="11087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217</a:t>
            </a:r>
          </a:p>
        </p:txBody>
      </p:sp>
      <p:sp>
        <p:nvSpPr>
          <p:cNvPr id="57" name="CuadroTexto 56">
            <a:extLst>
              <a:ext uri="{FF2B5EF4-FFF2-40B4-BE49-F238E27FC236}">
                <a16:creationId xmlns:a16="http://schemas.microsoft.com/office/drawing/2014/main" id="{DD36FD86-B4AB-44E0-95CA-35FE21CD08DD}"/>
              </a:ext>
            </a:extLst>
          </p:cNvPr>
          <p:cNvSpPr txBox="1"/>
          <p:nvPr/>
        </p:nvSpPr>
        <p:spPr>
          <a:xfrm>
            <a:off x="4480144" y="5834870"/>
            <a:ext cx="130924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310</a:t>
            </a:r>
          </a:p>
        </p:txBody>
      </p:sp>
      <p:sp>
        <p:nvSpPr>
          <p:cNvPr id="58" name="Título 1">
            <a:extLst>
              <a:ext uri="{FF2B5EF4-FFF2-40B4-BE49-F238E27FC236}">
                <a16:creationId xmlns:a16="http://schemas.microsoft.com/office/drawing/2014/main" id="{1E0F4A12-FB53-4E7F-BA28-DE17364F8B75}"/>
              </a:ext>
            </a:extLst>
          </p:cNvPr>
          <p:cNvSpPr txBox="1">
            <a:spLocks/>
          </p:cNvSpPr>
          <p:nvPr/>
        </p:nvSpPr>
        <p:spPr>
          <a:xfrm>
            <a:off x="2152250" y="3367290"/>
            <a:ext cx="2133584" cy="136130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BARRIOS UNIDOS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302</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 - - - - - - - - - - - - - - - -</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175</a:t>
            </a:r>
          </a:p>
        </p:txBody>
      </p:sp>
      <p:sp>
        <p:nvSpPr>
          <p:cNvPr id="59" name="Título 1">
            <a:extLst>
              <a:ext uri="{FF2B5EF4-FFF2-40B4-BE49-F238E27FC236}">
                <a16:creationId xmlns:a16="http://schemas.microsoft.com/office/drawing/2014/main" id="{A8955C4F-A17F-4E81-A93E-F8DAEAC22555}"/>
              </a:ext>
            </a:extLst>
          </p:cNvPr>
          <p:cNvSpPr txBox="1">
            <a:spLocks/>
          </p:cNvSpPr>
          <p:nvPr/>
        </p:nvSpPr>
        <p:spPr>
          <a:xfrm>
            <a:off x="1675904" y="2392409"/>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j-ea"/>
                <a:cs typeface="+mj-cs"/>
              </a:rPr>
              <a:t>125</a:t>
            </a:r>
            <a:endParaRPr kumimoji="0" lang="es-CO" sz="1000" b="1" i="0" u="none" strike="noStrike" kern="1200" cap="none" spc="0" normalizeH="0" baseline="0" noProof="0" dirty="0">
              <a:ln>
                <a:noFill/>
              </a:ln>
              <a:solidFill>
                <a:srgbClr val="002060"/>
              </a:solidFill>
              <a:effectLst/>
              <a:uLnTx/>
              <a:uFillTx/>
              <a:latin typeface="Calibri Light" panose="020F0302020204030204"/>
              <a:ea typeface="+mj-ea"/>
              <a:cs typeface="+mj-cs"/>
            </a:endParaRPr>
          </a:p>
        </p:txBody>
      </p:sp>
    </p:spTree>
    <p:extLst>
      <p:ext uri="{BB962C8B-B14F-4D97-AF65-F5344CB8AC3E}">
        <p14:creationId xmlns:p14="http://schemas.microsoft.com/office/powerpoint/2010/main" val="32840656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FD6F409-70E3-47BC-A994-98B75A9A91B6}"/>
              </a:ext>
            </a:extLst>
          </p:cNvPr>
          <p:cNvSpPr>
            <a:spLocks noGrp="1"/>
          </p:cNvSpPr>
          <p:nvPr>
            <p:ph type="title"/>
          </p:nvPr>
        </p:nvSpPr>
        <p:spPr>
          <a:xfrm>
            <a:off x="901700" y="676217"/>
            <a:ext cx="11150600" cy="706263"/>
          </a:xfrm>
        </p:spPr>
        <p:txBody>
          <a:bodyPr>
            <a:noAutofit/>
          </a:bodyPr>
          <a:lstStyle/>
          <a:p>
            <a:pPr lvl="1" algn="l">
              <a:tabLst>
                <a:tab pos="914400" algn="l"/>
              </a:tabLst>
            </a:pPr>
            <a:r>
              <a:rPr lang="es-CO" sz="1600" dirty="0">
                <a:solidFill>
                  <a:schemeClr val="tx1"/>
                </a:solidFill>
              </a:rPr>
              <a:t>	       </a:t>
            </a:r>
            <a:r>
              <a:rPr lang="es-CO" sz="1600" cap="small" dirty="0">
                <a:solidFill>
                  <a:schemeClr val="accent1">
                    <a:lumMod val="50000"/>
                  </a:schemeClr>
                </a:solidFill>
                <a:latin typeface="Candara" panose="020E0502030303020204" pitchFamily="34" charset="0"/>
              </a:rPr>
              <a:t>Frecuencias adicionales de Lavado de Áreas Públicas - CONSOLIDADO DE LAVADOS EJECUTADOS – 2018 a 2023</a:t>
            </a:r>
            <a:br>
              <a:rPr lang="es-CO" sz="1600" dirty="0"/>
            </a:br>
            <a:endParaRPr lang="es-CO" sz="1600" cap="small" dirty="0">
              <a:solidFill>
                <a:schemeClr val="accent1">
                  <a:lumMod val="50000"/>
                </a:schemeClr>
              </a:solidFill>
              <a:latin typeface="Candara" panose="020E0502030303020204" pitchFamily="34" charset="0"/>
            </a:endParaRPr>
          </a:p>
        </p:txBody>
      </p:sp>
      <p:sp>
        <p:nvSpPr>
          <p:cNvPr id="21" name="CuadroTexto 20">
            <a:extLst>
              <a:ext uri="{FF2B5EF4-FFF2-40B4-BE49-F238E27FC236}">
                <a16:creationId xmlns:a16="http://schemas.microsoft.com/office/drawing/2014/main" id="{B9FD863B-A59E-4582-A76F-12FF9C78D58C}"/>
              </a:ext>
            </a:extLst>
          </p:cNvPr>
          <p:cNvSpPr txBox="1"/>
          <p:nvPr/>
        </p:nvSpPr>
        <p:spPr>
          <a:xfrm>
            <a:off x="2310063" y="21920"/>
            <a:ext cx="9881937"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OBLIGACIONES DE HACER</a:t>
            </a:r>
            <a:r>
              <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         </a:t>
            </a:r>
            <a:r>
              <a:rPr kumimoji="0" lang="es-CO" sz="14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MAYOR ACOGIDA AL ESQUEMA DE</a:t>
            </a:r>
            <a:endPar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endParaRPr>
          </a:p>
        </p:txBody>
      </p:sp>
      <p:pic>
        <p:nvPicPr>
          <p:cNvPr id="26" name="Imagen 25">
            <a:extLst>
              <a:ext uri="{FF2B5EF4-FFF2-40B4-BE49-F238E27FC236}">
                <a16:creationId xmlns:a16="http://schemas.microsoft.com/office/drawing/2014/main" id="{29C3E140-3E01-4629-9B8A-3F92FF178A0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sp>
        <p:nvSpPr>
          <p:cNvPr id="14" name="CuadroTexto 13">
            <a:extLst>
              <a:ext uri="{FF2B5EF4-FFF2-40B4-BE49-F238E27FC236}">
                <a16:creationId xmlns:a16="http://schemas.microsoft.com/office/drawing/2014/main" id="{E48C8B43-0411-4D42-9CEE-D1BB53CFC965}"/>
              </a:ext>
            </a:extLst>
          </p:cNvPr>
          <p:cNvSpPr txBox="1"/>
          <p:nvPr/>
        </p:nvSpPr>
        <p:spPr>
          <a:xfrm>
            <a:off x="171450" y="6380184"/>
            <a:ext cx="10964094"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¹ Adición N° 4 de ASE 2 inicia ejecución en diciembre de 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² Adición N° 2 de ASE 3 inicia ejecución en octubre de 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Periodo comprendido entre el 11 de septiembre 2018 y el 31 de diciembre de 2023.  </a:t>
            </a:r>
          </a:p>
        </p:txBody>
      </p:sp>
      <p:pic>
        <p:nvPicPr>
          <p:cNvPr id="16" name="Imagen 15">
            <a:extLst>
              <a:ext uri="{FF2B5EF4-FFF2-40B4-BE49-F238E27FC236}">
                <a16:creationId xmlns:a16="http://schemas.microsoft.com/office/drawing/2014/main" id="{FB83AB6A-CCF0-4636-B17A-35F02D2D90E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38888" y="1532679"/>
            <a:ext cx="993389" cy="780399"/>
          </a:xfrm>
          <a:prstGeom prst="rect">
            <a:avLst/>
          </a:prstGeom>
        </p:spPr>
      </p:pic>
      <p:pic>
        <p:nvPicPr>
          <p:cNvPr id="17" name="Imagen 16">
            <a:extLst>
              <a:ext uri="{FF2B5EF4-FFF2-40B4-BE49-F238E27FC236}">
                <a16:creationId xmlns:a16="http://schemas.microsoft.com/office/drawing/2014/main" id="{AD6B4712-D73E-4A52-BBE3-7C724BD4427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658" t="17307" r="12911" b="19214"/>
          <a:stretch/>
        </p:blipFill>
        <p:spPr>
          <a:xfrm>
            <a:off x="2434422" y="1577504"/>
            <a:ext cx="1427930" cy="808731"/>
          </a:xfrm>
          <a:prstGeom prst="rect">
            <a:avLst/>
          </a:prstGeom>
        </p:spPr>
      </p:pic>
      <p:pic>
        <p:nvPicPr>
          <p:cNvPr id="18" name="Imagen 17">
            <a:extLst>
              <a:ext uri="{FF2B5EF4-FFF2-40B4-BE49-F238E27FC236}">
                <a16:creationId xmlns:a16="http://schemas.microsoft.com/office/drawing/2014/main" id="{D2DE9B97-CEFB-4719-AE3D-F029512A5A86}"/>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366482" y="1859063"/>
            <a:ext cx="1347315" cy="317332"/>
          </a:xfrm>
          <a:prstGeom prst="rect">
            <a:avLst/>
          </a:prstGeom>
        </p:spPr>
      </p:pic>
      <p:pic>
        <p:nvPicPr>
          <p:cNvPr id="19" name="Imagen 18">
            <a:extLst>
              <a:ext uri="{FF2B5EF4-FFF2-40B4-BE49-F238E27FC236}">
                <a16:creationId xmlns:a16="http://schemas.microsoft.com/office/drawing/2014/main" id="{7E56EEDB-AA19-4FAE-A4AF-5F7F03C66DD6}"/>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358508" y="1754057"/>
            <a:ext cx="1347315" cy="455624"/>
          </a:xfrm>
          <a:prstGeom prst="rect">
            <a:avLst/>
          </a:prstGeom>
        </p:spPr>
      </p:pic>
      <p:sp>
        <p:nvSpPr>
          <p:cNvPr id="20" name="CuadroTexto 19">
            <a:extLst>
              <a:ext uri="{FF2B5EF4-FFF2-40B4-BE49-F238E27FC236}">
                <a16:creationId xmlns:a16="http://schemas.microsoft.com/office/drawing/2014/main" id="{B9F4F11D-4324-4DE8-BE2C-903D610D4884}"/>
              </a:ext>
            </a:extLst>
          </p:cNvPr>
          <p:cNvSpPr txBox="1"/>
          <p:nvPr/>
        </p:nvSpPr>
        <p:spPr>
          <a:xfrm>
            <a:off x="10186627" y="1694563"/>
            <a:ext cx="171481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3" name="Picture 2">
            <a:extLst>
              <a:ext uri="{FF2B5EF4-FFF2-40B4-BE49-F238E27FC236}">
                <a16:creationId xmlns:a16="http://schemas.microsoft.com/office/drawing/2014/main" id="{CF8D3B08-AE44-48FF-A68C-D676D11466AA}"/>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81872" y="1762612"/>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AA220005-DD23-452B-9636-B47D513DC24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81872" y="1142607"/>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743093C6-2681-49AE-9DEC-635921FC61CD}"/>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4" name="Tabla 3">
            <a:extLst>
              <a:ext uri="{FF2B5EF4-FFF2-40B4-BE49-F238E27FC236}">
                <a16:creationId xmlns:a16="http://schemas.microsoft.com/office/drawing/2014/main" id="{786A4712-9849-2F30-DA5B-B7114FC4E016}"/>
              </a:ext>
            </a:extLst>
          </p:cNvPr>
          <p:cNvGraphicFramePr>
            <a:graphicFrameLocks noGrp="1"/>
          </p:cNvGraphicFramePr>
          <p:nvPr/>
        </p:nvGraphicFramePr>
        <p:xfrm>
          <a:off x="171450" y="2420172"/>
          <a:ext cx="11873658" cy="3996836"/>
        </p:xfrm>
        <a:graphic>
          <a:graphicData uri="http://schemas.openxmlformats.org/drawingml/2006/table">
            <a:tbl>
              <a:tblPr/>
              <a:tblGrid>
                <a:gridCol w="609948">
                  <a:extLst>
                    <a:ext uri="{9D8B030D-6E8A-4147-A177-3AD203B41FA5}">
                      <a16:colId xmlns:a16="http://schemas.microsoft.com/office/drawing/2014/main" val="703329926"/>
                    </a:ext>
                  </a:extLst>
                </a:gridCol>
                <a:gridCol w="609948">
                  <a:extLst>
                    <a:ext uri="{9D8B030D-6E8A-4147-A177-3AD203B41FA5}">
                      <a16:colId xmlns:a16="http://schemas.microsoft.com/office/drawing/2014/main" val="2581819725"/>
                    </a:ext>
                  </a:extLst>
                </a:gridCol>
                <a:gridCol w="711607">
                  <a:extLst>
                    <a:ext uri="{9D8B030D-6E8A-4147-A177-3AD203B41FA5}">
                      <a16:colId xmlns:a16="http://schemas.microsoft.com/office/drawing/2014/main" val="2709093638"/>
                    </a:ext>
                  </a:extLst>
                </a:gridCol>
                <a:gridCol w="121990">
                  <a:extLst>
                    <a:ext uri="{9D8B030D-6E8A-4147-A177-3AD203B41FA5}">
                      <a16:colId xmlns:a16="http://schemas.microsoft.com/office/drawing/2014/main" val="2302578286"/>
                    </a:ext>
                  </a:extLst>
                </a:gridCol>
                <a:gridCol w="609948">
                  <a:extLst>
                    <a:ext uri="{9D8B030D-6E8A-4147-A177-3AD203B41FA5}">
                      <a16:colId xmlns:a16="http://schemas.microsoft.com/office/drawing/2014/main" val="1163523303"/>
                    </a:ext>
                  </a:extLst>
                </a:gridCol>
                <a:gridCol w="609948">
                  <a:extLst>
                    <a:ext uri="{9D8B030D-6E8A-4147-A177-3AD203B41FA5}">
                      <a16:colId xmlns:a16="http://schemas.microsoft.com/office/drawing/2014/main" val="4050536382"/>
                    </a:ext>
                  </a:extLst>
                </a:gridCol>
                <a:gridCol w="609948">
                  <a:extLst>
                    <a:ext uri="{9D8B030D-6E8A-4147-A177-3AD203B41FA5}">
                      <a16:colId xmlns:a16="http://schemas.microsoft.com/office/drawing/2014/main" val="2754506536"/>
                    </a:ext>
                  </a:extLst>
                </a:gridCol>
                <a:gridCol w="121990">
                  <a:extLst>
                    <a:ext uri="{9D8B030D-6E8A-4147-A177-3AD203B41FA5}">
                      <a16:colId xmlns:a16="http://schemas.microsoft.com/office/drawing/2014/main" val="971085245"/>
                    </a:ext>
                  </a:extLst>
                </a:gridCol>
                <a:gridCol w="609948">
                  <a:extLst>
                    <a:ext uri="{9D8B030D-6E8A-4147-A177-3AD203B41FA5}">
                      <a16:colId xmlns:a16="http://schemas.microsoft.com/office/drawing/2014/main" val="146097150"/>
                    </a:ext>
                  </a:extLst>
                </a:gridCol>
                <a:gridCol w="609948">
                  <a:extLst>
                    <a:ext uri="{9D8B030D-6E8A-4147-A177-3AD203B41FA5}">
                      <a16:colId xmlns:a16="http://schemas.microsoft.com/office/drawing/2014/main" val="3004279338"/>
                    </a:ext>
                  </a:extLst>
                </a:gridCol>
                <a:gridCol w="609948">
                  <a:extLst>
                    <a:ext uri="{9D8B030D-6E8A-4147-A177-3AD203B41FA5}">
                      <a16:colId xmlns:a16="http://schemas.microsoft.com/office/drawing/2014/main" val="1884593708"/>
                    </a:ext>
                  </a:extLst>
                </a:gridCol>
                <a:gridCol w="121990">
                  <a:extLst>
                    <a:ext uri="{9D8B030D-6E8A-4147-A177-3AD203B41FA5}">
                      <a16:colId xmlns:a16="http://schemas.microsoft.com/office/drawing/2014/main" val="2480576048"/>
                    </a:ext>
                  </a:extLst>
                </a:gridCol>
                <a:gridCol w="609948">
                  <a:extLst>
                    <a:ext uri="{9D8B030D-6E8A-4147-A177-3AD203B41FA5}">
                      <a16:colId xmlns:a16="http://schemas.microsoft.com/office/drawing/2014/main" val="4012322561"/>
                    </a:ext>
                  </a:extLst>
                </a:gridCol>
                <a:gridCol w="609948">
                  <a:extLst>
                    <a:ext uri="{9D8B030D-6E8A-4147-A177-3AD203B41FA5}">
                      <a16:colId xmlns:a16="http://schemas.microsoft.com/office/drawing/2014/main" val="1327156612"/>
                    </a:ext>
                  </a:extLst>
                </a:gridCol>
                <a:gridCol w="660777">
                  <a:extLst>
                    <a:ext uri="{9D8B030D-6E8A-4147-A177-3AD203B41FA5}">
                      <a16:colId xmlns:a16="http://schemas.microsoft.com/office/drawing/2014/main" val="1106564625"/>
                    </a:ext>
                  </a:extLst>
                </a:gridCol>
                <a:gridCol w="121990">
                  <a:extLst>
                    <a:ext uri="{9D8B030D-6E8A-4147-A177-3AD203B41FA5}">
                      <a16:colId xmlns:a16="http://schemas.microsoft.com/office/drawing/2014/main" val="3435464429"/>
                    </a:ext>
                  </a:extLst>
                </a:gridCol>
                <a:gridCol w="609948">
                  <a:extLst>
                    <a:ext uri="{9D8B030D-6E8A-4147-A177-3AD203B41FA5}">
                      <a16:colId xmlns:a16="http://schemas.microsoft.com/office/drawing/2014/main" val="2026287212"/>
                    </a:ext>
                  </a:extLst>
                </a:gridCol>
                <a:gridCol w="609948">
                  <a:extLst>
                    <a:ext uri="{9D8B030D-6E8A-4147-A177-3AD203B41FA5}">
                      <a16:colId xmlns:a16="http://schemas.microsoft.com/office/drawing/2014/main" val="165222566"/>
                    </a:ext>
                  </a:extLst>
                </a:gridCol>
                <a:gridCol w="609948">
                  <a:extLst>
                    <a:ext uri="{9D8B030D-6E8A-4147-A177-3AD203B41FA5}">
                      <a16:colId xmlns:a16="http://schemas.microsoft.com/office/drawing/2014/main" val="4160779226"/>
                    </a:ext>
                  </a:extLst>
                </a:gridCol>
                <a:gridCol w="121990">
                  <a:extLst>
                    <a:ext uri="{9D8B030D-6E8A-4147-A177-3AD203B41FA5}">
                      <a16:colId xmlns:a16="http://schemas.microsoft.com/office/drawing/2014/main" val="179917523"/>
                    </a:ext>
                  </a:extLst>
                </a:gridCol>
                <a:gridCol w="609948">
                  <a:extLst>
                    <a:ext uri="{9D8B030D-6E8A-4147-A177-3AD203B41FA5}">
                      <a16:colId xmlns:a16="http://schemas.microsoft.com/office/drawing/2014/main" val="338553941"/>
                    </a:ext>
                  </a:extLst>
                </a:gridCol>
                <a:gridCol w="609948">
                  <a:extLst>
                    <a:ext uri="{9D8B030D-6E8A-4147-A177-3AD203B41FA5}">
                      <a16:colId xmlns:a16="http://schemas.microsoft.com/office/drawing/2014/main" val="1226981370"/>
                    </a:ext>
                  </a:extLst>
                </a:gridCol>
                <a:gridCol w="742104">
                  <a:extLst>
                    <a:ext uri="{9D8B030D-6E8A-4147-A177-3AD203B41FA5}">
                      <a16:colId xmlns:a16="http://schemas.microsoft.com/office/drawing/2014/main" val="893803933"/>
                    </a:ext>
                  </a:extLst>
                </a:gridCol>
              </a:tblGrid>
              <a:tr h="273522">
                <a:tc>
                  <a:txBody>
                    <a:bodyPr/>
                    <a:lstStyle/>
                    <a:p>
                      <a:pPr algn="ctr" rtl="0" fontAlgn="ctr"/>
                      <a:r>
                        <a:rPr lang="es-CO" sz="950" b="1" i="0" u="none" strike="noStrike" dirty="0">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621882552"/>
                  </a:ext>
                </a:extLst>
              </a:tr>
              <a:tr h="281811">
                <a:tc>
                  <a:txBody>
                    <a:bodyPr/>
                    <a:lstStyle/>
                    <a:p>
                      <a:pPr algn="ctr" rtl="0" fontAlgn="ctr"/>
                      <a:r>
                        <a:rPr lang="es-CO" sz="950" b="1"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1.224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2.687.512,77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dic-18¹</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183</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158.833,00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Oct a Dic 2018²</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278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175.871,29</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507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531.166,21</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330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486.302,68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2.342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3.927.704,82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extLst>
                  <a:ext uri="{0D108BD9-81ED-4DB2-BD59-A6C34878D82A}">
                    <a16:rowId xmlns:a16="http://schemas.microsoft.com/office/drawing/2014/main" val="4189378849"/>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1.875.620,23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375.384,70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dirty="0">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98</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62.649,82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270.470,79</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155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224.079,65</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2.414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2.794.596,16</a:t>
                      </a:r>
                    </a:p>
                  </a:txBody>
                  <a:tcPr marL="6752" marR="6752" marT="6752" marB="0" anchor="ctr">
                    <a:lnL>
                      <a:noFill/>
                    </a:lnL>
                    <a:lnR>
                      <a:noFill/>
                    </a:lnR>
                    <a:lnT>
                      <a:noFill/>
                    </a:lnT>
                    <a:lnB>
                      <a:noFill/>
                    </a:lnB>
                    <a:noFill/>
                  </a:tcPr>
                </a:tc>
                <a:extLst>
                  <a:ext uri="{0D108BD9-81ED-4DB2-BD59-A6C34878D82A}">
                    <a16:rowId xmlns:a16="http://schemas.microsoft.com/office/drawing/2014/main" val="3125849081"/>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2.923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879.366,81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1001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375.384,70</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279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309.671,55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779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541.164,28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599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547.658,32</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5.581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2.653.245,66</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4233982565"/>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3.875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1.142.196,03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2.158</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634.081,76</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367</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447.641,32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766</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598.482,64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435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469.453,31</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7.601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3.291.855,06</a:t>
                      </a:r>
                    </a:p>
                  </a:txBody>
                  <a:tcPr marL="6752" marR="6752" marT="6752" marB="0" anchor="ctr">
                    <a:lnL>
                      <a:noFill/>
                    </a:lnL>
                    <a:lnR>
                      <a:noFill/>
                    </a:lnR>
                    <a:lnT>
                      <a:noFill/>
                    </a:lnT>
                    <a:lnB>
                      <a:noFill/>
                    </a:lnB>
                    <a:noFill/>
                  </a:tcPr>
                </a:tc>
                <a:extLst>
                  <a:ext uri="{0D108BD9-81ED-4DB2-BD59-A6C34878D82A}">
                    <a16:rowId xmlns:a16="http://schemas.microsoft.com/office/drawing/2014/main" val="1616683170"/>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3.508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1.193.691,91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1432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565.234,87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335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392.360,17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578.205,44</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515.456,49</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6.599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3.244.948,88</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2019321210"/>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3.589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1.411.466,64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1.710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694.878,80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497</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543.932,77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863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590.124,52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464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419.340,34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7.123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3.659.743,07</a:t>
                      </a:r>
                    </a:p>
                  </a:txBody>
                  <a:tcPr marL="6752" marR="6752" marT="6752" marB="0" anchor="ctr">
                    <a:lnL>
                      <a:noFill/>
                    </a:lnL>
                    <a:lnR>
                      <a:noFill/>
                    </a:lnR>
                    <a:lnT>
                      <a:noFill/>
                    </a:lnT>
                    <a:lnB>
                      <a:noFill/>
                    </a:lnB>
                    <a:noFill/>
                  </a:tcPr>
                </a:tc>
                <a:extLst>
                  <a:ext uri="{0D108BD9-81ED-4DB2-BD59-A6C34878D82A}">
                    <a16:rowId xmlns:a16="http://schemas.microsoft.com/office/drawing/2014/main" val="3175684875"/>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3.956</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1.685.942,62</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1702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768.688,97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616.216,97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1159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785.913,46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658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566.842,95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8.095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4.423.604,97</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3156154730"/>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7.605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3.706.970,22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2.094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1.318.790,29</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1362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1.121.414,71</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2561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1.717.189,90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951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681.767,57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14.573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8.546.132,69</a:t>
                      </a:r>
                    </a:p>
                  </a:txBody>
                  <a:tcPr marL="6752" marR="6752" marT="6752" marB="0" anchor="ctr">
                    <a:lnL>
                      <a:noFill/>
                    </a:lnL>
                    <a:lnR>
                      <a:noFill/>
                    </a:lnR>
                    <a:lnT>
                      <a:noFill/>
                    </a:lnT>
                    <a:lnB>
                      <a:noFill/>
                    </a:lnB>
                    <a:noFill/>
                  </a:tcPr>
                </a:tc>
                <a:extLst>
                  <a:ext uri="{0D108BD9-81ED-4DB2-BD59-A6C34878D82A}">
                    <a16:rowId xmlns:a16="http://schemas.microsoft.com/office/drawing/2014/main" val="3244410793"/>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6.770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3.194.038,08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2049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1.408.084,34</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1311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901.699,45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3135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1.941.991,36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1008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610.372,05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14.273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8.056.185,28</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4195956231"/>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6.084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2.811.307,46</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1.645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1.054.878,74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1112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779.738,57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3.060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1.917.219,63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893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546.778,12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12.794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7.109.922,52</a:t>
                      </a:r>
                    </a:p>
                  </a:txBody>
                  <a:tcPr marL="6752" marR="6752" marT="6752" marB="0" anchor="ctr">
                    <a:lnL>
                      <a:noFill/>
                    </a:lnL>
                    <a:lnR>
                      <a:noFill/>
                    </a:lnR>
                    <a:lnT>
                      <a:noFill/>
                    </a:lnT>
                    <a:lnB>
                      <a:noFill/>
                    </a:lnB>
                    <a:noFill/>
                  </a:tcPr>
                </a:tc>
                <a:extLst>
                  <a:ext uri="{0D108BD9-81ED-4DB2-BD59-A6C34878D82A}">
                    <a16:rowId xmlns:a16="http://schemas.microsoft.com/office/drawing/2014/main" val="1613675187"/>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8.071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3.702.512,08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2152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1.443.945,09</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1354</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964.711,01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3054</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1.894.142,46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1152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760.808,66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15.783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8.766.119,30</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3913037082"/>
                  </a:ext>
                </a:extLst>
              </a:tr>
              <a:tr h="251483">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48.925</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24.290.624,9</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16.716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8.798.185,3</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7.613</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6.315.907,6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16.940</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11.366.070,7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7.164</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5.828.860,1</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97.178</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203864"/>
                          </a:solidFill>
                          <a:effectLst/>
                          <a:latin typeface="Calibri" panose="020F0502020204030204" pitchFamily="34" charset="0"/>
                        </a:rPr>
                        <a:t>56.474.058,4</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089582355"/>
                  </a:ext>
                </a:extLst>
              </a:tr>
            </a:tbl>
          </a:graphicData>
        </a:graphic>
      </p:graphicFrame>
    </p:spTree>
    <p:extLst>
      <p:ext uri="{BB962C8B-B14F-4D97-AF65-F5344CB8AC3E}">
        <p14:creationId xmlns:p14="http://schemas.microsoft.com/office/powerpoint/2010/main" val="88825710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FD6F409-70E3-47BC-A994-98B75A9A91B6}"/>
              </a:ext>
            </a:extLst>
          </p:cNvPr>
          <p:cNvSpPr>
            <a:spLocks noGrp="1"/>
          </p:cNvSpPr>
          <p:nvPr>
            <p:ph type="title"/>
          </p:nvPr>
        </p:nvSpPr>
        <p:spPr>
          <a:xfrm>
            <a:off x="1308100" y="795701"/>
            <a:ext cx="10553699" cy="546298"/>
          </a:xfrm>
        </p:spPr>
        <p:txBody>
          <a:bodyPr vert="horz" lIns="91440" tIns="45720" rIns="91440" bIns="45720" rtlCol="0" anchor="ctr">
            <a:noAutofit/>
          </a:bodyPr>
          <a:lstStyle/>
          <a:p>
            <a:pPr lvl="1" algn="l">
              <a:tabLst>
                <a:tab pos="914400" algn="l"/>
              </a:tabLst>
            </a:pPr>
            <a:r>
              <a:rPr lang="es-CO" sz="1600" dirty="0">
                <a:solidFill>
                  <a:schemeClr val="tx1"/>
                </a:solidFill>
                <a:latin typeface="Candara" panose="020E0502030303020204" pitchFamily="34" charset="0"/>
              </a:rPr>
              <a:t>	       </a:t>
            </a:r>
            <a:r>
              <a:rPr lang="es-CO" sz="1600" cap="small" dirty="0">
                <a:solidFill>
                  <a:schemeClr val="accent1">
                    <a:lumMod val="50000"/>
                  </a:schemeClr>
                </a:solidFill>
                <a:latin typeface="Candara" panose="020E0502030303020204" pitchFamily="34" charset="0"/>
              </a:rPr>
              <a:t>Frecuencias adicionales de Lavado de Áreas Públicas, CONSOLIDADO DE LAVADOS EJECUTADOS – 2024</a:t>
            </a:r>
            <a:br>
              <a:rPr lang="es-CO" sz="1600" cap="small" dirty="0">
                <a:solidFill>
                  <a:schemeClr val="accent1">
                    <a:lumMod val="50000"/>
                  </a:schemeClr>
                </a:solidFill>
                <a:latin typeface="Candara" panose="020E0502030303020204" pitchFamily="34" charset="0"/>
              </a:rPr>
            </a:br>
            <a:endParaRPr lang="es-CO" sz="1600" cap="small" dirty="0">
              <a:solidFill>
                <a:schemeClr val="accent1">
                  <a:lumMod val="50000"/>
                </a:schemeClr>
              </a:solidFill>
              <a:latin typeface="Candara" panose="020E0502030303020204" pitchFamily="34" charset="0"/>
            </a:endParaRPr>
          </a:p>
        </p:txBody>
      </p:sp>
      <p:sp>
        <p:nvSpPr>
          <p:cNvPr id="21" name="CuadroTexto 20">
            <a:extLst>
              <a:ext uri="{FF2B5EF4-FFF2-40B4-BE49-F238E27FC236}">
                <a16:creationId xmlns:a16="http://schemas.microsoft.com/office/drawing/2014/main" id="{B9FD863B-A59E-4582-A76F-12FF9C78D58C}"/>
              </a:ext>
            </a:extLst>
          </p:cNvPr>
          <p:cNvSpPr txBox="1"/>
          <p:nvPr/>
        </p:nvSpPr>
        <p:spPr>
          <a:xfrm>
            <a:off x="2310063" y="21920"/>
            <a:ext cx="9881937"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OBLIGACIONES DE HACER</a:t>
            </a:r>
            <a:r>
              <a:rPr kumimoji="0" lang="es-CO" sz="20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rPr>
              <a:t>         </a:t>
            </a:r>
            <a:r>
              <a:rPr kumimoji="0" lang="es-CO" sz="14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rPr>
              <a:t>MAYOR ACOGIDA AL ESQUEMA DE</a:t>
            </a:r>
            <a:endParaRPr kumimoji="0" lang="es-CO" sz="20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endParaRPr>
          </a:p>
        </p:txBody>
      </p:sp>
      <p:pic>
        <p:nvPicPr>
          <p:cNvPr id="26" name="Imagen 25">
            <a:extLst>
              <a:ext uri="{FF2B5EF4-FFF2-40B4-BE49-F238E27FC236}">
                <a16:creationId xmlns:a16="http://schemas.microsoft.com/office/drawing/2014/main" id="{29C3E140-3E01-4629-9B8A-3F92FF178A0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cxnSp>
        <p:nvCxnSpPr>
          <p:cNvPr id="24" name="Conector recto 23">
            <a:extLst>
              <a:ext uri="{FF2B5EF4-FFF2-40B4-BE49-F238E27FC236}">
                <a16:creationId xmlns:a16="http://schemas.microsoft.com/office/drawing/2014/main" id="{9FACE898-24B0-4A15-A9D1-74AB61F6FC9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4" name="Imagen 13">
            <a:extLst>
              <a:ext uri="{FF2B5EF4-FFF2-40B4-BE49-F238E27FC236}">
                <a16:creationId xmlns:a16="http://schemas.microsoft.com/office/drawing/2014/main" id="{520EC3A3-343F-43F6-BA03-2F745CCD9EF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21184" y="1382237"/>
            <a:ext cx="993389" cy="780399"/>
          </a:xfrm>
          <a:prstGeom prst="rect">
            <a:avLst/>
          </a:prstGeom>
        </p:spPr>
      </p:pic>
      <p:pic>
        <p:nvPicPr>
          <p:cNvPr id="15" name="Imagen 14">
            <a:extLst>
              <a:ext uri="{FF2B5EF4-FFF2-40B4-BE49-F238E27FC236}">
                <a16:creationId xmlns:a16="http://schemas.microsoft.com/office/drawing/2014/main" id="{9241F5C3-483F-464A-8D5F-F31FBE57554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658" t="17307" r="12911" b="19214"/>
          <a:stretch/>
        </p:blipFill>
        <p:spPr>
          <a:xfrm>
            <a:off x="2485840" y="1427062"/>
            <a:ext cx="1427930" cy="808731"/>
          </a:xfrm>
          <a:prstGeom prst="rect">
            <a:avLst/>
          </a:prstGeom>
        </p:spPr>
      </p:pic>
      <p:pic>
        <p:nvPicPr>
          <p:cNvPr id="17" name="Imagen 16">
            <a:extLst>
              <a:ext uri="{FF2B5EF4-FFF2-40B4-BE49-F238E27FC236}">
                <a16:creationId xmlns:a16="http://schemas.microsoft.com/office/drawing/2014/main" id="{987D619D-417D-46BA-95A6-84142DE8EAA8}"/>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302654" y="1708621"/>
            <a:ext cx="1347315" cy="317332"/>
          </a:xfrm>
          <a:prstGeom prst="rect">
            <a:avLst/>
          </a:prstGeom>
        </p:spPr>
      </p:pic>
      <p:pic>
        <p:nvPicPr>
          <p:cNvPr id="18" name="Imagen 17">
            <a:extLst>
              <a:ext uri="{FF2B5EF4-FFF2-40B4-BE49-F238E27FC236}">
                <a16:creationId xmlns:a16="http://schemas.microsoft.com/office/drawing/2014/main" id="{A90FFA3E-C902-4870-8749-49835E5867ED}"/>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235844" y="1603615"/>
            <a:ext cx="1347315" cy="455624"/>
          </a:xfrm>
          <a:prstGeom prst="rect">
            <a:avLst/>
          </a:prstGeom>
        </p:spPr>
      </p:pic>
      <p:sp>
        <p:nvSpPr>
          <p:cNvPr id="19" name="CuadroTexto 18">
            <a:extLst>
              <a:ext uri="{FF2B5EF4-FFF2-40B4-BE49-F238E27FC236}">
                <a16:creationId xmlns:a16="http://schemas.microsoft.com/office/drawing/2014/main" id="{7C05DAD5-B51F-443D-8089-75240B83F647}"/>
              </a:ext>
            </a:extLst>
          </p:cNvPr>
          <p:cNvSpPr txBox="1"/>
          <p:nvPr/>
        </p:nvSpPr>
        <p:spPr>
          <a:xfrm>
            <a:off x="10022730" y="1544121"/>
            <a:ext cx="171481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7" name="Picture 2">
            <a:extLst>
              <a:ext uri="{FF2B5EF4-FFF2-40B4-BE49-F238E27FC236}">
                <a16:creationId xmlns:a16="http://schemas.microsoft.com/office/drawing/2014/main" id="{9ADA2605-91E5-48A1-84BC-F84B0BAC343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37835" y="174654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 name="Picture 2">
            <a:extLst>
              <a:ext uri="{FF2B5EF4-FFF2-40B4-BE49-F238E27FC236}">
                <a16:creationId xmlns:a16="http://schemas.microsoft.com/office/drawing/2014/main" id="{01DF6A8E-449C-4CB3-B4AD-8103619CC81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37835" y="106616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CuadroTexto 21">
            <a:extLst>
              <a:ext uri="{FF2B5EF4-FFF2-40B4-BE49-F238E27FC236}">
                <a16:creationId xmlns:a16="http://schemas.microsoft.com/office/drawing/2014/main" id="{795790A5-1AE5-443B-8754-0D1D2CB3FEB5}"/>
              </a:ext>
            </a:extLst>
          </p:cNvPr>
          <p:cNvSpPr txBox="1"/>
          <p:nvPr/>
        </p:nvSpPr>
        <p:spPr>
          <a:xfrm>
            <a:off x="229431" y="6323777"/>
            <a:ext cx="11564509"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Informe de los Concesionarios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Periodo comprendido entre el 1 y el </a:t>
            </a: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31 de enero de 2024</a:t>
            </a:r>
            <a:endPar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p>
        </p:txBody>
      </p:sp>
      <p:graphicFrame>
        <p:nvGraphicFramePr>
          <p:cNvPr id="4" name="Tabla 3">
            <a:extLst>
              <a:ext uri="{FF2B5EF4-FFF2-40B4-BE49-F238E27FC236}">
                <a16:creationId xmlns:a16="http://schemas.microsoft.com/office/drawing/2014/main" id="{38597C4F-5E37-F23B-AD44-A4EE7CF2E34C}"/>
              </a:ext>
            </a:extLst>
          </p:cNvPr>
          <p:cNvGraphicFramePr>
            <a:graphicFrameLocks noGrp="1"/>
          </p:cNvGraphicFramePr>
          <p:nvPr/>
        </p:nvGraphicFramePr>
        <p:xfrm>
          <a:off x="294736" y="2872852"/>
          <a:ext cx="11564503" cy="989775"/>
        </p:xfrm>
        <a:graphic>
          <a:graphicData uri="http://schemas.openxmlformats.org/drawingml/2006/table">
            <a:tbl>
              <a:tblPr/>
              <a:tblGrid>
                <a:gridCol w="594067">
                  <a:extLst>
                    <a:ext uri="{9D8B030D-6E8A-4147-A177-3AD203B41FA5}">
                      <a16:colId xmlns:a16="http://schemas.microsoft.com/office/drawing/2014/main" val="309451111"/>
                    </a:ext>
                  </a:extLst>
                </a:gridCol>
                <a:gridCol w="594067">
                  <a:extLst>
                    <a:ext uri="{9D8B030D-6E8A-4147-A177-3AD203B41FA5}">
                      <a16:colId xmlns:a16="http://schemas.microsoft.com/office/drawing/2014/main" val="4275023955"/>
                    </a:ext>
                  </a:extLst>
                </a:gridCol>
                <a:gridCol w="693079">
                  <a:extLst>
                    <a:ext uri="{9D8B030D-6E8A-4147-A177-3AD203B41FA5}">
                      <a16:colId xmlns:a16="http://schemas.microsoft.com/office/drawing/2014/main" val="1473615848"/>
                    </a:ext>
                  </a:extLst>
                </a:gridCol>
                <a:gridCol w="118813">
                  <a:extLst>
                    <a:ext uri="{9D8B030D-6E8A-4147-A177-3AD203B41FA5}">
                      <a16:colId xmlns:a16="http://schemas.microsoft.com/office/drawing/2014/main" val="4038168002"/>
                    </a:ext>
                  </a:extLst>
                </a:gridCol>
                <a:gridCol w="594067">
                  <a:extLst>
                    <a:ext uri="{9D8B030D-6E8A-4147-A177-3AD203B41FA5}">
                      <a16:colId xmlns:a16="http://schemas.microsoft.com/office/drawing/2014/main" val="2538785679"/>
                    </a:ext>
                  </a:extLst>
                </a:gridCol>
                <a:gridCol w="594067">
                  <a:extLst>
                    <a:ext uri="{9D8B030D-6E8A-4147-A177-3AD203B41FA5}">
                      <a16:colId xmlns:a16="http://schemas.microsoft.com/office/drawing/2014/main" val="190586505"/>
                    </a:ext>
                  </a:extLst>
                </a:gridCol>
                <a:gridCol w="594067">
                  <a:extLst>
                    <a:ext uri="{9D8B030D-6E8A-4147-A177-3AD203B41FA5}">
                      <a16:colId xmlns:a16="http://schemas.microsoft.com/office/drawing/2014/main" val="4009719512"/>
                    </a:ext>
                  </a:extLst>
                </a:gridCol>
                <a:gridCol w="118813">
                  <a:extLst>
                    <a:ext uri="{9D8B030D-6E8A-4147-A177-3AD203B41FA5}">
                      <a16:colId xmlns:a16="http://schemas.microsoft.com/office/drawing/2014/main" val="862606691"/>
                    </a:ext>
                  </a:extLst>
                </a:gridCol>
                <a:gridCol w="594067">
                  <a:extLst>
                    <a:ext uri="{9D8B030D-6E8A-4147-A177-3AD203B41FA5}">
                      <a16:colId xmlns:a16="http://schemas.microsoft.com/office/drawing/2014/main" val="3714625620"/>
                    </a:ext>
                  </a:extLst>
                </a:gridCol>
                <a:gridCol w="594067">
                  <a:extLst>
                    <a:ext uri="{9D8B030D-6E8A-4147-A177-3AD203B41FA5}">
                      <a16:colId xmlns:a16="http://schemas.microsoft.com/office/drawing/2014/main" val="1873619408"/>
                    </a:ext>
                  </a:extLst>
                </a:gridCol>
                <a:gridCol w="594067">
                  <a:extLst>
                    <a:ext uri="{9D8B030D-6E8A-4147-A177-3AD203B41FA5}">
                      <a16:colId xmlns:a16="http://schemas.microsoft.com/office/drawing/2014/main" val="433527872"/>
                    </a:ext>
                  </a:extLst>
                </a:gridCol>
                <a:gridCol w="118813">
                  <a:extLst>
                    <a:ext uri="{9D8B030D-6E8A-4147-A177-3AD203B41FA5}">
                      <a16:colId xmlns:a16="http://schemas.microsoft.com/office/drawing/2014/main" val="380441738"/>
                    </a:ext>
                  </a:extLst>
                </a:gridCol>
                <a:gridCol w="594067">
                  <a:extLst>
                    <a:ext uri="{9D8B030D-6E8A-4147-A177-3AD203B41FA5}">
                      <a16:colId xmlns:a16="http://schemas.microsoft.com/office/drawing/2014/main" val="107519330"/>
                    </a:ext>
                  </a:extLst>
                </a:gridCol>
                <a:gridCol w="594067">
                  <a:extLst>
                    <a:ext uri="{9D8B030D-6E8A-4147-A177-3AD203B41FA5}">
                      <a16:colId xmlns:a16="http://schemas.microsoft.com/office/drawing/2014/main" val="841275817"/>
                    </a:ext>
                  </a:extLst>
                </a:gridCol>
                <a:gridCol w="643572">
                  <a:extLst>
                    <a:ext uri="{9D8B030D-6E8A-4147-A177-3AD203B41FA5}">
                      <a16:colId xmlns:a16="http://schemas.microsoft.com/office/drawing/2014/main" val="751457354"/>
                    </a:ext>
                  </a:extLst>
                </a:gridCol>
                <a:gridCol w="118813">
                  <a:extLst>
                    <a:ext uri="{9D8B030D-6E8A-4147-A177-3AD203B41FA5}">
                      <a16:colId xmlns:a16="http://schemas.microsoft.com/office/drawing/2014/main" val="2342071974"/>
                    </a:ext>
                  </a:extLst>
                </a:gridCol>
                <a:gridCol w="594067">
                  <a:extLst>
                    <a:ext uri="{9D8B030D-6E8A-4147-A177-3AD203B41FA5}">
                      <a16:colId xmlns:a16="http://schemas.microsoft.com/office/drawing/2014/main" val="1178898411"/>
                    </a:ext>
                  </a:extLst>
                </a:gridCol>
                <a:gridCol w="594067">
                  <a:extLst>
                    <a:ext uri="{9D8B030D-6E8A-4147-A177-3AD203B41FA5}">
                      <a16:colId xmlns:a16="http://schemas.microsoft.com/office/drawing/2014/main" val="375764741"/>
                    </a:ext>
                  </a:extLst>
                </a:gridCol>
                <a:gridCol w="594067">
                  <a:extLst>
                    <a:ext uri="{9D8B030D-6E8A-4147-A177-3AD203B41FA5}">
                      <a16:colId xmlns:a16="http://schemas.microsoft.com/office/drawing/2014/main" val="4251884445"/>
                    </a:ext>
                  </a:extLst>
                </a:gridCol>
                <a:gridCol w="118813">
                  <a:extLst>
                    <a:ext uri="{9D8B030D-6E8A-4147-A177-3AD203B41FA5}">
                      <a16:colId xmlns:a16="http://schemas.microsoft.com/office/drawing/2014/main" val="1060465879"/>
                    </a:ext>
                  </a:extLst>
                </a:gridCol>
                <a:gridCol w="594067">
                  <a:extLst>
                    <a:ext uri="{9D8B030D-6E8A-4147-A177-3AD203B41FA5}">
                      <a16:colId xmlns:a16="http://schemas.microsoft.com/office/drawing/2014/main" val="3397512371"/>
                    </a:ext>
                  </a:extLst>
                </a:gridCol>
                <a:gridCol w="594067">
                  <a:extLst>
                    <a:ext uri="{9D8B030D-6E8A-4147-A177-3AD203B41FA5}">
                      <a16:colId xmlns:a16="http://schemas.microsoft.com/office/drawing/2014/main" val="103259342"/>
                    </a:ext>
                  </a:extLst>
                </a:gridCol>
                <a:gridCol w="722782">
                  <a:extLst>
                    <a:ext uri="{9D8B030D-6E8A-4147-A177-3AD203B41FA5}">
                      <a16:colId xmlns:a16="http://schemas.microsoft.com/office/drawing/2014/main" val="2670618856"/>
                    </a:ext>
                  </a:extLst>
                </a:gridCol>
              </a:tblGrid>
              <a:tr h="290443">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295308869"/>
                  </a:ext>
                </a:extLst>
              </a:tr>
              <a:tr h="267041">
                <a:tc>
                  <a:txBody>
                    <a:bodyPr/>
                    <a:lstStyle/>
                    <a:p>
                      <a:pPr algn="ctr" rtl="0" fontAlgn="ctr"/>
                      <a:r>
                        <a:rPr lang="es-CO" sz="950" b="1" i="0" u="none" strike="noStrike" dirty="0">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chemeClr val="accent6">
                        <a:lumMod val="20000"/>
                        <a:lumOff val="80000"/>
                      </a:schemeClr>
                    </a:solidFill>
                  </a:tcPr>
                </a:tc>
                <a:tc>
                  <a:txBody>
                    <a:bodyPr/>
                    <a:lstStyle/>
                    <a:p>
                      <a:pPr algn="ctr" rtl="0" fontAlgn="ctr"/>
                      <a:r>
                        <a:rPr lang="es-CO" sz="950" b="0" i="0" u="none" strike="noStrike" dirty="0">
                          <a:solidFill>
                            <a:srgbClr val="203764"/>
                          </a:solidFill>
                          <a:effectLst/>
                          <a:latin typeface="Calibri" panose="020F0502020204030204" pitchFamily="34" charset="0"/>
                        </a:rPr>
                        <a:t>1.359</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chemeClr val="accent6">
                        <a:lumMod val="20000"/>
                        <a:lumOff val="80000"/>
                      </a:schemeClr>
                    </a:solidFill>
                  </a:tcPr>
                </a:tc>
                <a:tc>
                  <a:txBody>
                    <a:bodyPr/>
                    <a:lstStyle/>
                    <a:p>
                      <a:pPr algn="ctr" rtl="0" fontAlgn="ctr"/>
                      <a:r>
                        <a:rPr lang="es-CO" sz="950" b="0" i="0" u="none" strike="noStrike" dirty="0">
                          <a:solidFill>
                            <a:srgbClr val="203764"/>
                          </a:solidFill>
                          <a:effectLst/>
                          <a:latin typeface="Calibri" panose="020F0502020204030204" pitchFamily="34" charset="0"/>
                        </a:rPr>
                        <a:t>622.927,37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chemeClr val="accent6">
                        <a:lumMod val="20000"/>
                        <a:lumOff val="80000"/>
                      </a:schemeClr>
                    </a:solidFill>
                  </a:tcPr>
                </a:tc>
                <a:tc>
                  <a:txBody>
                    <a:bodyPr/>
                    <a:lstStyle/>
                    <a:p>
                      <a:pPr algn="ctr" fontAlgn="ctr"/>
                      <a:endParaRPr lang="es-CO" sz="950" b="0" i="0" u="none" strike="noStrike" dirty="0">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dirty="0">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chemeClr val="accent6">
                        <a:lumMod val="20000"/>
                        <a:lumOff val="80000"/>
                      </a:schemeClr>
                    </a:solidFill>
                  </a:tcPr>
                </a:tc>
                <a:tc>
                  <a:txBody>
                    <a:bodyPr/>
                    <a:lstStyle/>
                    <a:p>
                      <a:pPr algn="ctr" rtl="0" fontAlgn="ctr"/>
                      <a:r>
                        <a:rPr lang="es-CO" sz="950" b="0" i="0" u="none" strike="noStrike" dirty="0">
                          <a:solidFill>
                            <a:srgbClr val="203764"/>
                          </a:solidFill>
                          <a:effectLst/>
                          <a:latin typeface="Calibri" panose="020F0502020204030204" pitchFamily="34" charset="0"/>
                        </a:rPr>
                        <a:t>389</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chemeClr val="accent6">
                        <a:lumMod val="20000"/>
                        <a:lumOff val="80000"/>
                      </a:schemeClr>
                    </a:solidFill>
                  </a:tcPr>
                </a:tc>
                <a:tc>
                  <a:txBody>
                    <a:bodyPr/>
                    <a:lstStyle/>
                    <a:p>
                      <a:pPr algn="ctr" rtl="0" fontAlgn="ctr"/>
                      <a:r>
                        <a:rPr lang="es-CO" sz="950" b="0" i="0" u="none" strike="noStrike" dirty="0">
                          <a:solidFill>
                            <a:srgbClr val="203764"/>
                          </a:solidFill>
                          <a:effectLst/>
                          <a:latin typeface="Calibri" panose="020F0502020204030204" pitchFamily="34" charset="0"/>
                        </a:rPr>
                        <a:t>302.114,97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chemeClr val="accent6">
                        <a:lumMod val="20000"/>
                        <a:lumOff val="80000"/>
                      </a:schemeClr>
                    </a:solid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dirty="0">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chemeClr val="accent6">
                        <a:lumMod val="20000"/>
                        <a:lumOff val="80000"/>
                      </a:schemeClr>
                    </a:solidFill>
                  </a:tcPr>
                </a:tc>
                <a:tc>
                  <a:txBody>
                    <a:bodyPr/>
                    <a:lstStyle/>
                    <a:p>
                      <a:pPr algn="ctr" rtl="0" fontAlgn="ctr"/>
                      <a:r>
                        <a:rPr lang="es-CO" sz="950" b="0" i="0" u="none" strike="noStrike" dirty="0">
                          <a:solidFill>
                            <a:srgbClr val="203764"/>
                          </a:solidFill>
                          <a:effectLst/>
                          <a:latin typeface="Calibri" panose="020F0502020204030204" pitchFamily="34" charset="0"/>
                        </a:rPr>
                        <a:t>228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chemeClr val="accent6">
                        <a:lumMod val="20000"/>
                        <a:lumOff val="80000"/>
                      </a:schemeClr>
                    </a:solidFill>
                  </a:tcPr>
                </a:tc>
                <a:tc>
                  <a:txBody>
                    <a:bodyPr/>
                    <a:lstStyle/>
                    <a:p>
                      <a:pPr algn="ctr" rtl="0" fontAlgn="ctr"/>
                      <a:r>
                        <a:rPr lang="es-CO" sz="950" b="0" i="0" u="none" strike="noStrike" dirty="0">
                          <a:solidFill>
                            <a:srgbClr val="203764"/>
                          </a:solidFill>
                          <a:effectLst/>
                          <a:latin typeface="Calibri" panose="020F0502020204030204" pitchFamily="34" charset="0"/>
                        </a:rPr>
                        <a:t>160.286,50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chemeClr val="accent6">
                        <a:lumMod val="20000"/>
                        <a:lumOff val="80000"/>
                      </a:schemeClr>
                    </a:solid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dirty="0">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chemeClr val="accent6">
                        <a:lumMod val="20000"/>
                        <a:lumOff val="80000"/>
                      </a:schemeClr>
                    </a:solidFill>
                  </a:tcPr>
                </a:tc>
                <a:tc>
                  <a:txBody>
                    <a:bodyPr/>
                    <a:lstStyle/>
                    <a:p>
                      <a:pPr algn="ctr" rtl="0" fontAlgn="ctr"/>
                      <a:r>
                        <a:rPr lang="es-CO" sz="950" b="0" i="0" u="none" strike="noStrike" dirty="0">
                          <a:solidFill>
                            <a:srgbClr val="203764"/>
                          </a:solidFill>
                          <a:effectLst/>
                          <a:latin typeface="Calibri" panose="020F0502020204030204" pitchFamily="34" charset="0"/>
                        </a:rPr>
                        <a:t>506</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chemeClr val="accent6">
                        <a:lumMod val="20000"/>
                        <a:lumOff val="80000"/>
                      </a:schemeClr>
                    </a:solidFill>
                  </a:tcPr>
                </a:tc>
                <a:tc>
                  <a:txBody>
                    <a:bodyPr/>
                    <a:lstStyle/>
                    <a:p>
                      <a:pPr algn="ctr" rtl="0" fontAlgn="ctr"/>
                      <a:r>
                        <a:rPr lang="es-CO" sz="950" b="0" i="0" u="none" strike="noStrike" dirty="0">
                          <a:solidFill>
                            <a:srgbClr val="203764"/>
                          </a:solidFill>
                          <a:effectLst/>
                          <a:latin typeface="Calibri" panose="020F0502020204030204" pitchFamily="34" charset="0"/>
                        </a:rPr>
                        <a:t>311.723,78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chemeClr val="accent6">
                        <a:lumMod val="20000"/>
                        <a:lumOff val="80000"/>
                      </a:schemeClr>
                    </a:solidFill>
                  </a:tcPr>
                </a:tc>
                <a:tc>
                  <a:txBody>
                    <a:bodyPr/>
                    <a:lstStyle/>
                    <a:p>
                      <a:pPr algn="ctr" fontAlgn="ctr"/>
                      <a:endParaRPr lang="es-CO" sz="950" b="0" i="0" u="none" strike="noStrike" dirty="0">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dirty="0">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chemeClr val="accent6">
                        <a:lumMod val="20000"/>
                        <a:lumOff val="80000"/>
                      </a:schemeClr>
                    </a:solidFill>
                  </a:tcPr>
                </a:tc>
                <a:tc>
                  <a:txBody>
                    <a:bodyPr/>
                    <a:lstStyle/>
                    <a:p>
                      <a:pPr algn="ctr" rtl="0" fontAlgn="ctr"/>
                      <a:r>
                        <a:rPr lang="es-CO" sz="950" b="0" i="0" u="none" strike="noStrike" dirty="0">
                          <a:solidFill>
                            <a:srgbClr val="203764"/>
                          </a:solidFill>
                          <a:effectLst/>
                          <a:latin typeface="Calibri" panose="020F0502020204030204" pitchFamily="34" charset="0"/>
                        </a:rPr>
                        <a:t>172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chemeClr val="accent6">
                        <a:lumMod val="20000"/>
                        <a:lumOff val="80000"/>
                      </a:schemeClr>
                    </a:solidFill>
                  </a:tcPr>
                </a:tc>
                <a:tc>
                  <a:txBody>
                    <a:bodyPr/>
                    <a:lstStyle/>
                    <a:p>
                      <a:pPr algn="ctr" rtl="0" fontAlgn="ctr"/>
                      <a:r>
                        <a:rPr lang="es-CO" sz="950" b="0" i="0" u="none" strike="noStrike" dirty="0">
                          <a:solidFill>
                            <a:srgbClr val="203764"/>
                          </a:solidFill>
                          <a:effectLst/>
                          <a:latin typeface="Calibri" panose="020F0502020204030204" pitchFamily="34" charset="0"/>
                        </a:rPr>
                        <a:t>109.654,80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chemeClr val="accent6">
                        <a:lumMod val="20000"/>
                        <a:lumOff val="80000"/>
                      </a:schemeClr>
                    </a:solid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dirty="0">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chemeClr val="accent6">
                        <a:lumMod val="20000"/>
                        <a:lumOff val="80000"/>
                      </a:schemeClr>
                    </a:solidFill>
                  </a:tcPr>
                </a:tc>
                <a:tc>
                  <a:txBody>
                    <a:bodyPr/>
                    <a:lstStyle/>
                    <a:p>
                      <a:pPr algn="ctr" rtl="0" fontAlgn="ctr"/>
                      <a:r>
                        <a:rPr lang="es-CO" sz="950" b="0" i="0" u="none" strike="noStrike" dirty="0">
                          <a:solidFill>
                            <a:srgbClr val="203864"/>
                          </a:solidFill>
                          <a:effectLst/>
                          <a:latin typeface="Calibri" panose="020F0502020204030204" pitchFamily="34" charset="0"/>
                        </a:rPr>
                        <a:t>2.654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chemeClr val="accent6">
                        <a:lumMod val="20000"/>
                        <a:lumOff val="80000"/>
                      </a:schemeClr>
                    </a:solidFill>
                  </a:tcPr>
                </a:tc>
                <a:tc>
                  <a:txBody>
                    <a:bodyPr/>
                    <a:lstStyle/>
                    <a:p>
                      <a:pPr algn="ctr" rtl="0" fontAlgn="ctr"/>
                      <a:r>
                        <a:rPr lang="es-CO" sz="950" b="0" i="0" u="none" strike="noStrike" dirty="0">
                          <a:solidFill>
                            <a:srgbClr val="203864"/>
                          </a:solidFill>
                          <a:effectLst/>
                          <a:latin typeface="Calibri" panose="020F0502020204030204" pitchFamily="34" charset="0"/>
                        </a:rPr>
                        <a:t>1.506.707,42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chemeClr val="accent6">
                        <a:lumMod val="20000"/>
                        <a:lumOff val="80000"/>
                      </a:schemeClr>
                    </a:solidFill>
                  </a:tcPr>
                </a:tc>
                <a:extLst>
                  <a:ext uri="{0D108BD9-81ED-4DB2-BD59-A6C34878D82A}">
                    <a16:rowId xmlns:a16="http://schemas.microsoft.com/office/drawing/2014/main" val="4177258381"/>
                  </a:ext>
                </a:extLst>
              </a:tr>
              <a:tr h="281642">
                <a:tc>
                  <a:txBody>
                    <a:bodyPr/>
                    <a:lstStyle/>
                    <a:p>
                      <a:pPr algn="ctr" rtl="0" fontAlgn="ctr"/>
                      <a:r>
                        <a:rPr lang="es-CO" sz="950" b="1" i="0" u="none" strike="noStrike" dirty="0">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764"/>
                          </a:solidFill>
                          <a:effectLst/>
                          <a:latin typeface="Calibri" panose="020F0502020204030204" pitchFamily="34" charset="0"/>
                        </a:rPr>
                        <a:t>1.359</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203764"/>
                          </a:solidFill>
                          <a:effectLst/>
                          <a:latin typeface="Calibri" panose="020F0502020204030204" pitchFamily="34" charset="0"/>
                        </a:rPr>
                        <a:t>622.927,4</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203764"/>
                          </a:solidFill>
                          <a:effectLst/>
                          <a:latin typeface="Calibri" panose="020F0502020204030204" pitchFamily="34" charset="0"/>
                        </a:rPr>
                        <a:t>389</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764"/>
                          </a:solidFill>
                          <a:effectLst/>
                          <a:latin typeface="Calibri" panose="020F0502020204030204" pitchFamily="34" charset="0"/>
                        </a:rPr>
                        <a:t>302.115,0</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203764"/>
                          </a:solidFill>
                          <a:effectLst/>
                          <a:latin typeface="Calibri" panose="020F0502020204030204" pitchFamily="34" charset="0"/>
                        </a:rPr>
                        <a:t>228</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764"/>
                          </a:solidFill>
                          <a:effectLst/>
                          <a:latin typeface="Calibri" panose="020F0502020204030204" pitchFamily="34" charset="0"/>
                        </a:rPr>
                        <a:t>160.286,5</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dirty="0">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764"/>
                          </a:solidFill>
                          <a:effectLst/>
                          <a:latin typeface="Calibri" panose="020F0502020204030204" pitchFamily="34" charset="0"/>
                        </a:rPr>
                        <a:t>506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203764"/>
                          </a:solidFill>
                          <a:effectLst/>
                          <a:latin typeface="Calibri" panose="020F0502020204030204" pitchFamily="34" charset="0"/>
                        </a:rPr>
                        <a:t>311.723,8</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dirty="0">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dirty="0">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203764"/>
                          </a:solidFill>
                          <a:effectLst/>
                          <a:latin typeface="Calibri" panose="020F0502020204030204" pitchFamily="34" charset="0"/>
                        </a:rPr>
                        <a:t>172</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203764"/>
                          </a:solidFill>
                          <a:effectLst/>
                          <a:latin typeface="Calibri" panose="020F0502020204030204" pitchFamily="34" charset="0"/>
                        </a:rPr>
                        <a:t>109.654,8</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dirty="0">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203764"/>
                          </a:solidFill>
                          <a:effectLst/>
                          <a:latin typeface="Calibri" panose="020F0502020204030204" pitchFamily="34" charset="0"/>
                        </a:rPr>
                        <a:t>2.654</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203764"/>
                          </a:solidFill>
                          <a:effectLst/>
                          <a:latin typeface="Calibri" panose="020F0502020204030204" pitchFamily="34" charset="0"/>
                        </a:rPr>
                        <a:t>1.506.707,4</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218468375"/>
                  </a:ext>
                </a:extLst>
              </a:tr>
            </a:tbl>
          </a:graphicData>
        </a:graphic>
      </p:graphicFrame>
    </p:spTree>
    <p:extLst>
      <p:ext uri="{BB962C8B-B14F-4D97-AF65-F5344CB8AC3E}">
        <p14:creationId xmlns:p14="http://schemas.microsoft.com/office/powerpoint/2010/main" val="166663396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1" indent="0" algn="r" defTabSz="914400" rtl="0" eaLnBrk="1" fontAlgn="auto" latinLnBrk="0" hangingPunct="1">
              <a:lnSpc>
                <a:spcPct val="100000"/>
              </a:lnSpc>
              <a:spcBef>
                <a:spcPts val="0"/>
              </a:spcBef>
              <a:spcAft>
                <a:spcPts val="0"/>
              </a:spcAft>
              <a:buClrTx/>
              <a:buSzTx/>
              <a:buFontTx/>
              <a:buNone/>
              <a:tabLst>
                <a:tab pos="914400" algn="l"/>
              </a:tabLst>
              <a:defRPr/>
            </a:pPr>
            <a: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a:t>
            </a:r>
            <a:b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br>
            <a:r>
              <a:rPr kumimoji="0" lang="es-CO" sz="7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actividades adicionales</a:t>
            </a:r>
            <a:br>
              <a:rPr kumimoji="0" lang="es-CO" sz="53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br>
            <a: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adquisición e instalación de cestas</a:t>
            </a:r>
          </a:p>
        </p:txBody>
      </p:sp>
      <p:pic>
        <p:nvPicPr>
          <p:cNvPr id="3" name="Imagen 2">
            <a:extLst>
              <a:ext uri="{FF2B5EF4-FFF2-40B4-BE49-F238E27FC236}">
                <a16:creationId xmlns:a16="http://schemas.microsoft.com/office/drawing/2014/main" id="{004938DA-1F8B-4DE7-81F1-67AEFF72816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18639" y="3018975"/>
            <a:ext cx="2593220" cy="1580339"/>
          </a:xfrm>
          <a:prstGeom prst="rect">
            <a:avLst/>
          </a:prstGeom>
        </p:spPr>
      </p:pic>
    </p:spTree>
    <p:extLst>
      <p:ext uri="{BB962C8B-B14F-4D97-AF65-F5344CB8AC3E}">
        <p14:creationId xmlns:p14="http://schemas.microsoft.com/office/powerpoint/2010/main" val="79555290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12">
            <a:extLst>
              <a:ext uri="{FF2B5EF4-FFF2-40B4-BE49-F238E27FC236}">
                <a16:creationId xmlns:a16="http://schemas.microsoft.com/office/drawing/2014/main" id="{CCB6554F-B976-4B1F-AFB8-6D1A42A5DFD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676169" y="19248"/>
            <a:ext cx="1397562" cy="1097914"/>
          </a:xfrm>
          <a:prstGeom prst="rect">
            <a:avLst/>
          </a:prstGeom>
        </p:spPr>
      </p:pic>
      <p:sp>
        <p:nvSpPr>
          <p:cNvPr id="10" name="Rectángulo 9">
            <a:extLst>
              <a:ext uri="{FF2B5EF4-FFF2-40B4-BE49-F238E27FC236}">
                <a16:creationId xmlns:a16="http://schemas.microsoft.com/office/drawing/2014/main" id="{8CFC4A35-2AF1-45D5-BDF3-2816D254C4C0}"/>
              </a:ext>
            </a:extLst>
          </p:cNvPr>
          <p:cNvSpPr/>
          <p:nvPr/>
        </p:nvSpPr>
        <p:spPr>
          <a:xfrm>
            <a:off x="376518" y="671102"/>
            <a:ext cx="8883631" cy="338554"/>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lang="es-CO" sz="1600" b="1" cap="small">
                <a:solidFill>
                  <a:srgbClr val="4472C4">
                    <a:lumMod val="50000"/>
                  </a:srgbClr>
                </a:solidFill>
                <a:latin typeface="Candara" panose="020E0502030303020204" pitchFamily="34" charset="0"/>
              </a:rPr>
              <a:t>Enero </a:t>
            </a:r>
            <a:r>
              <a:rPr kumimoji="0" lang="es-CO" sz="16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de 2024</a:t>
            </a:r>
          </a:p>
        </p:txBody>
      </p:sp>
      <p:graphicFrame>
        <p:nvGraphicFramePr>
          <p:cNvPr id="14" name="Tabla 13">
            <a:extLst>
              <a:ext uri="{FF2B5EF4-FFF2-40B4-BE49-F238E27FC236}">
                <a16:creationId xmlns:a16="http://schemas.microsoft.com/office/drawing/2014/main" id="{E99A4C7B-C3D8-467D-BC81-074FD3465785}"/>
              </a:ext>
            </a:extLst>
          </p:cNvPr>
          <p:cNvGraphicFramePr>
            <a:graphicFrameLocks noGrp="1"/>
          </p:cNvGraphicFramePr>
          <p:nvPr/>
        </p:nvGraphicFramePr>
        <p:xfrm>
          <a:off x="294151" y="1286461"/>
          <a:ext cx="5038552" cy="2042160"/>
        </p:xfrm>
        <a:graphic>
          <a:graphicData uri="http://schemas.openxmlformats.org/drawingml/2006/table">
            <a:tbl>
              <a:tblPr firstRow="1" bandRow="1">
                <a:tableStyleId>{68D230F3-CF80-4859-8CE7-A43EE81993B5}</a:tableStyleId>
              </a:tblPr>
              <a:tblGrid>
                <a:gridCol w="1372187">
                  <a:extLst>
                    <a:ext uri="{9D8B030D-6E8A-4147-A177-3AD203B41FA5}">
                      <a16:colId xmlns:a16="http://schemas.microsoft.com/office/drawing/2014/main" val="1103263614"/>
                    </a:ext>
                  </a:extLst>
                </a:gridCol>
                <a:gridCol w="1147089">
                  <a:extLst>
                    <a:ext uri="{9D8B030D-6E8A-4147-A177-3AD203B41FA5}">
                      <a16:colId xmlns:a16="http://schemas.microsoft.com/office/drawing/2014/main" val="1214793957"/>
                    </a:ext>
                  </a:extLst>
                </a:gridCol>
                <a:gridCol w="1259638">
                  <a:extLst>
                    <a:ext uri="{9D8B030D-6E8A-4147-A177-3AD203B41FA5}">
                      <a16:colId xmlns:a16="http://schemas.microsoft.com/office/drawing/2014/main" val="2437531190"/>
                    </a:ext>
                  </a:extLst>
                </a:gridCol>
                <a:gridCol w="1259638">
                  <a:extLst>
                    <a:ext uri="{9D8B030D-6E8A-4147-A177-3AD203B41FA5}">
                      <a16:colId xmlns:a16="http://schemas.microsoft.com/office/drawing/2014/main" val="947740525"/>
                    </a:ext>
                  </a:extLst>
                </a:gridCol>
              </a:tblGrid>
              <a:tr h="272644">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463495">
                <a:tc>
                  <a:txBody>
                    <a:bodyPr/>
                    <a:lstStyle/>
                    <a:p>
                      <a:pPr algn="ctr"/>
                      <a:r>
                        <a:rPr lang="es-CO" sz="1400" b="1">
                          <a:solidFill>
                            <a:schemeClr val="accent1">
                              <a:lumMod val="50000"/>
                            </a:schemeClr>
                          </a:solidFill>
                        </a:rPr>
                        <a:t>TIPO CESTA</a:t>
                      </a:r>
                    </a:p>
                  </a:txBody>
                  <a:tcPr anchor="ctr"/>
                </a:tc>
                <a:tc>
                  <a:txBody>
                    <a:bodyPr/>
                    <a:lstStyle/>
                    <a:p>
                      <a:pPr algn="ctr"/>
                      <a:r>
                        <a:rPr lang="es-CO" sz="1400" b="1">
                          <a:solidFill>
                            <a:schemeClr val="accent1">
                              <a:lumMod val="50000"/>
                            </a:schemeClr>
                          </a:solidFill>
                        </a:rPr>
                        <a:t>PORCENTAJE</a:t>
                      </a:r>
                    </a:p>
                  </a:txBody>
                  <a:tcPr anchor="ctr"/>
                </a:tc>
                <a:tc>
                  <a:txBody>
                    <a:bodyPr/>
                    <a:lstStyle/>
                    <a:p>
                      <a:pPr algn="ctr"/>
                      <a:r>
                        <a:rPr lang="es-CO" sz="1400" b="1">
                          <a:solidFill>
                            <a:schemeClr val="accent1">
                              <a:lumMod val="50000"/>
                            </a:schemeClr>
                          </a:solidFill>
                        </a:rPr>
                        <a:t>CANTIDAD CESTAS</a:t>
                      </a:r>
                    </a:p>
                  </a:txBody>
                  <a:tcPr anchor="ctr"/>
                </a:tc>
                <a:tc>
                  <a:txBody>
                    <a:bodyPr/>
                    <a:lstStyle/>
                    <a:p>
                      <a:pPr algn="ctr"/>
                      <a:r>
                        <a:rPr lang="es-CO" sz="1400" b="1">
                          <a:solidFill>
                            <a:schemeClr val="accent1">
                              <a:lumMod val="50000"/>
                            </a:schemeClr>
                          </a:solidFill>
                        </a:rPr>
                        <a:t>CANTIDAD PUNTOS</a:t>
                      </a:r>
                    </a:p>
                  </a:txBody>
                  <a:tcPr anchor="ctr"/>
                </a:tc>
                <a:extLst>
                  <a:ext uri="{0D108BD9-81ED-4DB2-BD59-A6C34878D82A}">
                    <a16:rowId xmlns:a16="http://schemas.microsoft.com/office/drawing/2014/main" val="4166006880"/>
                  </a:ext>
                </a:extLst>
              </a:tr>
              <a:tr h="272644">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panose="020F0502020204030204" pitchFamily="34" charset="0"/>
                        </a:rPr>
                        <a:t>8.718</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4.359</a:t>
                      </a:r>
                    </a:p>
                  </a:txBody>
                  <a:tcPr marL="9525" marR="9525" marT="9525" marB="0" anchor="ctr"/>
                </a:tc>
                <a:extLst>
                  <a:ext uri="{0D108BD9-81ED-4DB2-BD59-A6C34878D82A}">
                    <a16:rowId xmlns:a16="http://schemas.microsoft.com/office/drawing/2014/main" val="2671597833"/>
                  </a:ext>
                </a:extLst>
              </a:tr>
              <a:tr h="272644">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2.906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1.453</a:t>
                      </a:r>
                    </a:p>
                  </a:txBody>
                  <a:tcPr marL="9525" marR="9525" marT="9525" marB="0" anchor="ctr"/>
                </a:tc>
                <a:extLst>
                  <a:ext uri="{0D108BD9-81ED-4DB2-BD59-A6C34878D82A}">
                    <a16:rowId xmlns:a16="http://schemas.microsoft.com/office/drawing/2014/main" val="1723866473"/>
                  </a:ext>
                </a:extLst>
              </a:tr>
              <a:tr h="272644">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2.906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1.453</a:t>
                      </a:r>
                    </a:p>
                  </a:txBody>
                  <a:tcPr marL="9525" marR="9525" marT="9525" marB="0" anchor="ctr"/>
                </a:tc>
                <a:extLst>
                  <a:ext uri="{0D108BD9-81ED-4DB2-BD59-A6C34878D82A}">
                    <a16:rowId xmlns:a16="http://schemas.microsoft.com/office/drawing/2014/main" val="3370870032"/>
                  </a:ext>
                </a:extLst>
              </a:tr>
              <a:tr h="272644">
                <a:tc>
                  <a:txBody>
                    <a:bodyPr/>
                    <a:lstStyle/>
                    <a:p>
                      <a:r>
                        <a:rPr lang="es-CO" sz="1400" b="1">
                          <a:solidFill>
                            <a:schemeClr val="accent1">
                              <a:lumMod val="50000"/>
                            </a:schemeClr>
                          </a:solidFill>
                        </a:rPr>
                        <a:t>TOTAL </a:t>
                      </a:r>
                      <a:r>
                        <a:rPr lang="es-CO" sz="1400" b="0">
                          <a:solidFill>
                            <a:schemeClr val="accent1">
                              <a:lumMod val="50000"/>
                            </a:schemeClr>
                          </a:solidFill>
                        </a:rPr>
                        <a:t>(*)</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Calibri" panose="020F0502020204030204" pitchFamily="34" charset="0"/>
                        </a:rPr>
                        <a:t>14.530</a:t>
                      </a:r>
                    </a:p>
                  </a:txBody>
                  <a:tcPr marL="9525" marR="9525" marT="9525" marB="0" anchor="ctr"/>
                </a:tc>
                <a:tc>
                  <a:txBody>
                    <a:bodyPr/>
                    <a:lstStyle/>
                    <a:p>
                      <a:pPr algn="ctr" rtl="0" fontAlgn="ctr"/>
                      <a:r>
                        <a:rPr lang="es-CO" sz="1400" b="1" i="0" u="none" strike="noStrike">
                          <a:solidFill>
                            <a:srgbClr val="203864"/>
                          </a:solidFill>
                          <a:effectLst/>
                          <a:latin typeface="Calibri" panose="020F0502020204030204" pitchFamily="34" charset="0"/>
                        </a:rPr>
                        <a:t>7.265</a:t>
                      </a:r>
                    </a:p>
                  </a:txBody>
                  <a:tcPr marL="9525" marR="9525" marT="9525" marB="0" anchor="ctr"/>
                </a:tc>
                <a:extLst>
                  <a:ext uri="{0D108BD9-81ED-4DB2-BD59-A6C34878D82A}">
                    <a16:rowId xmlns:a16="http://schemas.microsoft.com/office/drawing/2014/main" val="4004075492"/>
                  </a:ext>
                </a:extLst>
              </a:tr>
            </a:tbl>
          </a:graphicData>
        </a:graphic>
      </p:graphicFrame>
      <p:sp>
        <p:nvSpPr>
          <p:cNvPr id="15" name="Rectángulo 14">
            <a:extLst>
              <a:ext uri="{FF2B5EF4-FFF2-40B4-BE49-F238E27FC236}">
                <a16:creationId xmlns:a16="http://schemas.microsoft.com/office/drawing/2014/main" id="{7103DA4D-E644-4A49-99E3-F34D49757E99}"/>
              </a:ext>
            </a:extLst>
          </p:cNvPr>
          <p:cNvSpPr/>
          <p:nvPr/>
        </p:nvSpPr>
        <p:spPr>
          <a:xfrm>
            <a:off x="0" y="5171429"/>
            <a:ext cx="4956185"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000" b="0" i="0" u="none" strike="noStrike" kern="1200" cap="none" spc="0" normalizeH="0" baseline="0" noProof="0">
                <a:ln>
                  <a:noFill/>
                </a:ln>
                <a:solidFill>
                  <a:srgbClr val="4472C4">
                    <a:lumMod val="50000"/>
                  </a:srgbClr>
                </a:solidFill>
                <a:effectLst/>
                <a:uLnTx/>
                <a:uFillTx/>
                <a:latin typeface="Arial" panose="020B0604020202020204" pitchFamily="34" charset="0"/>
                <a:ea typeface="+mn-ea"/>
                <a:cs typeface="+mn-cs"/>
              </a:rPr>
              <a:t>Nota: El Concesionario instaló puntos de cestas adicionales en la localidad de Sumapaz.</a:t>
            </a:r>
            <a:endParaRPr kumimoji="0" lang="es-CO" sz="1000" b="0" i="0" u="none" strike="noStrike" kern="1200" cap="none" spc="0" normalizeH="0" baseline="0" noProof="0">
              <a:ln>
                <a:noFill/>
              </a:ln>
              <a:solidFill>
                <a:srgbClr val="4472C4">
                  <a:lumMod val="50000"/>
                </a:srgbClr>
              </a:solidFill>
              <a:effectLst/>
              <a:uLnTx/>
              <a:uFillTx/>
              <a:latin typeface="Arial" panose="020B0604020202020204" pitchFamily="34" charset="0"/>
              <a:ea typeface="Times New Roman" panose="02020603050405020304" pitchFamily="18" charset="0"/>
              <a:cs typeface="+mn-cs"/>
            </a:endParaRPr>
          </a:p>
        </p:txBody>
      </p:sp>
      <p:graphicFrame>
        <p:nvGraphicFramePr>
          <p:cNvPr id="2" name="Tabla 4">
            <a:extLst>
              <a:ext uri="{FF2B5EF4-FFF2-40B4-BE49-F238E27FC236}">
                <a16:creationId xmlns:a16="http://schemas.microsoft.com/office/drawing/2014/main" id="{E238D432-676A-2258-567B-865789976D16}"/>
              </a:ext>
            </a:extLst>
          </p:cNvPr>
          <p:cNvGraphicFramePr>
            <a:graphicFrameLocks noGrp="1"/>
          </p:cNvGraphicFramePr>
          <p:nvPr/>
        </p:nvGraphicFramePr>
        <p:xfrm>
          <a:off x="6030880" y="2757682"/>
          <a:ext cx="5664296" cy="2095509"/>
        </p:xfrm>
        <a:graphic>
          <a:graphicData uri="http://schemas.openxmlformats.org/drawingml/2006/table">
            <a:tbl>
              <a:tblPr firstRow="1" bandRow="1">
                <a:tableStyleId>{68D230F3-CF80-4859-8CE7-A43EE81993B5}</a:tableStyleId>
              </a:tblPr>
              <a:tblGrid>
                <a:gridCol w="1416074">
                  <a:extLst>
                    <a:ext uri="{9D8B030D-6E8A-4147-A177-3AD203B41FA5}">
                      <a16:colId xmlns:a16="http://schemas.microsoft.com/office/drawing/2014/main" val="1676513643"/>
                    </a:ext>
                  </a:extLst>
                </a:gridCol>
                <a:gridCol w="1416074">
                  <a:extLst>
                    <a:ext uri="{9D8B030D-6E8A-4147-A177-3AD203B41FA5}">
                      <a16:colId xmlns:a16="http://schemas.microsoft.com/office/drawing/2014/main" val="2818585249"/>
                    </a:ext>
                  </a:extLst>
                </a:gridCol>
                <a:gridCol w="1416074">
                  <a:extLst>
                    <a:ext uri="{9D8B030D-6E8A-4147-A177-3AD203B41FA5}">
                      <a16:colId xmlns:a16="http://schemas.microsoft.com/office/drawing/2014/main" val="3016725439"/>
                    </a:ext>
                  </a:extLst>
                </a:gridCol>
                <a:gridCol w="1416074">
                  <a:extLst>
                    <a:ext uri="{9D8B030D-6E8A-4147-A177-3AD203B41FA5}">
                      <a16:colId xmlns:a16="http://schemas.microsoft.com/office/drawing/2014/main" val="3179578203"/>
                    </a:ext>
                  </a:extLst>
                </a:gridCol>
              </a:tblGrid>
              <a:tr h="349335">
                <a:tc gridSpan="4">
                  <a:txBody>
                    <a:bodyPr/>
                    <a:lstStyle/>
                    <a:p>
                      <a:pPr algn="ctr"/>
                      <a:r>
                        <a:rPr lang="es-CO" sz="1400" b="1" u="none" strike="noStrike" kern="1200">
                          <a:solidFill>
                            <a:schemeClr val="accent1">
                              <a:lumMod val="50000"/>
                            </a:schemeClr>
                          </a:solidFill>
                          <a:effectLst/>
                          <a:latin typeface="+mn-lt"/>
                          <a:ea typeface="+mn-ea"/>
                          <a:cs typeface="+mn-cs"/>
                        </a:rPr>
                        <a:t>NOVEDADES </a:t>
                      </a:r>
                    </a:p>
                  </a:txBody>
                  <a:tcPr anchor="ctr"/>
                </a:tc>
                <a:tc hMerge="1">
                  <a:txBody>
                    <a:bodyPr/>
                    <a:lstStyle/>
                    <a:p>
                      <a:endParaRPr lang="es-CO">
                        <a:latin typeface="Arial" panose="020B0604020202020204" pitchFamily="34" charset="0"/>
                        <a:cs typeface="Arial" panose="020B0604020202020204" pitchFamily="34" charset="0"/>
                      </a:endParaRPr>
                    </a:p>
                  </a:txBody>
                  <a:tcPr/>
                </a:tc>
                <a:tc hMerge="1">
                  <a:txBody>
                    <a:bodyPr/>
                    <a:lstStyle/>
                    <a:p>
                      <a:endParaRPr lang="es-CO">
                        <a:latin typeface="Arial" panose="020B0604020202020204" pitchFamily="34" charset="0"/>
                        <a:cs typeface="Arial" panose="020B0604020202020204" pitchFamily="34" charset="0"/>
                      </a:endParaRPr>
                    </a:p>
                  </a:txBody>
                  <a:tcPr/>
                </a:tc>
                <a:tc hMerge="1">
                  <a:txBody>
                    <a:bodyPr/>
                    <a:lstStyle/>
                    <a:p>
                      <a:endParaRPr lang="es-CO">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2095429173"/>
                  </a:ext>
                </a:extLst>
              </a:tr>
              <a:tr h="526974">
                <a:tc>
                  <a:txBody>
                    <a:bodyPr/>
                    <a:lstStyle/>
                    <a:p>
                      <a:pPr algn="ctr"/>
                      <a:r>
                        <a:rPr lang="es-CO" sz="1400" b="1" u="none" strike="noStrike" kern="1200">
                          <a:solidFill>
                            <a:schemeClr val="accent1">
                              <a:lumMod val="50000"/>
                            </a:schemeClr>
                          </a:solidFill>
                          <a:effectLst/>
                          <a:latin typeface="+mn-lt"/>
                          <a:ea typeface="+mn-ea"/>
                          <a:cs typeface="+mn-cs"/>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MX" sz="1400" b="1" u="none" strike="noStrike" kern="1200">
                          <a:solidFill>
                            <a:schemeClr val="accent1">
                              <a:lumMod val="50000"/>
                            </a:schemeClr>
                          </a:solidFill>
                          <a:effectLst/>
                          <a:latin typeface="+mn-lt"/>
                          <a:ea typeface="+mn-ea"/>
                          <a:cs typeface="+mn-cs"/>
                        </a:rPr>
                        <a:t>H</a:t>
                      </a:r>
                      <a:r>
                        <a:rPr lang="es-CO" sz="1400" b="1" u="none" strike="noStrike" kern="1200">
                          <a:solidFill>
                            <a:schemeClr val="accent1">
                              <a:lumMod val="50000"/>
                            </a:schemeClr>
                          </a:solidFill>
                          <a:effectLst/>
                          <a:latin typeface="+mn-lt"/>
                          <a:ea typeface="+mn-ea"/>
                          <a:cs typeface="+mn-cs"/>
                        </a:rPr>
                        <a:t>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24424790"/>
                  </a:ext>
                </a:extLst>
              </a:tr>
              <a:tr h="291463">
                <a:tc>
                  <a:txBody>
                    <a:bodyPr/>
                    <a:lstStyle/>
                    <a:p>
                      <a:r>
                        <a:rPr lang="es-CO" sz="1400">
                          <a:solidFill>
                            <a:schemeClr val="accent1">
                              <a:lumMod val="50000"/>
                            </a:schemeClr>
                          </a:solidFill>
                        </a:rPr>
                        <a:t>TIPO 1 (M-121)</a:t>
                      </a:r>
                    </a:p>
                  </a:txBody>
                  <a:tcPr anchor="ctr"/>
                </a:tc>
                <a:tc>
                  <a:txBody>
                    <a:bodyPr/>
                    <a:lstStyle/>
                    <a:p>
                      <a:pPr algn="ctr"/>
                      <a:r>
                        <a:rPr lang="es-CO" sz="1400" b="0" i="0" u="none" strike="noStrike" kern="1200">
                          <a:solidFill>
                            <a:schemeClr val="accent1">
                              <a:lumMod val="50000"/>
                            </a:schemeClr>
                          </a:solidFill>
                          <a:effectLst/>
                          <a:latin typeface="+mn-lt"/>
                          <a:ea typeface="+mn-ea"/>
                          <a:cs typeface="+mn-cs"/>
                        </a:rPr>
                        <a:t>544</a:t>
                      </a:r>
                    </a:p>
                  </a:txBody>
                  <a:tcPr marL="9525" marR="9525" marT="9525" marB="0" anchor="ctr"/>
                </a:tc>
                <a:tc>
                  <a:txBody>
                    <a:bodyPr/>
                    <a:lstStyle/>
                    <a:p>
                      <a:pPr algn="ctr"/>
                      <a:r>
                        <a:rPr lang="es-CO" sz="1400" b="0" i="0" u="none" strike="noStrike" kern="1200">
                          <a:solidFill>
                            <a:schemeClr val="accent1">
                              <a:lumMod val="50000"/>
                            </a:schemeClr>
                          </a:solidFill>
                          <a:effectLst/>
                          <a:latin typeface="+mn-lt"/>
                          <a:ea typeface="+mn-ea"/>
                          <a:cs typeface="+mn-cs"/>
                        </a:rPr>
                        <a:t>353</a:t>
                      </a:r>
                    </a:p>
                  </a:txBody>
                  <a:tcPr marL="9525" marR="9525" marT="9525" marB="0" anchor="ctr"/>
                </a:tc>
                <a:tc>
                  <a:txBody>
                    <a:bodyPr/>
                    <a:lstStyle/>
                    <a:p>
                      <a:pPr algn="ctr"/>
                      <a:r>
                        <a:rPr lang="es-CO" sz="1400" b="0" i="0" u="none" strike="noStrike" kern="1200">
                          <a:solidFill>
                            <a:schemeClr val="accent1">
                              <a:lumMod val="50000"/>
                            </a:schemeClr>
                          </a:solidFill>
                          <a:effectLst/>
                          <a:latin typeface="+mn-lt"/>
                          <a:ea typeface="+mn-ea"/>
                          <a:cs typeface="+mn-cs"/>
                        </a:rPr>
                        <a:t>10%</a:t>
                      </a:r>
                    </a:p>
                  </a:txBody>
                  <a:tcPr anchor="ctr"/>
                </a:tc>
                <a:extLst>
                  <a:ext uri="{0D108BD9-81ED-4DB2-BD59-A6C34878D82A}">
                    <a16:rowId xmlns:a16="http://schemas.microsoft.com/office/drawing/2014/main" val="4208562166"/>
                  </a:ext>
                </a:extLst>
              </a:tr>
              <a:tr h="291463">
                <a:tc>
                  <a:txBody>
                    <a:bodyPr/>
                    <a:lstStyle/>
                    <a:p>
                      <a:r>
                        <a:rPr lang="es-CO" sz="1400">
                          <a:solidFill>
                            <a:schemeClr val="accent1">
                              <a:lumMod val="50000"/>
                            </a:schemeClr>
                          </a:solidFill>
                        </a:rPr>
                        <a:t>TIPO 2 (M-123)</a:t>
                      </a:r>
                    </a:p>
                  </a:txBody>
                  <a:tcPr anchor="ctr"/>
                </a:tc>
                <a:tc>
                  <a:txBody>
                    <a:bodyPr/>
                    <a:lstStyle/>
                    <a:p>
                      <a:pPr algn="ctr"/>
                      <a:r>
                        <a:rPr lang="es-CO" sz="1400" b="0" i="0" u="none" strike="noStrike" kern="1200">
                          <a:solidFill>
                            <a:schemeClr val="accent1">
                              <a:lumMod val="50000"/>
                            </a:schemeClr>
                          </a:solidFill>
                          <a:effectLst/>
                          <a:latin typeface="+mn-lt"/>
                          <a:ea typeface="+mn-ea"/>
                          <a:cs typeface="+mn-cs"/>
                        </a:rPr>
                        <a:t>166</a:t>
                      </a:r>
                    </a:p>
                  </a:txBody>
                  <a:tcPr marL="9525" marR="9525" marT="9525" marB="0" anchor="ctr"/>
                </a:tc>
                <a:tc>
                  <a:txBody>
                    <a:bodyPr/>
                    <a:lstStyle/>
                    <a:p>
                      <a:pPr algn="ctr"/>
                      <a:r>
                        <a:rPr lang="es-CO" sz="1400" b="0" i="0" u="none" strike="noStrike" kern="1200">
                          <a:solidFill>
                            <a:schemeClr val="accent1">
                              <a:lumMod val="50000"/>
                            </a:schemeClr>
                          </a:solidFill>
                          <a:effectLst/>
                          <a:latin typeface="+mn-lt"/>
                          <a:ea typeface="+mn-ea"/>
                          <a:cs typeface="+mn-cs"/>
                        </a:rPr>
                        <a:t>726</a:t>
                      </a:r>
                    </a:p>
                  </a:txBody>
                  <a:tcPr marL="9525" marR="9525" marT="9525" marB="0" anchor="ctr"/>
                </a:tc>
                <a:tc>
                  <a:txBody>
                    <a:bodyPr/>
                    <a:lstStyle/>
                    <a:p>
                      <a:pPr algn="ctr"/>
                      <a:r>
                        <a:rPr lang="es-CO" sz="1400" b="0" i="0" u="none" strike="noStrike" kern="1200">
                          <a:solidFill>
                            <a:schemeClr val="accent1">
                              <a:lumMod val="50000"/>
                            </a:schemeClr>
                          </a:solidFill>
                          <a:effectLst/>
                          <a:latin typeface="+mn-lt"/>
                          <a:ea typeface="+mn-ea"/>
                          <a:cs typeface="+mn-cs"/>
                        </a:rPr>
                        <a:t>31%</a:t>
                      </a:r>
                    </a:p>
                  </a:txBody>
                  <a:tcPr anchor="ctr"/>
                </a:tc>
                <a:extLst>
                  <a:ext uri="{0D108BD9-81ED-4DB2-BD59-A6C34878D82A}">
                    <a16:rowId xmlns:a16="http://schemas.microsoft.com/office/drawing/2014/main" val="3657237804"/>
                  </a:ext>
                </a:extLst>
              </a:tr>
              <a:tr h="291463">
                <a:tc>
                  <a:txBody>
                    <a:bodyPr/>
                    <a:lstStyle/>
                    <a:p>
                      <a:r>
                        <a:rPr lang="es-CO" sz="1400">
                          <a:solidFill>
                            <a:schemeClr val="accent1">
                              <a:lumMod val="50000"/>
                            </a:schemeClr>
                          </a:solidFill>
                        </a:rPr>
                        <a:t>TIPO 3 (M-124)</a:t>
                      </a:r>
                    </a:p>
                  </a:txBody>
                  <a:tcPr anchor="ctr"/>
                </a:tc>
                <a:tc>
                  <a:txBody>
                    <a:bodyPr/>
                    <a:lstStyle/>
                    <a:p>
                      <a:pPr algn="ctr"/>
                      <a:r>
                        <a:rPr lang="es-CO" sz="1400" b="0" i="0" u="none" strike="noStrike" kern="1200">
                          <a:solidFill>
                            <a:schemeClr val="accent1">
                              <a:lumMod val="50000"/>
                            </a:schemeClr>
                          </a:solidFill>
                          <a:effectLst/>
                          <a:latin typeface="+mn-lt"/>
                          <a:ea typeface="+mn-ea"/>
                          <a:cs typeface="+mn-cs"/>
                        </a:rPr>
                        <a:t>110</a:t>
                      </a:r>
                    </a:p>
                  </a:txBody>
                  <a:tcPr marL="9525" marR="9525" marT="9525" marB="0" anchor="ctr"/>
                </a:tc>
                <a:tc>
                  <a:txBody>
                    <a:bodyPr/>
                    <a:lstStyle/>
                    <a:p>
                      <a:pPr algn="ctr"/>
                      <a:r>
                        <a:rPr lang="es-CO" sz="1400" b="0" i="0" u="none" strike="noStrike" kern="1200">
                          <a:solidFill>
                            <a:schemeClr val="accent1">
                              <a:lumMod val="50000"/>
                            </a:schemeClr>
                          </a:solidFill>
                          <a:effectLst/>
                          <a:latin typeface="+mn-lt"/>
                          <a:ea typeface="+mn-ea"/>
                          <a:cs typeface="+mn-cs"/>
                        </a:rPr>
                        <a:t>610</a:t>
                      </a:r>
                    </a:p>
                  </a:txBody>
                  <a:tcPr marL="9525" marR="9525" marT="9525" marB="0" anchor="ctr"/>
                </a:tc>
                <a:tc>
                  <a:txBody>
                    <a:bodyPr/>
                    <a:lstStyle/>
                    <a:p>
                      <a:pPr algn="ctr"/>
                      <a:r>
                        <a:rPr lang="es-CO" sz="1400" b="0" i="0" u="none" strike="noStrike" kern="1200">
                          <a:solidFill>
                            <a:schemeClr val="accent1">
                              <a:lumMod val="50000"/>
                            </a:schemeClr>
                          </a:solidFill>
                          <a:effectLst/>
                          <a:latin typeface="+mn-lt"/>
                          <a:ea typeface="+mn-ea"/>
                          <a:cs typeface="+mn-cs"/>
                        </a:rPr>
                        <a:t>25%</a:t>
                      </a:r>
                    </a:p>
                  </a:txBody>
                  <a:tcPr anchor="ctr"/>
                </a:tc>
                <a:extLst>
                  <a:ext uri="{0D108BD9-81ED-4DB2-BD59-A6C34878D82A}">
                    <a16:rowId xmlns:a16="http://schemas.microsoft.com/office/drawing/2014/main" val="2109363137"/>
                  </a:ext>
                </a:extLst>
              </a:tr>
              <a:tr h="291463">
                <a:tc>
                  <a:txBody>
                    <a:bodyPr/>
                    <a:lstStyle/>
                    <a:p>
                      <a:r>
                        <a:rPr lang="es-CO" sz="1400" b="1">
                          <a:solidFill>
                            <a:schemeClr val="accent1">
                              <a:lumMod val="50000"/>
                            </a:schemeClr>
                          </a:solidFill>
                        </a:rPr>
                        <a:t>TOTAL </a:t>
                      </a:r>
                      <a:r>
                        <a:rPr lang="es-CO" sz="1400" b="0">
                          <a:solidFill>
                            <a:schemeClr val="accent1">
                              <a:lumMod val="50000"/>
                            </a:schemeClr>
                          </a:solidFill>
                        </a:rPr>
                        <a:t>(*)</a:t>
                      </a:r>
                    </a:p>
                  </a:txBody>
                  <a:tcPr anchor="ctr"/>
                </a:tc>
                <a:tc>
                  <a:txBody>
                    <a:bodyPr/>
                    <a:lstStyle/>
                    <a:p>
                      <a:pPr algn="ctr"/>
                      <a:r>
                        <a:rPr lang="es-CO" sz="1400" b="1" i="0" u="none" strike="noStrike" kern="1200">
                          <a:solidFill>
                            <a:schemeClr val="accent1">
                              <a:lumMod val="50000"/>
                            </a:schemeClr>
                          </a:solidFill>
                          <a:effectLst/>
                          <a:latin typeface="+mn-lt"/>
                          <a:ea typeface="+mn-ea"/>
                          <a:cs typeface="+mn-cs"/>
                        </a:rPr>
                        <a:t>820*</a:t>
                      </a:r>
                    </a:p>
                  </a:txBody>
                  <a:tcPr marL="9525" marR="9525" marT="9525" marB="0" anchor="ctr"/>
                </a:tc>
                <a:tc>
                  <a:txBody>
                    <a:bodyPr/>
                    <a:lstStyle/>
                    <a:p>
                      <a:pPr algn="ctr"/>
                      <a:r>
                        <a:rPr lang="es-CO" sz="1400" b="1" i="0" u="none" strike="noStrike" kern="1200">
                          <a:solidFill>
                            <a:schemeClr val="accent1">
                              <a:lumMod val="50000"/>
                            </a:schemeClr>
                          </a:solidFill>
                          <a:effectLst/>
                          <a:latin typeface="+mn-lt"/>
                          <a:ea typeface="+mn-ea"/>
                          <a:cs typeface="+mn-cs"/>
                        </a:rPr>
                        <a:t>1.689</a:t>
                      </a:r>
                    </a:p>
                  </a:txBody>
                  <a:tcPr marL="9525" marR="9525" marT="9525" marB="0" anchor="ctr"/>
                </a:tc>
                <a:tc>
                  <a:txBody>
                    <a:bodyPr/>
                    <a:lstStyle/>
                    <a:p>
                      <a:pPr algn="ctr"/>
                      <a:r>
                        <a:rPr lang="es-CO" sz="1400" b="1" i="0" u="none" strike="noStrike" kern="1200">
                          <a:solidFill>
                            <a:schemeClr val="accent1">
                              <a:lumMod val="50000"/>
                            </a:schemeClr>
                          </a:solidFill>
                          <a:effectLst/>
                          <a:latin typeface="+mn-lt"/>
                          <a:ea typeface="+mn-ea"/>
                          <a:cs typeface="+mn-cs"/>
                        </a:rPr>
                        <a:t>17%</a:t>
                      </a:r>
                    </a:p>
                  </a:txBody>
                  <a:tcPr anchor="ctr"/>
                </a:tc>
                <a:extLst>
                  <a:ext uri="{0D108BD9-81ED-4DB2-BD59-A6C34878D82A}">
                    <a16:rowId xmlns:a16="http://schemas.microsoft.com/office/drawing/2014/main" val="1784453775"/>
                  </a:ext>
                </a:extLst>
              </a:tr>
            </a:tbl>
          </a:graphicData>
        </a:graphic>
      </p:graphicFrame>
      <p:sp>
        <p:nvSpPr>
          <p:cNvPr id="4" name="Rectangle 1">
            <a:extLst>
              <a:ext uri="{FF2B5EF4-FFF2-40B4-BE49-F238E27FC236}">
                <a16:creationId xmlns:a16="http://schemas.microsoft.com/office/drawing/2014/main" id="{CB477556-075A-5FB6-2702-FF1266CB3059}"/>
              </a:ext>
            </a:extLst>
          </p:cNvPr>
          <p:cNvSpPr>
            <a:spLocks noChangeArrowheads="1"/>
          </p:cNvSpPr>
          <p:nvPr/>
        </p:nvSpPr>
        <p:spPr bwMode="auto">
          <a:xfrm rot="10800000" flipV="1">
            <a:off x="5886633" y="4989679"/>
            <a:ext cx="6094754"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informe mensual del Concesionario el informe del mes de enero de 2024.</a:t>
            </a:r>
          </a:p>
          <a:p>
            <a:pPr eaLnBrk="0" fontAlgn="base" hangingPunct="0">
              <a:spcBef>
                <a:spcPct val="0"/>
              </a:spcBef>
              <a:spcAft>
                <a:spcPct val="0"/>
              </a:spcAft>
              <a:defRPr/>
            </a:pP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*Las cantidades se encuentra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graphicFrame>
        <p:nvGraphicFramePr>
          <p:cNvPr id="16" name="Tabla 15">
            <a:extLst>
              <a:ext uri="{FF2B5EF4-FFF2-40B4-BE49-F238E27FC236}">
                <a16:creationId xmlns:a16="http://schemas.microsoft.com/office/drawing/2014/main" id="{9A6F6F44-1A78-2F4A-03B2-02181E65BB01}"/>
              </a:ext>
            </a:extLst>
          </p:cNvPr>
          <p:cNvGraphicFramePr>
            <a:graphicFrameLocks noGrp="1"/>
          </p:cNvGraphicFramePr>
          <p:nvPr/>
        </p:nvGraphicFramePr>
        <p:xfrm>
          <a:off x="210613" y="3762610"/>
          <a:ext cx="5122090" cy="1245343"/>
        </p:xfrm>
        <a:graphic>
          <a:graphicData uri="http://schemas.openxmlformats.org/drawingml/2006/table">
            <a:tbl>
              <a:tblPr firstRow="1" firstCol="1" bandRow="1">
                <a:tableStyleId>{68D230F3-CF80-4859-8CE7-A43EE81993B5}</a:tableStyleId>
              </a:tblPr>
              <a:tblGrid>
                <a:gridCol w="1209055">
                  <a:extLst>
                    <a:ext uri="{9D8B030D-6E8A-4147-A177-3AD203B41FA5}">
                      <a16:colId xmlns:a16="http://schemas.microsoft.com/office/drawing/2014/main" val="3123890751"/>
                    </a:ext>
                  </a:extLst>
                </a:gridCol>
                <a:gridCol w="1304345">
                  <a:extLst>
                    <a:ext uri="{9D8B030D-6E8A-4147-A177-3AD203B41FA5}">
                      <a16:colId xmlns:a16="http://schemas.microsoft.com/office/drawing/2014/main" val="2943384657"/>
                    </a:ext>
                  </a:extLst>
                </a:gridCol>
                <a:gridCol w="1304345">
                  <a:extLst>
                    <a:ext uri="{9D8B030D-6E8A-4147-A177-3AD203B41FA5}">
                      <a16:colId xmlns:a16="http://schemas.microsoft.com/office/drawing/2014/main" val="404626813"/>
                    </a:ext>
                  </a:extLst>
                </a:gridCol>
                <a:gridCol w="1304345">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latinLnBrk="0" hangingPunct="1"/>
                      <a:r>
                        <a:rPr lang="es-CO" sz="1400" b="1" kern="1200">
                          <a:solidFill>
                            <a:schemeClr val="accent1">
                              <a:lumMod val="50000"/>
                            </a:schemeClr>
                          </a:solidFill>
                          <a:latin typeface="+mn-lt"/>
                          <a:ea typeface="+mn-ea"/>
                          <a:cs typeface="+mn-cs"/>
                        </a:rPr>
                        <a:t>4.426</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8.365</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2.180</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2.296</a:t>
                      </a:r>
                    </a:p>
                  </a:txBody>
                  <a:tcPr marL="44450" marR="44450" marT="0" marB="0" anchor="ctr"/>
                </a:tc>
                <a:extLst>
                  <a:ext uri="{0D108BD9-81ED-4DB2-BD59-A6C34878D82A}">
                    <a16:rowId xmlns:a16="http://schemas.microsoft.com/office/drawing/2014/main" val="1500188062"/>
                  </a:ext>
                </a:extLst>
              </a:tr>
            </a:tbl>
          </a:graphicData>
        </a:graphic>
      </p:graphicFrame>
    </p:spTree>
    <p:extLst>
      <p:ext uri="{BB962C8B-B14F-4D97-AF65-F5344CB8AC3E}">
        <p14:creationId xmlns:p14="http://schemas.microsoft.com/office/powerpoint/2010/main" val="176480334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 name="Imagen 11">
            <a:extLst>
              <a:ext uri="{FF2B5EF4-FFF2-40B4-BE49-F238E27FC236}">
                <a16:creationId xmlns:a16="http://schemas.microsoft.com/office/drawing/2014/main" id="{AFF339CF-9B41-4294-9DBE-B473907341B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9927985" y="1766"/>
            <a:ext cx="1887497" cy="1069014"/>
          </a:xfrm>
          <a:prstGeom prst="rect">
            <a:avLst/>
          </a:prstGeom>
        </p:spPr>
      </p:pic>
      <p:sp>
        <p:nvSpPr>
          <p:cNvPr id="9" name="Rectángulo 8">
            <a:extLst>
              <a:ext uri="{FF2B5EF4-FFF2-40B4-BE49-F238E27FC236}">
                <a16:creationId xmlns:a16="http://schemas.microsoft.com/office/drawing/2014/main" id="{8B6815B0-64C6-4BEC-8915-33ADBD1811A3}"/>
              </a:ext>
            </a:extLst>
          </p:cNvPr>
          <p:cNvSpPr/>
          <p:nvPr/>
        </p:nvSpPr>
        <p:spPr>
          <a:xfrm>
            <a:off x="321444" y="686360"/>
            <a:ext cx="8883631" cy="338554"/>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Enero de 2024</a:t>
            </a: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1"/>
          <a:ext cx="5905012" cy="2042160"/>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27031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270315">
                <a:tc>
                  <a:txBody>
                    <a:bodyPr/>
                    <a:lstStyle/>
                    <a:p>
                      <a:r>
                        <a:rPr lang="es-CO" sz="1400" b="1">
                          <a:solidFill>
                            <a:schemeClr val="accent1">
                              <a:lumMod val="50000"/>
                            </a:schemeClr>
                          </a:solidFill>
                          <a:latin typeface="+mn-lt"/>
                        </a:rPr>
                        <a:t>TIPO CESTA</a:t>
                      </a:r>
                    </a:p>
                  </a:txBody>
                  <a:tcPr/>
                </a:tc>
                <a:tc>
                  <a:txBody>
                    <a:bodyPr/>
                    <a:lstStyle/>
                    <a:p>
                      <a:pPr algn="ctr"/>
                      <a:r>
                        <a:rPr lang="es-CO" sz="1400" b="1">
                          <a:solidFill>
                            <a:schemeClr val="accent1">
                              <a:lumMod val="50000"/>
                            </a:schemeClr>
                          </a:solidFill>
                          <a:latin typeface="+mn-lt"/>
                        </a:rPr>
                        <a:t>PORCENTAJE</a:t>
                      </a:r>
                    </a:p>
                  </a:txBody>
                  <a:tcP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270315">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latin typeface="+mn-lt"/>
                        </a:rPr>
                        <a:t>60%</a:t>
                      </a:r>
                    </a:p>
                  </a:txBody>
                  <a:tcPr/>
                </a:tc>
                <a:tc>
                  <a:txBody>
                    <a:bodyPr/>
                    <a:lstStyle/>
                    <a:p>
                      <a:pPr algn="ctr" fontAlgn="ctr"/>
                      <a:r>
                        <a:rPr lang="es-CO" sz="1400" b="0" i="0" u="none" strike="noStrike">
                          <a:solidFill>
                            <a:srgbClr val="203864"/>
                          </a:solidFill>
                          <a:effectLst/>
                          <a:latin typeface="+mn-lt"/>
                        </a:rPr>
                        <a:t>15.416</a:t>
                      </a:r>
                    </a:p>
                  </a:txBody>
                  <a:tcPr marL="9525" marR="9525" marT="9525" marB="0" anchor="ctr"/>
                </a:tc>
                <a:tc>
                  <a:txBody>
                    <a:bodyPr/>
                    <a:lstStyle/>
                    <a:p>
                      <a:pPr algn="ctr" fontAlgn="ctr"/>
                      <a:r>
                        <a:rPr lang="es-CO" sz="1400" b="0" i="0" u="none" strike="noStrike" dirty="0">
                          <a:solidFill>
                            <a:srgbClr val="203864"/>
                          </a:solidFill>
                          <a:effectLst/>
                          <a:latin typeface="+mn-lt"/>
                        </a:rPr>
                        <a:t>7.708</a:t>
                      </a:r>
                    </a:p>
                  </a:txBody>
                  <a:tcPr marL="9525" marR="9525" marT="9525" marB="0" anchor="ctr"/>
                </a:tc>
                <a:extLst>
                  <a:ext uri="{0D108BD9-81ED-4DB2-BD59-A6C34878D82A}">
                    <a16:rowId xmlns:a16="http://schemas.microsoft.com/office/drawing/2014/main" val="2671597833"/>
                  </a:ext>
                </a:extLst>
              </a:tr>
              <a:tr h="270315">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latin typeface="+mn-lt"/>
                        </a:rPr>
                        <a:t>20%</a:t>
                      </a:r>
                    </a:p>
                  </a:txBody>
                  <a:tcPr/>
                </a:tc>
                <a:tc>
                  <a:txBody>
                    <a:bodyPr/>
                    <a:lstStyle/>
                    <a:p>
                      <a:pPr algn="ctr" fontAlgn="ctr"/>
                      <a:r>
                        <a:rPr lang="es-CO" sz="1400" b="0" i="0" u="none" strike="noStrike">
                          <a:solidFill>
                            <a:srgbClr val="203864"/>
                          </a:solidFill>
                          <a:effectLst/>
                          <a:latin typeface="+mn-lt"/>
                        </a:rPr>
                        <a:t>5.138</a:t>
                      </a:r>
                    </a:p>
                  </a:txBody>
                  <a:tcPr marL="9525" marR="9525" marT="9525" marB="0" anchor="ctr"/>
                </a:tc>
                <a:tc>
                  <a:txBody>
                    <a:bodyPr/>
                    <a:lstStyle/>
                    <a:p>
                      <a:pPr algn="ctr" fontAlgn="ctr"/>
                      <a:r>
                        <a:rPr lang="es-CO" sz="1400" b="0" i="0" u="none" strike="noStrike">
                          <a:solidFill>
                            <a:srgbClr val="203864"/>
                          </a:solidFill>
                          <a:effectLst/>
                          <a:latin typeface="+mn-lt"/>
                        </a:rPr>
                        <a:t>2.569</a:t>
                      </a:r>
                    </a:p>
                  </a:txBody>
                  <a:tcPr marL="9525" marR="9525" marT="9525" marB="0" anchor="ctr"/>
                </a:tc>
                <a:extLst>
                  <a:ext uri="{0D108BD9-81ED-4DB2-BD59-A6C34878D82A}">
                    <a16:rowId xmlns:a16="http://schemas.microsoft.com/office/drawing/2014/main" val="1723866473"/>
                  </a:ext>
                </a:extLst>
              </a:tr>
              <a:tr h="270315">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latin typeface="+mn-lt"/>
                        </a:rPr>
                        <a:t>20%</a:t>
                      </a:r>
                    </a:p>
                  </a:txBody>
                  <a:tcPr/>
                </a:tc>
                <a:tc>
                  <a:txBody>
                    <a:bodyPr/>
                    <a:lstStyle/>
                    <a:p>
                      <a:pPr algn="ctr" fontAlgn="ctr"/>
                      <a:r>
                        <a:rPr lang="es-CO" sz="1400" b="0" i="0" u="none" strike="noStrike">
                          <a:solidFill>
                            <a:srgbClr val="203864"/>
                          </a:solidFill>
                          <a:effectLst/>
                          <a:latin typeface="+mn-lt"/>
                        </a:rPr>
                        <a:t>5.138</a:t>
                      </a:r>
                    </a:p>
                  </a:txBody>
                  <a:tcPr marL="9525" marR="9525" marT="9525" marB="0" anchor="ctr"/>
                </a:tc>
                <a:tc>
                  <a:txBody>
                    <a:bodyPr/>
                    <a:lstStyle/>
                    <a:p>
                      <a:pPr algn="ctr" fontAlgn="ctr"/>
                      <a:r>
                        <a:rPr lang="es-CO" sz="1400" b="0" i="0" u="none" strike="noStrike">
                          <a:solidFill>
                            <a:srgbClr val="203864"/>
                          </a:solidFill>
                          <a:effectLst/>
                          <a:latin typeface="+mn-lt"/>
                        </a:rPr>
                        <a:t>2.569</a:t>
                      </a:r>
                    </a:p>
                  </a:txBody>
                  <a:tcPr marL="9525" marR="9525" marT="9525" marB="0" anchor="ctr"/>
                </a:tc>
                <a:extLst>
                  <a:ext uri="{0D108BD9-81ED-4DB2-BD59-A6C34878D82A}">
                    <a16:rowId xmlns:a16="http://schemas.microsoft.com/office/drawing/2014/main" val="3370870032"/>
                  </a:ext>
                </a:extLst>
              </a:tr>
              <a:tr h="270315">
                <a:tc>
                  <a:txBody>
                    <a:bodyPr/>
                    <a:lstStyle/>
                    <a:p>
                      <a:r>
                        <a:rPr lang="es-CO" sz="1400" b="1">
                          <a:solidFill>
                            <a:schemeClr val="accent1">
                              <a:lumMod val="50000"/>
                            </a:schemeClr>
                          </a:solidFill>
                          <a:latin typeface="+mn-lt"/>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mn-lt"/>
                        </a:rPr>
                        <a:t>25.692</a:t>
                      </a:r>
                    </a:p>
                  </a:txBody>
                  <a:tcPr marL="9525" marR="9525" marT="9525" marB="0" anchor="ctr"/>
                </a:tc>
                <a:tc>
                  <a:txBody>
                    <a:bodyPr/>
                    <a:lstStyle/>
                    <a:p>
                      <a:pPr algn="ctr" rtl="0" fontAlgn="ctr"/>
                      <a:r>
                        <a:rPr lang="es-CO" sz="1400" b="1" i="0" u="none" strike="noStrike" dirty="0">
                          <a:solidFill>
                            <a:srgbClr val="203864"/>
                          </a:solidFill>
                          <a:effectLst/>
                          <a:latin typeface="+mn-lt"/>
                        </a:rPr>
                        <a:t>12.846</a:t>
                      </a:r>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2" name="Tabla 1">
            <a:extLst>
              <a:ext uri="{FF2B5EF4-FFF2-40B4-BE49-F238E27FC236}">
                <a16:creationId xmlns:a16="http://schemas.microsoft.com/office/drawing/2014/main" id="{1AE8D2EC-0AB3-525E-ECD6-37ACC3ACD8E4}"/>
              </a:ext>
            </a:extLst>
          </p:cNvPr>
          <p:cNvGraphicFramePr>
            <a:graphicFrameLocks noGrp="1"/>
          </p:cNvGraphicFramePr>
          <p:nvPr/>
        </p:nvGraphicFramePr>
        <p:xfrm>
          <a:off x="376518" y="3739001"/>
          <a:ext cx="6001922" cy="1245343"/>
        </p:xfrm>
        <a:graphic>
          <a:graphicData uri="http://schemas.openxmlformats.org/drawingml/2006/table">
            <a:tbl>
              <a:tblPr firstRow="1" firstCol="1" bandRow="1">
                <a:tableStyleId>{68D230F3-CF80-4859-8CE7-A43EE81993B5}</a:tableStyleId>
              </a:tblPr>
              <a:tblGrid>
                <a:gridCol w="1416737">
                  <a:extLst>
                    <a:ext uri="{9D8B030D-6E8A-4147-A177-3AD203B41FA5}">
                      <a16:colId xmlns:a16="http://schemas.microsoft.com/office/drawing/2014/main" val="3123890751"/>
                    </a:ext>
                  </a:extLst>
                </a:gridCol>
                <a:gridCol w="1528395">
                  <a:extLst>
                    <a:ext uri="{9D8B030D-6E8A-4147-A177-3AD203B41FA5}">
                      <a16:colId xmlns:a16="http://schemas.microsoft.com/office/drawing/2014/main" val="2943384657"/>
                    </a:ext>
                  </a:extLst>
                </a:gridCol>
                <a:gridCol w="1528395">
                  <a:extLst>
                    <a:ext uri="{9D8B030D-6E8A-4147-A177-3AD203B41FA5}">
                      <a16:colId xmlns:a16="http://schemas.microsoft.com/office/drawing/2014/main" val="404626813"/>
                    </a:ext>
                  </a:extLst>
                </a:gridCol>
                <a:gridCol w="1528395">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dirty="0">
                          <a:solidFill>
                            <a:schemeClr val="accent1">
                              <a:lumMod val="50000"/>
                            </a:schemeClr>
                          </a:solidFill>
                        </a:rPr>
                        <a:t>CANTIDAD DE CESTAS EXISTENTES</a:t>
                      </a:r>
                      <a:endParaRPr lang="es-CO" sz="1400" b="1" kern="1200" dirty="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rPr>
                        <a:t>CANTIDAD DE CESTAS</a:t>
                      </a:r>
                    </a:p>
                    <a:p>
                      <a:pPr marL="0" algn="ctr" defTabSz="914400" rtl="0" eaLnBrk="1" latinLnBrk="0" hangingPunct="1"/>
                      <a:r>
                        <a:rPr lang="es-CO" sz="1400" b="1" kern="1200" dirty="0">
                          <a:solidFill>
                            <a:schemeClr val="accent1">
                              <a:lumMod val="50000"/>
                            </a:schemeClr>
                          </a:solidFill>
                        </a:rPr>
                        <a:t>TIPO I (M-121)</a:t>
                      </a:r>
                      <a:endParaRPr lang="es-CO" sz="1400" b="1" kern="1200" dirty="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rPr>
                        <a:t>CANTIDAD DE CESTAS</a:t>
                      </a:r>
                    </a:p>
                    <a:p>
                      <a:pPr marL="0" algn="ctr" defTabSz="914400" rtl="0" eaLnBrk="1" latinLnBrk="0" hangingPunct="1"/>
                      <a:r>
                        <a:rPr lang="es-CO" sz="1400" b="1" kern="1200" dirty="0">
                          <a:solidFill>
                            <a:schemeClr val="accent1">
                              <a:lumMod val="50000"/>
                            </a:schemeClr>
                          </a:solidFill>
                        </a:rPr>
                        <a:t>TIPO II (M-123)</a:t>
                      </a:r>
                      <a:endParaRPr lang="es-CO" sz="1400" b="1" kern="1200" dirty="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rPr>
                        <a:t>CANTIDAD DE CESTAS</a:t>
                      </a:r>
                    </a:p>
                    <a:p>
                      <a:pPr marL="0" algn="ctr" defTabSz="914400" rtl="0" eaLnBrk="1" latinLnBrk="0" hangingPunct="1"/>
                      <a:r>
                        <a:rPr lang="es-CO" sz="1400" b="1" kern="1200" dirty="0">
                          <a:solidFill>
                            <a:schemeClr val="accent1">
                              <a:lumMod val="50000"/>
                            </a:schemeClr>
                          </a:solidFill>
                        </a:rPr>
                        <a:t>TIPO III (M-124)</a:t>
                      </a:r>
                      <a:endParaRPr lang="es-CO" sz="1400" b="1" kern="1200" dirty="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4.334</a:t>
                      </a: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rPr>
                        <a:t>13.773</a:t>
                      </a:r>
                      <a:endParaRPr lang="es-CO" sz="1400" b="1" kern="1200" dirty="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rPr>
                        <a:t>1.040</a:t>
                      </a:r>
                      <a:endParaRPr lang="es-CO" sz="1400" b="1" kern="1200" dirty="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2.453</a:t>
                      </a: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9F3C7BAF-DE81-24B2-2DEE-8209ECECBFE6}"/>
              </a:ext>
            </a:extLst>
          </p:cNvPr>
          <p:cNvGraphicFramePr>
            <a:graphicFrameLocks noGrp="1"/>
          </p:cNvGraphicFramePr>
          <p:nvPr/>
        </p:nvGraphicFramePr>
        <p:xfrm>
          <a:off x="6639568" y="1436771"/>
          <a:ext cx="5241162" cy="2255520"/>
        </p:xfrm>
        <a:graphic>
          <a:graphicData uri="http://schemas.openxmlformats.org/drawingml/2006/table">
            <a:tbl>
              <a:tblPr firstRow="1" bandRow="1">
                <a:tableStyleId>{68D230F3-CF80-4859-8CE7-A43EE81993B5}</a:tableStyleId>
              </a:tblPr>
              <a:tblGrid>
                <a:gridCol w="1459037">
                  <a:extLst>
                    <a:ext uri="{9D8B030D-6E8A-4147-A177-3AD203B41FA5}">
                      <a16:colId xmlns:a16="http://schemas.microsoft.com/office/drawing/2014/main" val="1103263614"/>
                    </a:ext>
                  </a:extLst>
                </a:gridCol>
                <a:gridCol w="952433">
                  <a:extLst>
                    <a:ext uri="{9D8B030D-6E8A-4147-A177-3AD203B41FA5}">
                      <a16:colId xmlns:a16="http://schemas.microsoft.com/office/drawing/2014/main" val="947740525"/>
                    </a:ext>
                  </a:extLst>
                </a:gridCol>
                <a:gridCol w="1539880">
                  <a:extLst>
                    <a:ext uri="{9D8B030D-6E8A-4147-A177-3AD203B41FA5}">
                      <a16:colId xmlns:a16="http://schemas.microsoft.com/office/drawing/2014/main" val="3279385923"/>
                    </a:ext>
                  </a:extLst>
                </a:gridCol>
                <a:gridCol w="1289812">
                  <a:extLst>
                    <a:ext uri="{9D8B030D-6E8A-4147-A177-3AD203B41FA5}">
                      <a16:colId xmlns:a16="http://schemas.microsoft.com/office/drawing/2014/main" val="1175991103"/>
                    </a:ext>
                  </a:extLst>
                </a:gridCol>
              </a:tblGrid>
              <a:tr h="304800">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731520">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1 (M-121)</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1906</a:t>
                      </a:r>
                    </a:p>
                  </a:txBody>
                  <a:tcPr marL="9525" marR="9525" marT="9525" marB="0" anchor="ct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1.643</a:t>
                      </a:r>
                    </a:p>
                  </a:txBody>
                  <a:tcPr marL="9525" marR="9525" marT="9525" marB="0" anchor="ctr"/>
                </a:tc>
                <a:tc>
                  <a:txBody>
                    <a:bodyPr/>
                    <a:lstStyle/>
                    <a:p>
                      <a:pPr marL="0" algn="ctr" defTabSz="914400" rtl="0" eaLnBrk="1" latinLnBrk="0" hangingPunct="1"/>
                      <a:r>
                        <a:rPr lang="es-CO" sz="1400" b="0" u="none" strike="noStrike" kern="1200">
                          <a:solidFill>
                            <a:schemeClr val="accent1">
                              <a:lumMod val="50000"/>
                            </a:schemeClr>
                          </a:solidFill>
                          <a:effectLst/>
                          <a:latin typeface="+mn-lt"/>
                          <a:ea typeface="+mn-ea"/>
                          <a:cs typeface="+mn-cs"/>
                        </a:rPr>
                        <a:t>23%</a:t>
                      </a:r>
                    </a:p>
                  </a:txBody>
                  <a:tcPr anchor="b"/>
                </a:tc>
                <a:extLst>
                  <a:ext uri="{0D108BD9-81ED-4DB2-BD59-A6C34878D82A}">
                    <a16:rowId xmlns:a16="http://schemas.microsoft.com/office/drawing/2014/main" val="2671597833"/>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2 (M-123)</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38</a:t>
                      </a:r>
                    </a:p>
                  </a:txBody>
                  <a:tcPr marL="9525" marR="9525" marT="9525" marB="0" anchor="ctr"/>
                </a:tc>
                <a:tc>
                  <a:txBody>
                    <a:bodyPr/>
                    <a:lstStyle/>
                    <a:p>
                      <a:pPr marL="0" algn="ctr" defTabSz="914400" rtl="0" eaLnBrk="1" latinLnBrk="0" hangingPunct="1"/>
                      <a:r>
                        <a:rPr lang="es-CO" sz="1400" kern="1200">
                          <a:solidFill>
                            <a:schemeClr val="accent1">
                              <a:lumMod val="50000"/>
                            </a:schemeClr>
                          </a:solidFill>
                          <a:latin typeface="+mn-lt"/>
                          <a:ea typeface="+mn-ea"/>
                          <a:cs typeface="+mn-cs"/>
                        </a:rPr>
                        <a:t>4.098</a:t>
                      </a:r>
                    </a:p>
                  </a:txBody>
                  <a:tcPr marL="9525" marR="9525" marT="9525" marB="0" anchor="ctr"/>
                </a:tc>
                <a:tc>
                  <a:txBody>
                    <a:bodyPr/>
                    <a:lstStyle/>
                    <a:p>
                      <a:pPr marL="0" algn="ctr" defTabSz="914400" rtl="0" eaLnBrk="1" latinLnBrk="0" hangingPunct="1"/>
                      <a:r>
                        <a:rPr lang="es-CO" sz="1400" b="0" u="none" strike="noStrike" kern="1200">
                          <a:solidFill>
                            <a:schemeClr val="accent1">
                              <a:lumMod val="50000"/>
                            </a:schemeClr>
                          </a:solidFill>
                          <a:effectLst/>
                          <a:latin typeface="+mn-lt"/>
                          <a:ea typeface="+mn-ea"/>
                          <a:cs typeface="+mn-cs"/>
                        </a:rPr>
                        <a:t>80%</a:t>
                      </a:r>
                    </a:p>
                  </a:txBody>
                  <a:tcPr anchor="b"/>
                </a:tc>
                <a:extLst>
                  <a:ext uri="{0D108BD9-81ED-4DB2-BD59-A6C34878D82A}">
                    <a16:rowId xmlns:a16="http://schemas.microsoft.com/office/drawing/2014/main" val="1723866473"/>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3 (M-124)</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285</a:t>
                      </a:r>
                    </a:p>
                  </a:txBody>
                  <a:tcPr marL="9525" marR="9525" marT="9525" marB="0" anchor="ct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2.685</a:t>
                      </a:r>
                    </a:p>
                  </a:txBody>
                  <a:tcPr marL="9525" marR="9525" marT="9525" marB="0" anchor="ctr"/>
                </a:tc>
                <a:tc>
                  <a:txBody>
                    <a:bodyPr/>
                    <a:lstStyle/>
                    <a:p>
                      <a:pPr marL="0" algn="ctr" defTabSz="914400" rtl="0" eaLnBrk="1" latinLnBrk="0" hangingPunct="1"/>
                      <a:r>
                        <a:rPr lang="es-CO" sz="1400" b="0" u="none" strike="noStrike" kern="1200">
                          <a:solidFill>
                            <a:schemeClr val="accent1">
                              <a:lumMod val="50000"/>
                            </a:schemeClr>
                          </a:solidFill>
                          <a:effectLst/>
                          <a:latin typeface="+mn-lt"/>
                          <a:ea typeface="+mn-ea"/>
                          <a:cs typeface="+mn-cs"/>
                        </a:rPr>
                        <a:t>58%</a:t>
                      </a:r>
                    </a:p>
                  </a:txBody>
                  <a:tcPr anchor="b"/>
                </a:tc>
                <a:extLst>
                  <a:ext uri="{0D108BD9-81ED-4DB2-BD59-A6C34878D82A}">
                    <a16:rowId xmlns:a16="http://schemas.microsoft.com/office/drawing/2014/main" val="3370870032"/>
                  </a:ext>
                </a:extLst>
              </a:tr>
              <a:tr h="304800">
                <a:tc>
                  <a:txBody>
                    <a:bodyPr/>
                    <a:lstStyle/>
                    <a:p>
                      <a:pPr marL="0" algn="ctr" defTabSz="914400" rtl="0" eaLnBrk="1" latinLnBrk="0" hangingPunct="1"/>
                      <a:r>
                        <a:rPr lang="es-CO" sz="1400" b="1" kern="1200">
                          <a:solidFill>
                            <a:schemeClr val="accent1">
                              <a:lumMod val="50000"/>
                            </a:schemeClr>
                          </a:solidFill>
                          <a:latin typeface="+mn-lt"/>
                          <a:ea typeface="+mn-ea"/>
                          <a:cs typeface="+mn-cs"/>
                        </a:rPr>
                        <a:t>TOTAL </a:t>
                      </a:r>
                      <a:r>
                        <a:rPr lang="es-CO" sz="1400" b="0" kern="1200">
                          <a:solidFill>
                            <a:schemeClr val="accent1">
                              <a:lumMod val="50000"/>
                            </a:schemeClr>
                          </a:solidFill>
                          <a:latin typeface="+mn-lt"/>
                          <a:ea typeface="+mn-ea"/>
                          <a:cs typeface="+mn-cs"/>
                        </a:rPr>
                        <a:t>(*)</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2.229</a:t>
                      </a:r>
                    </a:p>
                  </a:txBody>
                  <a:tcPr marL="9525" marR="9525" marT="9525"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8.426</a:t>
                      </a:r>
                    </a:p>
                  </a:txBody>
                  <a:tcPr marL="9525" marR="9525" marT="9525" marB="0" anchor="ctr"/>
                </a:tc>
                <a:tc>
                  <a:txBody>
                    <a:bodyPr/>
                    <a:lstStyle/>
                    <a:p>
                      <a:pPr marL="0" algn="ctr" defTabSz="914400" rtl="0" eaLnBrk="1" latinLnBrk="0" hangingPunct="1"/>
                      <a:r>
                        <a:rPr lang="es-CO" sz="1400" b="1" u="none" strike="noStrike" kern="1200">
                          <a:solidFill>
                            <a:schemeClr val="accent1">
                              <a:lumMod val="50000"/>
                            </a:schemeClr>
                          </a:solidFill>
                          <a:effectLst/>
                          <a:latin typeface="+mn-lt"/>
                          <a:ea typeface="+mn-ea"/>
                          <a:cs typeface="+mn-cs"/>
                        </a:rPr>
                        <a:t>41%</a:t>
                      </a:r>
                    </a:p>
                  </a:txBody>
                  <a:tcPr anchor="ctr"/>
                </a:tc>
                <a:extLst>
                  <a:ext uri="{0D108BD9-81ED-4DB2-BD59-A6C34878D82A}">
                    <a16:rowId xmlns:a16="http://schemas.microsoft.com/office/drawing/2014/main" val="4004075492"/>
                  </a:ext>
                </a:extLst>
              </a:tr>
            </a:tbl>
          </a:graphicData>
        </a:graphic>
      </p:graphicFrame>
      <p:sp>
        <p:nvSpPr>
          <p:cNvPr id="10" name="Rectangle 1">
            <a:extLst>
              <a:ext uri="{FF2B5EF4-FFF2-40B4-BE49-F238E27FC236}">
                <a16:creationId xmlns:a16="http://schemas.microsoft.com/office/drawing/2014/main" id="{E9FC4044-7227-45E4-8DE0-498E0347688C}"/>
              </a:ext>
            </a:extLst>
          </p:cNvPr>
          <p:cNvSpPr>
            <a:spLocks noChangeArrowheads="1"/>
          </p:cNvSpPr>
          <p:nvPr/>
        </p:nvSpPr>
        <p:spPr bwMode="auto">
          <a:xfrm rot="10800000" flipV="1">
            <a:off x="6529421" y="3744201"/>
            <a:ext cx="5351309"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informe mensual del Concesionario el informe del mes de enero de 2024.</a:t>
            </a:r>
          </a:p>
          <a:p>
            <a:pPr eaLnBrk="0" fontAlgn="base" hangingPunct="0">
              <a:spcBef>
                <a:spcPct val="0"/>
              </a:spcBef>
              <a:spcAft>
                <a:spcPct val="0"/>
              </a:spcAft>
              <a:defRPr/>
            </a:pP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*Las cantidades se encuentra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87946160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0" name="Rectángulo 9">
            <a:extLst>
              <a:ext uri="{FF2B5EF4-FFF2-40B4-BE49-F238E27FC236}">
                <a16:creationId xmlns:a16="http://schemas.microsoft.com/office/drawing/2014/main" id="{55F523D7-E7C9-4FFC-B9EE-673811255A7E}"/>
              </a:ext>
            </a:extLst>
          </p:cNvPr>
          <p:cNvSpPr/>
          <p:nvPr/>
        </p:nvSpPr>
        <p:spPr>
          <a:xfrm>
            <a:off x="376518" y="734848"/>
            <a:ext cx="8883631" cy="338554"/>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Enero de 2024</a:t>
            </a:r>
          </a:p>
        </p:txBody>
      </p:sp>
      <p:graphicFrame>
        <p:nvGraphicFramePr>
          <p:cNvPr id="8" name="Tabla 7">
            <a:extLst>
              <a:ext uri="{FF2B5EF4-FFF2-40B4-BE49-F238E27FC236}">
                <a16:creationId xmlns:a16="http://schemas.microsoft.com/office/drawing/2014/main" id="{A71DCEFE-42F4-4CE6-8F5E-4DDB78B5CCC2}"/>
              </a:ext>
            </a:extLst>
          </p:cNvPr>
          <p:cNvGraphicFramePr>
            <a:graphicFrameLocks noGrp="1"/>
          </p:cNvGraphicFramePr>
          <p:nvPr/>
        </p:nvGraphicFramePr>
        <p:xfrm>
          <a:off x="556716" y="1286223"/>
          <a:ext cx="6248675" cy="2042160"/>
        </p:xfrm>
        <a:graphic>
          <a:graphicData uri="http://schemas.openxmlformats.org/drawingml/2006/table">
            <a:tbl>
              <a:tblPr firstRow="1" bandRow="1">
                <a:tableStyleId>{68D230F3-CF80-4859-8CE7-A43EE81993B5}</a:tableStyleId>
              </a:tblPr>
              <a:tblGrid>
                <a:gridCol w="1701749">
                  <a:extLst>
                    <a:ext uri="{9D8B030D-6E8A-4147-A177-3AD203B41FA5}">
                      <a16:colId xmlns:a16="http://schemas.microsoft.com/office/drawing/2014/main" val="1103263614"/>
                    </a:ext>
                  </a:extLst>
                </a:gridCol>
                <a:gridCol w="1422588">
                  <a:extLst>
                    <a:ext uri="{9D8B030D-6E8A-4147-A177-3AD203B41FA5}">
                      <a16:colId xmlns:a16="http://schemas.microsoft.com/office/drawing/2014/main" val="1214793957"/>
                    </a:ext>
                  </a:extLst>
                </a:gridCol>
                <a:gridCol w="1562169">
                  <a:extLst>
                    <a:ext uri="{9D8B030D-6E8A-4147-A177-3AD203B41FA5}">
                      <a16:colId xmlns:a16="http://schemas.microsoft.com/office/drawing/2014/main" val="2437531190"/>
                    </a:ext>
                  </a:extLst>
                </a:gridCol>
                <a:gridCol w="1562169">
                  <a:extLst>
                    <a:ext uri="{9D8B030D-6E8A-4147-A177-3AD203B41FA5}">
                      <a16:colId xmlns:a16="http://schemas.microsoft.com/office/drawing/2014/main" val="947740525"/>
                    </a:ext>
                  </a:extLst>
                </a:gridCol>
              </a:tblGrid>
              <a:tr h="270315">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270315">
                <a:tc>
                  <a:txBody>
                    <a:bodyPr/>
                    <a:lstStyle/>
                    <a:p>
                      <a:pPr algn="ctr"/>
                      <a:r>
                        <a:rPr lang="es-CO" sz="1400" b="1">
                          <a:solidFill>
                            <a:schemeClr val="accent1">
                              <a:lumMod val="50000"/>
                            </a:schemeClr>
                          </a:solidFill>
                        </a:rPr>
                        <a:t>TIPO CESTA</a:t>
                      </a:r>
                    </a:p>
                  </a:txBody>
                  <a:tcPr anchor="ctr"/>
                </a:tc>
                <a:tc>
                  <a:txBody>
                    <a:bodyPr/>
                    <a:lstStyle/>
                    <a:p>
                      <a:pPr algn="ctr"/>
                      <a:r>
                        <a:rPr lang="es-CO" sz="1400" b="1">
                          <a:solidFill>
                            <a:schemeClr val="accent1">
                              <a:lumMod val="50000"/>
                            </a:schemeClr>
                          </a:solidFill>
                        </a:rPr>
                        <a:t>PORCENTAJE</a:t>
                      </a:r>
                    </a:p>
                  </a:txBody>
                  <a:tcPr anchor="ctr"/>
                </a:tc>
                <a:tc>
                  <a:txBody>
                    <a:bodyPr/>
                    <a:lstStyle/>
                    <a:p>
                      <a:pPr algn="ctr"/>
                      <a:r>
                        <a:rPr lang="es-CO" sz="1400" b="1">
                          <a:solidFill>
                            <a:schemeClr val="accent1">
                              <a:lumMod val="50000"/>
                            </a:schemeClr>
                          </a:solidFill>
                        </a:rPr>
                        <a:t>CANTIDAD CESTAS</a:t>
                      </a:r>
                    </a:p>
                  </a:txBody>
                  <a:tcPr anchor="ctr"/>
                </a:tc>
                <a:tc>
                  <a:txBody>
                    <a:bodyPr/>
                    <a:lstStyle/>
                    <a:p>
                      <a:pPr algn="ctr"/>
                      <a:r>
                        <a:rPr lang="es-CO" sz="1400" b="1">
                          <a:solidFill>
                            <a:schemeClr val="accent1">
                              <a:lumMod val="50000"/>
                            </a:schemeClr>
                          </a:solidFill>
                        </a:rPr>
                        <a:t>CANTIDAD PUNTOS</a:t>
                      </a:r>
                    </a:p>
                  </a:txBody>
                  <a:tcPr anchor="ctr"/>
                </a:tc>
                <a:extLst>
                  <a:ext uri="{0D108BD9-81ED-4DB2-BD59-A6C34878D82A}">
                    <a16:rowId xmlns:a16="http://schemas.microsoft.com/office/drawing/2014/main" val="4166006880"/>
                  </a:ext>
                </a:extLst>
              </a:tr>
              <a:tr h="270315">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panose="020F0502020204030204" pitchFamily="34" charset="0"/>
                        </a:rPr>
                        <a:t>9.736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4.868</a:t>
                      </a:r>
                    </a:p>
                  </a:txBody>
                  <a:tcPr marL="9525" marR="9525" marT="9525" marB="0" anchor="ctr"/>
                </a:tc>
                <a:extLst>
                  <a:ext uri="{0D108BD9-81ED-4DB2-BD59-A6C34878D82A}">
                    <a16:rowId xmlns:a16="http://schemas.microsoft.com/office/drawing/2014/main" val="2671597833"/>
                  </a:ext>
                </a:extLst>
              </a:tr>
              <a:tr h="270315">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3.244</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1.622</a:t>
                      </a:r>
                    </a:p>
                  </a:txBody>
                  <a:tcPr marL="9525" marR="9525" marT="9525" marB="0" anchor="ctr"/>
                </a:tc>
                <a:extLst>
                  <a:ext uri="{0D108BD9-81ED-4DB2-BD59-A6C34878D82A}">
                    <a16:rowId xmlns:a16="http://schemas.microsoft.com/office/drawing/2014/main" val="1723866473"/>
                  </a:ext>
                </a:extLst>
              </a:tr>
              <a:tr h="270315">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3.244</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1.622</a:t>
                      </a:r>
                    </a:p>
                  </a:txBody>
                  <a:tcPr marL="9525" marR="9525" marT="9525" marB="0" anchor="ctr"/>
                </a:tc>
                <a:extLst>
                  <a:ext uri="{0D108BD9-81ED-4DB2-BD59-A6C34878D82A}">
                    <a16:rowId xmlns:a16="http://schemas.microsoft.com/office/drawing/2014/main" val="3370870032"/>
                  </a:ext>
                </a:extLst>
              </a:tr>
              <a:tr h="270315">
                <a:tc>
                  <a:txBody>
                    <a:bodyPr/>
                    <a:lstStyle/>
                    <a:p>
                      <a:r>
                        <a:rPr lang="es-CO" sz="1400" b="1">
                          <a:solidFill>
                            <a:schemeClr val="accent1">
                              <a:lumMod val="50000"/>
                            </a:schemeClr>
                          </a:solidFill>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Calibri" panose="020F0502020204030204" pitchFamily="34" charset="0"/>
                        </a:rPr>
                        <a:t>16.224</a:t>
                      </a:r>
                    </a:p>
                  </a:txBody>
                  <a:tcPr marL="9525" marR="9525" marT="9525" marB="0" anchor="ctr"/>
                </a:tc>
                <a:tc>
                  <a:txBody>
                    <a:bodyPr/>
                    <a:lstStyle/>
                    <a:p>
                      <a:pPr algn="ctr" rtl="0" fontAlgn="ctr"/>
                      <a:r>
                        <a:rPr lang="es-CO" sz="1400" b="1" i="0" u="none" strike="noStrike">
                          <a:solidFill>
                            <a:srgbClr val="203864"/>
                          </a:solidFill>
                          <a:effectLst/>
                          <a:latin typeface="Calibri" panose="020F0502020204030204" pitchFamily="34" charset="0"/>
                        </a:rPr>
                        <a:t>8.112</a:t>
                      </a:r>
                    </a:p>
                  </a:txBody>
                  <a:tcPr marL="9525" marR="9525" marT="9525" marB="0" anchor="ctr"/>
                </a:tc>
                <a:extLst>
                  <a:ext uri="{0D108BD9-81ED-4DB2-BD59-A6C34878D82A}">
                    <a16:rowId xmlns:a16="http://schemas.microsoft.com/office/drawing/2014/main" val="4004075492"/>
                  </a:ext>
                </a:extLst>
              </a:tr>
            </a:tbl>
          </a:graphicData>
        </a:graphic>
      </p:graphicFrame>
      <p:grpSp>
        <p:nvGrpSpPr>
          <p:cNvPr id="14" name="Grupo 13">
            <a:extLst>
              <a:ext uri="{FF2B5EF4-FFF2-40B4-BE49-F238E27FC236}">
                <a16:creationId xmlns:a16="http://schemas.microsoft.com/office/drawing/2014/main" id="{0A5956D8-4ECC-42C3-A621-8081FC7B0F21}"/>
              </a:ext>
            </a:extLst>
          </p:cNvPr>
          <p:cNvGrpSpPr/>
          <p:nvPr/>
        </p:nvGrpSpPr>
        <p:grpSpPr>
          <a:xfrm>
            <a:off x="10668831" y="42342"/>
            <a:ext cx="1146651" cy="1031060"/>
            <a:chOff x="10562619" y="1423954"/>
            <a:chExt cx="1280250" cy="1299632"/>
          </a:xfrm>
        </p:grpSpPr>
        <p:pic>
          <p:nvPicPr>
            <p:cNvPr id="15" name="Picture 2">
              <a:extLst>
                <a:ext uri="{FF2B5EF4-FFF2-40B4-BE49-F238E27FC236}">
                  <a16:creationId xmlns:a16="http://schemas.microsoft.com/office/drawing/2014/main" id="{8AE37A01-9BD2-4D00-B4EE-F191AB230B66}"/>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2">
              <a:extLst>
                <a:ext uri="{FF2B5EF4-FFF2-40B4-BE49-F238E27FC236}">
                  <a16:creationId xmlns:a16="http://schemas.microsoft.com/office/drawing/2014/main" id="{0C56A72E-118C-4991-9047-9D96A2E32553}"/>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16747C58-0883-EA37-7C09-0103FE1CE2A3}"/>
              </a:ext>
            </a:extLst>
          </p:cNvPr>
          <p:cNvGraphicFramePr>
            <a:graphicFrameLocks noGrp="1"/>
          </p:cNvGraphicFramePr>
          <p:nvPr/>
        </p:nvGraphicFramePr>
        <p:xfrm>
          <a:off x="556716" y="3529618"/>
          <a:ext cx="6248675" cy="1254868"/>
        </p:xfrm>
        <a:graphic>
          <a:graphicData uri="http://schemas.openxmlformats.org/drawingml/2006/table">
            <a:tbl>
              <a:tblPr firstRow="1" firstCol="1" bandRow="1">
                <a:tableStyleId>{68D230F3-CF80-4859-8CE7-A43EE81993B5}</a:tableStyleId>
              </a:tblPr>
              <a:tblGrid>
                <a:gridCol w="1474982">
                  <a:extLst>
                    <a:ext uri="{9D8B030D-6E8A-4147-A177-3AD203B41FA5}">
                      <a16:colId xmlns:a16="http://schemas.microsoft.com/office/drawing/2014/main" val="3123890751"/>
                    </a:ext>
                  </a:extLst>
                </a:gridCol>
                <a:gridCol w="1591231">
                  <a:extLst>
                    <a:ext uri="{9D8B030D-6E8A-4147-A177-3AD203B41FA5}">
                      <a16:colId xmlns:a16="http://schemas.microsoft.com/office/drawing/2014/main" val="2943384657"/>
                    </a:ext>
                  </a:extLst>
                </a:gridCol>
                <a:gridCol w="1591231">
                  <a:extLst>
                    <a:ext uri="{9D8B030D-6E8A-4147-A177-3AD203B41FA5}">
                      <a16:colId xmlns:a16="http://schemas.microsoft.com/office/drawing/2014/main" val="404626813"/>
                    </a:ext>
                  </a:extLst>
                </a:gridCol>
                <a:gridCol w="1591231">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400" b="1" i="0" u="none" strike="noStrike" kern="1200">
                          <a:solidFill>
                            <a:srgbClr val="1F3864"/>
                          </a:solidFill>
                          <a:effectLst/>
                          <a:latin typeface="Calibri" panose="020F0502020204030204" pitchFamily="34" charset="0"/>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fontAlgn="ctr" latinLnBrk="0" hangingPunct="1"/>
                      <a:r>
                        <a:rPr lang="es-CO" sz="1400" b="1" i="0" u="none" strike="noStrike" kern="1200">
                          <a:solidFill>
                            <a:srgbClr val="1F3864"/>
                          </a:solidFill>
                          <a:effectLst/>
                          <a:latin typeface="Calibri" panose="020F0502020204030204" pitchFamily="34" charset="0"/>
                          <a:ea typeface="+mn-ea"/>
                          <a:cs typeface="+mn-cs"/>
                        </a:rPr>
                        <a:t>CANTIDAD DE CESTAS EXISTENTES</a:t>
                      </a:r>
                    </a:p>
                  </a:txBody>
                  <a:tcPr marL="44450" marR="44450" marT="0" marB="0" anchor="ctr"/>
                </a:tc>
                <a:tc>
                  <a:txBody>
                    <a:bodyPr/>
                    <a:lstStyle/>
                    <a:p>
                      <a:pPr marL="0" algn="ctr" defTabSz="914400" rtl="0" eaLnBrk="1" fontAlgn="ctr" latinLnBrk="0" hangingPunct="1"/>
                      <a:r>
                        <a:rPr lang="es-CO" sz="1400" b="1" i="0" u="none" strike="noStrike" kern="1200">
                          <a:solidFill>
                            <a:srgbClr val="1F3864"/>
                          </a:solidFill>
                          <a:effectLst/>
                          <a:latin typeface="Calibri" panose="020F0502020204030204" pitchFamily="34" charset="0"/>
                          <a:ea typeface="+mn-ea"/>
                          <a:cs typeface="+mn-cs"/>
                        </a:rPr>
                        <a:t>CANTIDAD DE CESTAS</a:t>
                      </a:r>
                    </a:p>
                    <a:p>
                      <a:pPr marL="0" algn="ctr" defTabSz="914400" rtl="0" eaLnBrk="1" fontAlgn="ctr" latinLnBrk="0" hangingPunct="1"/>
                      <a:r>
                        <a:rPr lang="es-CO" sz="1400" b="1" i="0" u="none" strike="noStrike" kern="1200">
                          <a:solidFill>
                            <a:srgbClr val="1F3864"/>
                          </a:solidFill>
                          <a:effectLst/>
                          <a:latin typeface="Calibri" panose="020F0502020204030204" pitchFamily="34" charset="0"/>
                          <a:ea typeface="+mn-ea"/>
                          <a:cs typeface="+mn-cs"/>
                        </a:rPr>
                        <a:t>TIPO I (M-121)</a:t>
                      </a:r>
                    </a:p>
                  </a:txBody>
                  <a:tcPr marL="44450" marR="44450" marT="0" marB="0" anchor="ctr"/>
                </a:tc>
                <a:tc>
                  <a:txBody>
                    <a:bodyPr/>
                    <a:lstStyle/>
                    <a:p>
                      <a:pPr marL="0" algn="ctr" defTabSz="914400" rtl="0" eaLnBrk="1" fontAlgn="ctr" latinLnBrk="0" hangingPunct="1"/>
                      <a:r>
                        <a:rPr lang="es-CO" sz="1400" b="1" i="0" u="none" strike="noStrike" kern="1200">
                          <a:solidFill>
                            <a:srgbClr val="1F3864"/>
                          </a:solidFill>
                          <a:effectLst/>
                          <a:latin typeface="Calibri" panose="020F0502020204030204" pitchFamily="34" charset="0"/>
                          <a:ea typeface="+mn-ea"/>
                          <a:cs typeface="+mn-cs"/>
                        </a:rPr>
                        <a:t>CANTIDAD DE CESTAS</a:t>
                      </a:r>
                    </a:p>
                    <a:p>
                      <a:pPr marL="0" algn="ctr" defTabSz="914400" rtl="0" eaLnBrk="1" fontAlgn="ctr" latinLnBrk="0" hangingPunct="1"/>
                      <a:r>
                        <a:rPr lang="es-CO" sz="1400" b="1" i="0" u="none" strike="noStrike" kern="1200">
                          <a:solidFill>
                            <a:srgbClr val="1F3864"/>
                          </a:solidFill>
                          <a:effectLst/>
                          <a:latin typeface="Calibri" panose="020F0502020204030204" pitchFamily="34" charset="0"/>
                          <a:ea typeface="+mn-ea"/>
                          <a:cs typeface="+mn-cs"/>
                        </a:rPr>
                        <a:t>TIPO II (M-123)</a:t>
                      </a:r>
                    </a:p>
                  </a:txBody>
                  <a:tcPr marL="44450" marR="44450" marT="0" marB="0" anchor="ctr"/>
                </a:tc>
                <a:tc>
                  <a:txBody>
                    <a:bodyPr/>
                    <a:lstStyle/>
                    <a:p>
                      <a:pPr marL="0" algn="ctr" defTabSz="914400" rtl="0" eaLnBrk="1" fontAlgn="ctr" latinLnBrk="0" hangingPunct="1"/>
                      <a:r>
                        <a:rPr lang="es-CO" sz="1400" b="1" i="0" u="none" strike="noStrike" kern="1200">
                          <a:solidFill>
                            <a:srgbClr val="1F3864"/>
                          </a:solidFill>
                          <a:effectLst/>
                          <a:latin typeface="Calibri" panose="020F0502020204030204" pitchFamily="34" charset="0"/>
                          <a:ea typeface="+mn-ea"/>
                          <a:cs typeface="+mn-cs"/>
                        </a:rPr>
                        <a:t>CANTIDAD DE CESTAS</a:t>
                      </a:r>
                    </a:p>
                    <a:p>
                      <a:pPr marL="0" algn="ctr" defTabSz="914400" rtl="0" eaLnBrk="1" fontAlgn="ctr" latinLnBrk="0" hangingPunct="1"/>
                      <a:r>
                        <a:rPr lang="es-CO" sz="1400" b="1" i="0" u="none" strike="noStrike" kern="1200">
                          <a:solidFill>
                            <a:srgbClr val="1F3864"/>
                          </a:solidFill>
                          <a:effectLst/>
                          <a:latin typeface="Calibri" panose="020F0502020204030204" pitchFamily="34" charset="0"/>
                          <a:ea typeface="+mn-ea"/>
                          <a:cs typeface="+mn-cs"/>
                        </a:rPr>
                        <a:t>TIPO III (M-124)</a:t>
                      </a: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fontAlgn="ctr" latinLnBrk="0" hangingPunct="1"/>
                      <a:r>
                        <a:rPr lang="es-CO" sz="1400" b="1" i="0" u="none" strike="noStrike" kern="1200" dirty="0">
                          <a:solidFill>
                            <a:srgbClr val="1F3864"/>
                          </a:solidFill>
                          <a:effectLst/>
                          <a:latin typeface="Calibri" panose="020F0502020204030204" pitchFamily="34" charset="0"/>
                          <a:ea typeface="+mn-ea"/>
                          <a:cs typeface="+mn-cs"/>
                        </a:rPr>
                        <a:t>3.244</a:t>
                      </a:r>
                    </a:p>
                  </a:txBody>
                  <a:tcPr marL="9525" marR="9525" marT="9525" marB="0" anchor="b"/>
                </a:tc>
                <a:tc>
                  <a:txBody>
                    <a:bodyPr/>
                    <a:lstStyle/>
                    <a:p>
                      <a:pPr marL="0" algn="ctr" defTabSz="914400" rtl="0" eaLnBrk="1" fontAlgn="ctr" latinLnBrk="0" hangingPunct="1"/>
                      <a:r>
                        <a:rPr lang="es-CO" sz="1400" b="1" i="0" u="none" strike="noStrike" kern="1200" dirty="0">
                          <a:solidFill>
                            <a:srgbClr val="1F3864"/>
                          </a:solidFill>
                          <a:effectLst/>
                          <a:latin typeface="Calibri" panose="020F0502020204030204" pitchFamily="34" charset="0"/>
                          <a:ea typeface="+mn-ea"/>
                          <a:cs typeface="+mn-cs"/>
                        </a:rPr>
                        <a:t>7.590</a:t>
                      </a:r>
                    </a:p>
                  </a:txBody>
                  <a:tcPr marL="9525" marR="9525" marT="9525" marB="0" anchor="b"/>
                </a:tc>
                <a:tc>
                  <a:txBody>
                    <a:bodyPr/>
                    <a:lstStyle/>
                    <a:p>
                      <a:pPr marL="0" algn="ctr" defTabSz="914400" rtl="0" eaLnBrk="1" fontAlgn="ctr" latinLnBrk="0" hangingPunct="1"/>
                      <a:r>
                        <a:rPr lang="es-MX" sz="1400" b="1" i="0" u="none" strike="noStrike" kern="1200" dirty="0">
                          <a:solidFill>
                            <a:srgbClr val="1F3864"/>
                          </a:solidFill>
                          <a:effectLst/>
                          <a:latin typeface="Calibri" panose="020F0502020204030204" pitchFamily="34" charset="0"/>
                          <a:ea typeface="+mn-ea"/>
                          <a:cs typeface="+mn-cs"/>
                        </a:rPr>
                        <a:t>770</a:t>
                      </a:r>
                      <a:endParaRPr lang="es-CO" sz="1400" b="1" i="0" u="none" strike="noStrike" kern="1200" dirty="0">
                        <a:solidFill>
                          <a:srgbClr val="1F3864"/>
                        </a:solidFill>
                        <a:effectLst/>
                        <a:latin typeface="Calibri" panose="020F0502020204030204" pitchFamily="34" charset="0"/>
                        <a:ea typeface="+mn-ea"/>
                        <a:cs typeface="+mn-cs"/>
                      </a:endParaRPr>
                    </a:p>
                  </a:txBody>
                  <a:tcPr marL="9525" marR="9525" marT="9525" marB="0" anchor="b"/>
                </a:tc>
                <a:tc>
                  <a:txBody>
                    <a:bodyPr/>
                    <a:lstStyle/>
                    <a:p>
                      <a:pPr marL="0" algn="ctr" defTabSz="914400" rtl="0" eaLnBrk="1" fontAlgn="ctr" latinLnBrk="0" hangingPunct="1"/>
                      <a:r>
                        <a:rPr lang="es-CO" sz="1400" b="1" i="0" u="none" strike="noStrike" kern="1200" dirty="0">
                          <a:solidFill>
                            <a:srgbClr val="1F3864"/>
                          </a:solidFill>
                          <a:effectLst/>
                          <a:latin typeface="Calibri" panose="020F0502020204030204" pitchFamily="34" charset="0"/>
                          <a:ea typeface="+mn-ea"/>
                          <a:cs typeface="+mn-cs"/>
                        </a:rPr>
                        <a:t>1.124</a:t>
                      </a:r>
                    </a:p>
                  </a:txBody>
                  <a:tcPr marL="9525" marR="9525" marT="9525" marB="0" anchor="b"/>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C54739CF-DF3E-3401-1195-96B57B9FFA1B}"/>
              </a:ext>
            </a:extLst>
          </p:cNvPr>
          <p:cNvGraphicFramePr>
            <a:graphicFrameLocks noGrp="1"/>
          </p:cNvGraphicFramePr>
          <p:nvPr/>
        </p:nvGraphicFramePr>
        <p:xfrm>
          <a:off x="6993550" y="1286223"/>
          <a:ext cx="4821932" cy="2228140"/>
        </p:xfrm>
        <a:graphic>
          <a:graphicData uri="http://schemas.openxmlformats.org/drawingml/2006/table">
            <a:tbl>
              <a:tblPr firstRow="1" bandRow="1">
                <a:tableStyleId>{68D230F3-CF80-4859-8CE7-A43EE81993B5}</a:tableStyleId>
              </a:tblPr>
              <a:tblGrid>
                <a:gridCol w="1373210">
                  <a:extLst>
                    <a:ext uri="{9D8B030D-6E8A-4147-A177-3AD203B41FA5}">
                      <a16:colId xmlns:a16="http://schemas.microsoft.com/office/drawing/2014/main" val="2004644374"/>
                    </a:ext>
                  </a:extLst>
                </a:gridCol>
                <a:gridCol w="1037756">
                  <a:extLst>
                    <a:ext uri="{9D8B030D-6E8A-4147-A177-3AD203B41FA5}">
                      <a16:colId xmlns:a16="http://schemas.microsoft.com/office/drawing/2014/main" val="2201554499"/>
                    </a:ext>
                  </a:extLst>
                </a:gridCol>
                <a:gridCol w="1205483">
                  <a:extLst>
                    <a:ext uri="{9D8B030D-6E8A-4147-A177-3AD203B41FA5}">
                      <a16:colId xmlns:a16="http://schemas.microsoft.com/office/drawing/2014/main" val="999301501"/>
                    </a:ext>
                  </a:extLst>
                </a:gridCol>
                <a:gridCol w="1205483">
                  <a:extLst>
                    <a:ext uri="{9D8B030D-6E8A-4147-A177-3AD203B41FA5}">
                      <a16:colId xmlns:a16="http://schemas.microsoft.com/office/drawing/2014/main" val="3184305047"/>
                    </a:ext>
                  </a:extLst>
                </a:gridCol>
              </a:tblGrid>
              <a:tr h="263490">
                <a:tc gridSpan="4">
                  <a:txBody>
                    <a:bodyPr/>
                    <a:lstStyle/>
                    <a:p>
                      <a:pPr algn="ctr"/>
                      <a:r>
                        <a:rPr lang="es-CO" sz="1400" b="1" u="none" strike="noStrike" kern="1200">
                          <a:solidFill>
                            <a:schemeClr val="accent1">
                              <a:lumMod val="50000"/>
                            </a:schemeClr>
                          </a:solidFill>
                          <a:effectLst/>
                          <a:latin typeface="+mn-lt"/>
                          <a:ea typeface="+mn-ea"/>
                          <a:cs typeface="+mn-cs"/>
                        </a:rPr>
                        <a:t>NOVEDADES </a:t>
                      </a:r>
                    </a:p>
                  </a:txBody>
                  <a:tcPr/>
                </a:tc>
                <a:tc hMerge="1">
                  <a:txBody>
                    <a:bodyPr/>
                    <a:lstStyle/>
                    <a:p>
                      <a:pPr algn="ctr"/>
                      <a:endParaRPr lang="es-CO" sz="1400" b="1" u="none" strike="noStrike" kern="1200">
                        <a:solidFill>
                          <a:schemeClr val="accent1">
                            <a:lumMod val="50000"/>
                          </a:schemeClr>
                        </a:solidFill>
                        <a:effectLst/>
                        <a:latin typeface="+mn-lt"/>
                        <a:ea typeface="+mn-ea"/>
                        <a:cs typeface="+mn-cs"/>
                      </a:endParaRPr>
                    </a:p>
                  </a:txBody>
                  <a:tcPr/>
                </a:tc>
                <a:tc hMerge="1">
                  <a:txBody>
                    <a:bodyPr/>
                    <a:lstStyle/>
                    <a:p>
                      <a:endParaRPr lang="es-CO"/>
                    </a:p>
                  </a:txBody>
                  <a:tcPr/>
                </a:tc>
                <a:tc hMerge="1">
                  <a:txBody>
                    <a:bodyPr/>
                    <a:lstStyle/>
                    <a:p>
                      <a:pPr algn="ctr"/>
                      <a:endParaRPr lang="es-CO" sz="1400" b="1" u="none" strike="noStrike" kern="1200">
                        <a:solidFill>
                          <a:schemeClr val="accent1">
                            <a:lumMod val="50000"/>
                          </a:schemeClr>
                        </a:solidFill>
                        <a:effectLst/>
                        <a:latin typeface="+mn-lt"/>
                        <a:ea typeface="+mn-ea"/>
                        <a:cs typeface="+mn-cs"/>
                      </a:endParaRPr>
                    </a:p>
                  </a:txBody>
                  <a:tcPr/>
                </a:tc>
                <a:extLst>
                  <a:ext uri="{0D108BD9-81ED-4DB2-BD59-A6C34878D82A}">
                    <a16:rowId xmlns:a16="http://schemas.microsoft.com/office/drawing/2014/main" val="519711873"/>
                  </a:ext>
                </a:extLst>
              </a:tr>
              <a:tr h="290531">
                <a:tc>
                  <a:txBody>
                    <a:bodyPr/>
                    <a:lstStyle/>
                    <a:p>
                      <a:pPr algn="ctr"/>
                      <a:r>
                        <a:rPr lang="es-CO" sz="1400" b="1" u="none" strike="noStrike" kern="1200">
                          <a:solidFill>
                            <a:schemeClr val="accent1">
                              <a:lumMod val="50000"/>
                            </a:schemeClr>
                          </a:solidFill>
                          <a:effectLst/>
                          <a:latin typeface="+mn-lt"/>
                          <a:ea typeface="+mn-ea"/>
                          <a:cs typeface="+mn-cs"/>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MX" sz="1400" b="1" u="none" strike="noStrike" kern="1200">
                          <a:solidFill>
                            <a:schemeClr val="accent1">
                              <a:lumMod val="50000"/>
                            </a:schemeClr>
                          </a:solidFill>
                          <a:effectLst/>
                          <a:latin typeface="+mn-lt"/>
                          <a:ea typeface="+mn-ea"/>
                          <a:cs typeface="+mn-cs"/>
                        </a:rPr>
                        <a:t>HURTADAS*</a:t>
                      </a:r>
                      <a:endParaRPr lang="es-CO" sz="1400" b="1" u="none" strike="noStrike" kern="1200">
                        <a:solidFill>
                          <a:schemeClr val="accent1">
                            <a:lumMod val="50000"/>
                          </a:schemeClr>
                        </a:solidFill>
                        <a:effectLst/>
                        <a:latin typeface="+mn-lt"/>
                        <a:ea typeface="+mn-ea"/>
                        <a:cs typeface="+mn-cs"/>
                      </a:endParaRP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3993174157"/>
                  </a:ext>
                </a:extLst>
              </a:tr>
              <a:tr h="351295">
                <a:tc>
                  <a:txBody>
                    <a:bodyPr/>
                    <a:lstStyle/>
                    <a:p>
                      <a:pPr algn="ctr"/>
                      <a:r>
                        <a:rPr lang="es-CO" sz="1400" b="1" i="0" u="none" strike="noStrike" kern="1200">
                          <a:solidFill>
                            <a:schemeClr val="accent1">
                              <a:lumMod val="50000"/>
                            </a:schemeClr>
                          </a:solidFill>
                          <a:effectLst/>
                          <a:highlight>
                            <a:srgbClr val="FFFFFF"/>
                          </a:highlight>
                          <a:latin typeface="+mn-lt"/>
                          <a:ea typeface="+mn-ea"/>
                          <a:cs typeface="+mn-cs"/>
                        </a:rPr>
                        <a:t>TIPO 1 (M-121)</a:t>
                      </a:r>
                    </a:p>
                  </a:txBody>
                  <a:tcPr marL="68580" marR="68580" marT="0" marB="0" anchor="ctr"/>
                </a:tc>
                <a:tc>
                  <a:txBody>
                    <a:bodyPr/>
                    <a:lstStyle/>
                    <a:p>
                      <a:pPr marL="0" algn="ctr" defTabSz="914400" rtl="0" eaLnBrk="1" fontAlgn="ctr" latinLnBrk="0" hangingPunct="1"/>
                      <a:r>
                        <a:rPr lang="es-MX" sz="1400" b="0" i="0" u="none" strike="noStrike" kern="1200">
                          <a:solidFill>
                            <a:srgbClr val="203864"/>
                          </a:solidFill>
                          <a:effectLst/>
                          <a:latin typeface="Calibri" panose="020F0502020204030204" pitchFamily="34" charset="0"/>
                          <a:ea typeface="+mn-ea"/>
                          <a:cs typeface="+mn-cs"/>
                        </a:rPr>
                        <a:t>2</a:t>
                      </a:r>
                      <a:r>
                        <a:rPr lang="es-CO" sz="1400" b="0" i="0" u="none" strike="noStrike" kern="1200">
                          <a:solidFill>
                            <a:srgbClr val="203864"/>
                          </a:solidFill>
                          <a:effectLst/>
                          <a:latin typeface="Calibri" panose="020F0502020204030204" pitchFamily="34" charset="0"/>
                          <a:ea typeface="+mn-ea"/>
                          <a:cs typeface="+mn-cs"/>
                        </a:rPr>
                        <a:t>.144</a:t>
                      </a:r>
                    </a:p>
                  </a:txBody>
                  <a:tcPr marL="9525" marR="9525" marT="9525" marB="0" anchor="ctr"/>
                </a:tc>
                <a:tc>
                  <a:txBody>
                    <a:bodyPr/>
                    <a:lstStyle/>
                    <a:p>
                      <a:pPr marL="0" algn="ctr" defTabSz="914400" rtl="0" eaLnBrk="1" fontAlgn="ctr" latinLnBrk="0" hangingPunct="1"/>
                      <a:r>
                        <a:rPr lang="es-CO" sz="1400" b="0" i="0" u="none" strike="noStrike" kern="120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ctr" latinLnBrk="0" hangingPunct="1"/>
                      <a:r>
                        <a:rPr lang="es-CO" sz="1400" b="0" i="0" u="none" strike="noStrike" kern="1200">
                          <a:solidFill>
                            <a:srgbClr val="203864"/>
                          </a:solidFill>
                          <a:effectLst/>
                          <a:latin typeface="Calibri" panose="020F0502020204030204" pitchFamily="34" charset="0"/>
                          <a:ea typeface="+mn-ea"/>
                          <a:cs typeface="+mn-cs"/>
                        </a:rPr>
                        <a:t>22%</a:t>
                      </a:r>
                    </a:p>
                  </a:txBody>
                  <a:tcPr anchor="ctr"/>
                </a:tc>
                <a:extLst>
                  <a:ext uri="{0D108BD9-81ED-4DB2-BD59-A6C34878D82A}">
                    <a16:rowId xmlns:a16="http://schemas.microsoft.com/office/drawing/2014/main" val="1562226879"/>
                  </a:ext>
                </a:extLst>
              </a:tr>
              <a:tr h="35129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i="0" u="none" strike="noStrike" kern="1200">
                          <a:solidFill>
                            <a:schemeClr val="accent1">
                              <a:lumMod val="50000"/>
                            </a:schemeClr>
                          </a:solidFill>
                          <a:effectLst/>
                          <a:latin typeface="+mn-lt"/>
                          <a:ea typeface="+mn-ea"/>
                          <a:cs typeface="+mn-cs"/>
                        </a:rPr>
                        <a:t>TIPO 2 (M-123)</a:t>
                      </a:r>
                    </a:p>
                  </a:txBody>
                  <a:tcPr marL="68580" marR="68580" marT="0" marB="0" anchor="ctr"/>
                </a:tc>
                <a:tc>
                  <a:txBody>
                    <a:bodyPr/>
                    <a:lstStyle/>
                    <a:p>
                      <a:pPr marL="0" algn="ctr" defTabSz="914400" rtl="0" eaLnBrk="1" fontAlgn="ctr" latinLnBrk="0" hangingPunct="1"/>
                      <a:r>
                        <a:rPr lang="es-CO" sz="1400" b="0" i="0" u="none" strike="noStrike" kern="1200">
                          <a:solidFill>
                            <a:srgbClr val="203864"/>
                          </a:solidFill>
                          <a:effectLst/>
                          <a:latin typeface="Calibri" panose="020F0502020204030204" pitchFamily="34" charset="0"/>
                          <a:ea typeface="+mn-ea"/>
                          <a:cs typeface="+mn-cs"/>
                        </a:rPr>
                        <a:t>2.476</a:t>
                      </a:r>
                    </a:p>
                  </a:txBody>
                  <a:tcPr marL="9525" marR="9525" marT="9525" marB="0" anchor="ctr"/>
                </a:tc>
                <a:tc>
                  <a:txBody>
                    <a:bodyPr/>
                    <a:lstStyle/>
                    <a:p>
                      <a:pPr marL="0" algn="ctr" defTabSz="914400" rtl="0" eaLnBrk="1" fontAlgn="ctr" latinLnBrk="0" hangingPunct="1"/>
                      <a:r>
                        <a:rPr lang="es-CO" sz="14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400" b="0" i="0" u="none" strike="noStrike" kern="1200">
                          <a:solidFill>
                            <a:srgbClr val="203864"/>
                          </a:solidFill>
                          <a:effectLst/>
                          <a:latin typeface="Calibri" panose="020F0502020204030204" pitchFamily="34" charset="0"/>
                          <a:ea typeface="+mn-ea"/>
                          <a:cs typeface="+mn-cs"/>
                        </a:rPr>
                        <a:t>76%</a:t>
                      </a:r>
                    </a:p>
                  </a:txBody>
                  <a:tcPr anchor="ctr"/>
                </a:tc>
                <a:extLst>
                  <a:ext uri="{0D108BD9-81ED-4DB2-BD59-A6C34878D82A}">
                    <a16:rowId xmlns:a16="http://schemas.microsoft.com/office/drawing/2014/main" val="1359095297"/>
                  </a:ext>
                </a:extLst>
              </a:tr>
              <a:tr h="35129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i="0" u="none" strike="noStrike" kern="1200">
                          <a:solidFill>
                            <a:schemeClr val="accent1">
                              <a:lumMod val="50000"/>
                            </a:schemeClr>
                          </a:solidFill>
                          <a:effectLst/>
                          <a:highlight>
                            <a:srgbClr val="FFFFFF"/>
                          </a:highlight>
                          <a:latin typeface="+mn-lt"/>
                          <a:ea typeface="+mn-ea"/>
                          <a:cs typeface="+mn-cs"/>
                        </a:rPr>
                        <a:t>TIPO 3 (M-124)</a:t>
                      </a:r>
                    </a:p>
                  </a:txBody>
                  <a:tcPr marL="68580" marR="68580" marT="0" marB="0" anchor="ctr"/>
                </a:tc>
                <a:tc>
                  <a:txBody>
                    <a:bodyPr/>
                    <a:lstStyle/>
                    <a:p>
                      <a:pPr marL="0" algn="ctr" defTabSz="914400" rtl="0" eaLnBrk="1" fontAlgn="ctr" latinLnBrk="0" hangingPunct="1"/>
                      <a:r>
                        <a:rPr lang="es-CO" sz="1400" b="0" i="0" u="none" strike="noStrike" kern="1200">
                          <a:solidFill>
                            <a:srgbClr val="203864"/>
                          </a:solidFill>
                          <a:effectLst/>
                          <a:latin typeface="Calibri" panose="020F0502020204030204" pitchFamily="34" charset="0"/>
                          <a:ea typeface="+mn-ea"/>
                          <a:cs typeface="+mn-cs"/>
                        </a:rPr>
                        <a:t>2.108</a:t>
                      </a:r>
                    </a:p>
                  </a:txBody>
                  <a:tcPr marL="9525" marR="9525" marT="9525" marB="0" anchor="ctr"/>
                </a:tc>
                <a:tc>
                  <a:txBody>
                    <a:bodyPr/>
                    <a:lstStyle/>
                    <a:p>
                      <a:pPr marL="0" algn="ctr" defTabSz="914400" rtl="0" eaLnBrk="1" fontAlgn="ctr" latinLnBrk="0" hangingPunct="1"/>
                      <a:r>
                        <a:rPr lang="es-MX" sz="1400" b="0" i="0" u="none" strike="noStrike" kern="1200">
                          <a:solidFill>
                            <a:srgbClr val="203864"/>
                          </a:solidFill>
                          <a:effectLst/>
                          <a:latin typeface="Calibri" panose="020F0502020204030204" pitchFamily="34" charset="0"/>
                          <a:ea typeface="+mn-ea"/>
                          <a:cs typeface="+mn-cs"/>
                        </a:rPr>
                        <a:t>14</a:t>
                      </a:r>
                      <a:endParaRPr lang="es-CO" sz="1400" b="0" i="0" u="none" strike="noStrike" kern="120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400" b="0" i="0" u="none" strike="noStrike" kern="1200">
                          <a:solidFill>
                            <a:srgbClr val="203864"/>
                          </a:solidFill>
                          <a:effectLst/>
                          <a:latin typeface="Calibri" panose="020F0502020204030204" pitchFamily="34" charset="0"/>
                          <a:ea typeface="+mn-ea"/>
                          <a:cs typeface="+mn-cs"/>
                        </a:rPr>
                        <a:t>65%</a:t>
                      </a:r>
                    </a:p>
                  </a:txBody>
                  <a:tcPr anchor="ctr"/>
                </a:tc>
                <a:extLst>
                  <a:ext uri="{0D108BD9-81ED-4DB2-BD59-A6C34878D82A}">
                    <a16:rowId xmlns:a16="http://schemas.microsoft.com/office/drawing/2014/main" val="4097018651"/>
                  </a:ext>
                </a:extLst>
              </a:tr>
              <a:tr h="35129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i="0" u="none" strike="noStrike" kern="1200">
                          <a:solidFill>
                            <a:schemeClr val="accent1">
                              <a:lumMod val="50000"/>
                            </a:schemeClr>
                          </a:solidFill>
                          <a:effectLst/>
                          <a:latin typeface="+mn-lt"/>
                          <a:ea typeface="+mn-ea"/>
                          <a:cs typeface="+mn-cs"/>
                        </a:rPr>
                        <a:t>TOTAL</a:t>
                      </a:r>
                    </a:p>
                  </a:txBody>
                  <a:tcPr marL="68580" marR="68580" marT="0" marB="0" anchor="ctr"/>
                </a:tc>
                <a:tc>
                  <a:txBody>
                    <a:bodyPr/>
                    <a:lstStyle/>
                    <a:p>
                      <a:pPr marL="0" algn="ctr" defTabSz="914400" rtl="0" eaLnBrk="1" fontAlgn="ctr" latinLnBrk="0" hangingPunct="1"/>
                      <a:r>
                        <a:rPr lang="es-CO" sz="1400" b="1" i="0" u="none" strike="noStrike" kern="1200">
                          <a:solidFill>
                            <a:srgbClr val="203864"/>
                          </a:solidFill>
                          <a:effectLst/>
                          <a:latin typeface="Calibri" panose="020F0502020204030204" pitchFamily="34" charset="0"/>
                          <a:ea typeface="+mn-ea"/>
                          <a:cs typeface="+mn-cs"/>
                        </a:rPr>
                        <a:t>6.728</a:t>
                      </a:r>
                    </a:p>
                  </a:txBody>
                  <a:tcPr marL="9525" marR="9525" marT="9525" marB="0" anchor="ctr"/>
                </a:tc>
                <a:tc>
                  <a:txBody>
                    <a:bodyPr/>
                    <a:lstStyle/>
                    <a:p>
                      <a:pPr marL="0" algn="ctr" defTabSz="914400" rtl="0" eaLnBrk="1" fontAlgn="ctr" latinLnBrk="0" hangingPunct="1"/>
                      <a:r>
                        <a:rPr lang="es-CO" sz="1400" b="1" i="0" u="none" strike="noStrike" kern="120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ctr" latinLnBrk="0" hangingPunct="1"/>
                      <a:r>
                        <a:rPr lang="es-CO" sz="1400" b="1" i="0" u="none" strike="noStrike" kern="1200">
                          <a:solidFill>
                            <a:srgbClr val="203864"/>
                          </a:solidFill>
                          <a:effectLst/>
                          <a:latin typeface="Calibri" panose="020F0502020204030204" pitchFamily="34" charset="0"/>
                          <a:ea typeface="+mn-ea"/>
                          <a:cs typeface="+mn-cs"/>
                        </a:rPr>
                        <a:t>42%</a:t>
                      </a:r>
                    </a:p>
                  </a:txBody>
                  <a:tcPr anchor="ctr"/>
                </a:tc>
                <a:extLst>
                  <a:ext uri="{0D108BD9-81ED-4DB2-BD59-A6C34878D82A}">
                    <a16:rowId xmlns:a16="http://schemas.microsoft.com/office/drawing/2014/main" val="1974370952"/>
                  </a:ext>
                </a:extLst>
              </a:tr>
            </a:tbl>
          </a:graphicData>
        </a:graphic>
      </p:graphicFrame>
      <p:sp>
        <p:nvSpPr>
          <p:cNvPr id="13" name="Rectangle 1">
            <a:extLst>
              <a:ext uri="{FF2B5EF4-FFF2-40B4-BE49-F238E27FC236}">
                <a16:creationId xmlns:a16="http://schemas.microsoft.com/office/drawing/2014/main" id="{BA7DB936-7981-4D37-83AF-B56122C1AD34}"/>
              </a:ext>
            </a:extLst>
          </p:cNvPr>
          <p:cNvSpPr>
            <a:spLocks noChangeArrowheads="1"/>
          </p:cNvSpPr>
          <p:nvPr/>
        </p:nvSpPr>
        <p:spPr bwMode="auto">
          <a:xfrm rot="10800000" flipV="1">
            <a:off x="6922332" y="3813348"/>
            <a:ext cx="5351309"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informe mensual del Concesionario del mes de enero de 2024.</a:t>
            </a:r>
          </a:p>
          <a:p>
            <a:pPr eaLnBrk="0" fontAlgn="base" hangingPunct="0">
              <a:spcBef>
                <a:spcPct val="0"/>
              </a:spcBef>
              <a:spcAft>
                <a:spcPct val="0"/>
              </a:spcAft>
              <a:defRPr/>
            </a:pP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*Las cantidades se encuentran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5917909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 name="Imagen 11">
            <a:extLst>
              <a:ext uri="{FF2B5EF4-FFF2-40B4-BE49-F238E27FC236}">
                <a16:creationId xmlns:a16="http://schemas.microsoft.com/office/drawing/2014/main" id="{99784C27-A83D-475F-A827-C6D8D81383C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543927" y="188588"/>
            <a:ext cx="3027847" cy="642009"/>
          </a:xfrm>
          <a:prstGeom prst="rect">
            <a:avLst/>
          </a:prstGeom>
        </p:spPr>
      </p:pic>
      <p:sp>
        <p:nvSpPr>
          <p:cNvPr id="9" name="Rectángulo 8">
            <a:extLst>
              <a:ext uri="{FF2B5EF4-FFF2-40B4-BE49-F238E27FC236}">
                <a16:creationId xmlns:a16="http://schemas.microsoft.com/office/drawing/2014/main" id="{ED457857-EEF4-43E1-A6A7-8240E6465329}"/>
              </a:ext>
            </a:extLst>
          </p:cNvPr>
          <p:cNvSpPr/>
          <p:nvPr/>
        </p:nvSpPr>
        <p:spPr>
          <a:xfrm>
            <a:off x="376518" y="679606"/>
            <a:ext cx="8883631" cy="584775"/>
          </a:xfrm>
          <a:prstGeom prst="rect">
            <a:avLst/>
          </a:prstGeom>
          <a:ln>
            <a:noFill/>
          </a:ln>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dirty="0">
                <a:ln>
                  <a:noFill/>
                </a:ln>
                <a:solidFill>
                  <a:schemeClr val="accent1">
                    <a:lumMod val="50000"/>
                  </a:schemeClr>
                </a:solidFill>
                <a:effectLst/>
                <a:uLnTx/>
                <a:uFillTx/>
                <a:latin typeface="Candara"/>
              </a:rPr>
              <a:t>Enero de 2024</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1"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graphicFrame>
        <p:nvGraphicFramePr>
          <p:cNvPr id="2" name="Tabla 1">
            <a:extLst>
              <a:ext uri="{FF2B5EF4-FFF2-40B4-BE49-F238E27FC236}">
                <a16:creationId xmlns:a16="http://schemas.microsoft.com/office/drawing/2014/main" id="{CA5F1990-11D6-4EA0-AE47-32A88AE6AFB4}"/>
              </a:ext>
            </a:extLst>
          </p:cNvPr>
          <p:cNvGraphicFramePr>
            <a:graphicFrameLocks noGrp="1"/>
          </p:cNvGraphicFramePr>
          <p:nvPr/>
        </p:nvGraphicFramePr>
        <p:xfrm>
          <a:off x="367705" y="1286222"/>
          <a:ext cx="5498074" cy="2164078"/>
        </p:xfrm>
        <a:graphic>
          <a:graphicData uri="http://schemas.openxmlformats.org/drawingml/2006/table">
            <a:tbl>
              <a:tblPr firstRow="1" bandRow="1">
                <a:tableStyleId>{68D230F3-CF80-4859-8CE7-A43EE81993B5}</a:tableStyleId>
              </a:tblPr>
              <a:tblGrid>
                <a:gridCol w="1497332">
                  <a:extLst>
                    <a:ext uri="{9D8B030D-6E8A-4147-A177-3AD203B41FA5}">
                      <a16:colId xmlns:a16="http://schemas.microsoft.com/office/drawing/2014/main" val="1103263614"/>
                    </a:ext>
                  </a:extLst>
                </a:gridCol>
                <a:gridCol w="1567581">
                  <a:extLst>
                    <a:ext uri="{9D8B030D-6E8A-4147-A177-3AD203B41FA5}">
                      <a16:colId xmlns:a16="http://schemas.microsoft.com/office/drawing/2014/main" val="1214793957"/>
                    </a:ext>
                  </a:extLst>
                </a:gridCol>
                <a:gridCol w="1058642">
                  <a:extLst>
                    <a:ext uri="{9D8B030D-6E8A-4147-A177-3AD203B41FA5}">
                      <a16:colId xmlns:a16="http://schemas.microsoft.com/office/drawing/2014/main" val="2437531190"/>
                    </a:ext>
                  </a:extLst>
                </a:gridCol>
                <a:gridCol w="1374519">
                  <a:extLst>
                    <a:ext uri="{9D8B030D-6E8A-4147-A177-3AD203B41FA5}">
                      <a16:colId xmlns:a16="http://schemas.microsoft.com/office/drawing/2014/main" val="947740525"/>
                    </a:ext>
                  </a:extLst>
                </a:gridCol>
              </a:tblGrid>
              <a:tr h="320392">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544667">
                <a:tc>
                  <a:txBody>
                    <a:bodyPr/>
                    <a:lstStyle/>
                    <a:p>
                      <a:r>
                        <a:rPr lang="es-CO" sz="1400">
                          <a:solidFill>
                            <a:schemeClr val="accent1">
                              <a:lumMod val="50000"/>
                            </a:schemeClr>
                          </a:solidFill>
                        </a:rPr>
                        <a:t>TIPO CESTA</a:t>
                      </a:r>
                    </a:p>
                  </a:txBody>
                  <a:tcPr/>
                </a:tc>
                <a:tc>
                  <a:txBody>
                    <a:bodyPr/>
                    <a:lstStyle/>
                    <a:p>
                      <a:pPr algn="ctr"/>
                      <a:r>
                        <a:rPr lang="es-CO" sz="1400">
                          <a:solidFill>
                            <a:schemeClr val="accent1">
                              <a:lumMod val="50000"/>
                            </a:schemeClr>
                          </a:solidFill>
                        </a:rPr>
                        <a:t>PORCENTAJE</a:t>
                      </a:r>
                    </a:p>
                  </a:txBody>
                  <a:tcPr/>
                </a:tc>
                <a:tc>
                  <a:txBody>
                    <a:bodyPr/>
                    <a:lstStyle/>
                    <a:p>
                      <a:pPr algn="ctr"/>
                      <a:r>
                        <a:rPr lang="es-CO" sz="1400">
                          <a:solidFill>
                            <a:schemeClr val="accent1">
                              <a:lumMod val="50000"/>
                            </a:schemeClr>
                          </a:solidFill>
                        </a:rPr>
                        <a:t>CANTIDAD CESTAS</a:t>
                      </a:r>
                    </a:p>
                  </a:txBody>
                  <a:tcPr/>
                </a:tc>
                <a:tc>
                  <a:txBody>
                    <a:bodyPr/>
                    <a:lstStyle/>
                    <a:p>
                      <a:pPr algn="ctr"/>
                      <a:r>
                        <a:rPr lang="es-CO" sz="1400">
                          <a:solidFill>
                            <a:schemeClr val="accent1">
                              <a:lumMod val="50000"/>
                            </a:schemeClr>
                          </a:solidFill>
                        </a:rPr>
                        <a:t>CANTIDAD PUNTOS</a:t>
                      </a:r>
                    </a:p>
                  </a:txBody>
                  <a:tcPr/>
                </a:tc>
                <a:extLst>
                  <a:ext uri="{0D108BD9-81ED-4DB2-BD59-A6C34878D82A}">
                    <a16:rowId xmlns:a16="http://schemas.microsoft.com/office/drawing/2014/main" val="4166006880"/>
                  </a:ext>
                </a:extLst>
              </a:tr>
              <a:tr h="320392">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panose="020F0502020204030204" pitchFamily="34" charset="0"/>
                        </a:rPr>
                        <a:t>6.876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3.437</a:t>
                      </a:r>
                    </a:p>
                  </a:txBody>
                  <a:tcPr marL="9525" marR="9525" marT="9525" marB="0" anchor="ctr"/>
                </a:tc>
                <a:extLst>
                  <a:ext uri="{0D108BD9-81ED-4DB2-BD59-A6C34878D82A}">
                    <a16:rowId xmlns:a16="http://schemas.microsoft.com/office/drawing/2014/main" val="2671597833"/>
                  </a:ext>
                </a:extLst>
              </a:tr>
              <a:tr h="320392">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2.290</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1.145</a:t>
                      </a:r>
                    </a:p>
                  </a:txBody>
                  <a:tcPr marL="9525" marR="9525" marT="9525" marB="0" anchor="ctr"/>
                </a:tc>
                <a:extLst>
                  <a:ext uri="{0D108BD9-81ED-4DB2-BD59-A6C34878D82A}">
                    <a16:rowId xmlns:a16="http://schemas.microsoft.com/office/drawing/2014/main" val="1723866473"/>
                  </a:ext>
                </a:extLst>
              </a:tr>
              <a:tr h="337843">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2.290</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1.145</a:t>
                      </a:r>
                    </a:p>
                  </a:txBody>
                  <a:tcPr marL="9525" marR="9525" marT="9525" marB="0" anchor="ctr"/>
                </a:tc>
                <a:extLst>
                  <a:ext uri="{0D108BD9-81ED-4DB2-BD59-A6C34878D82A}">
                    <a16:rowId xmlns:a16="http://schemas.microsoft.com/office/drawing/2014/main" val="3370870032"/>
                  </a:ext>
                </a:extLst>
              </a:tr>
              <a:tr h="320392">
                <a:tc>
                  <a:txBody>
                    <a:bodyPr/>
                    <a:lstStyle/>
                    <a:p>
                      <a:r>
                        <a:rPr lang="es-CO" sz="1400" b="1">
                          <a:solidFill>
                            <a:schemeClr val="accent1">
                              <a:lumMod val="50000"/>
                            </a:schemeClr>
                          </a:solidFill>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fontAlgn="ctr"/>
                      <a:r>
                        <a:rPr lang="es-CO" sz="1400" b="1" i="0" u="none" strike="noStrike">
                          <a:solidFill>
                            <a:srgbClr val="203864"/>
                          </a:solidFill>
                          <a:effectLst/>
                          <a:latin typeface="Calibri" panose="020F0502020204030204" pitchFamily="34" charset="0"/>
                        </a:rPr>
                        <a:t>11.456</a:t>
                      </a:r>
                    </a:p>
                  </a:txBody>
                  <a:tcPr marL="9525" marR="9525" marT="9525" marB="0" anchor="ctr"/>
                </a:tc>
                <a:tc>
                  <a:txBody>
                    <a:bodyPr/>
                    <a:lstStyle/>
                    <a:p>
                      <a:pPr algn="ctr" fontAlgn="ctr"/>
                      <a:r>
                        <a:rPr lang="es-CO" sz="1400" b="1" i="0" u="none" strike="noStrike">
                          <a:solidFill>
                            <a:srgbClr val="203864"/>
                          </a:solidFill>
                          <a:effectLst/>
                          <a:latin typeface="Calibri" panose="020F0502020204030204" pitchFamily="34" charset="0"/>
                        </a:rPr>
                        <a:t>5.728</a:t>
                      </a:r>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4" name="Tabla 3">
            <a:extLst>
              <a:ext uri="{FF2B5EF4-FFF2-40B4-BE49-F238E27FC236}">
                <a16:creationId xmlns:a16="http://schemas.microsoft.com/office/drawing/2014/main" id="{F3CAFC5D-2EDF-E4B6-748B-EA5DED840434}"/>
              </a:ext>
            </a:extLst>
          </p:cNvPr>
          <p:cNvGraphicFramePr>
            <a:graphicFrameLocks noGrp="1"/>
          </p:cNvGraphicFramePr>
          <p:nvPr/>
        </p:nvGraphicFramePr>
        <p:xfrm>
          <a:off x="6563626" y="1265496"/>
          <a:ext cx="5498073" cy="2184804"/>
        </p:xfrm>
        <a:graphic>
          <a:graphicData uri="http://schemas.openxmlformats.org/drawingml/2006/table">
            <a:tbl>
              <a:tblPr firstRow="1" bandRow="1">
                <a:tableStyleId>{68D230F3-CF80-4859-8CE7-A43EE81993B5}</a:tableStyleId>
              </a:tblPr>
              <a:tblGrid>
                <a:gridCol w="1530556">
                  <a:extLst>
                    <a:ext uri="{9D8B030D-6E8A-4147-A177-3AD203B41FA5}">
                      <a16:colId xmlns:a16="http://schemas.microsoft.com/office/drawing/2014/main" val="1103263614"/>
                    </a:ext>
                  </a:extLst>
                </a:gridCol>
                <a:gridCol w="999119">
                  <a:extLst>
                    <a:ext uri="{9D8B030D-6E8A-4147-A177-3AD203B41FA5}">
                      <a16:colId xmlns:a16="http://schemas.microsoft.com/office/drawing/2014/main" val="947740525"/>
                    </a:ext>
                  </a:extLst>
                </a:gridCol>
                <a:gridCol w="1245279">
                  <a:extLst>
                    <a:ext uri="{9D8B030D-6E8A-4147-A177-3AD203B41FA5}">
                      <a16:colId xmlns:a16="http://schemas.microsoft.com/office/drawing/2014/main" val="3279385923"/>
                    </a:ext>
                  </a:extLst>
                </a:gridCol>
                <a:gridCol w="1723119">
                  <a:extLst>
                    <a:ext uri="{9D8B030D-6E8A-4147-A177-3AD203B41FA5}">
                      <a16:colId xmlns:a16="http://schemas.microsoft.com/office/drawing/2014/main" val="1175991103"/>
                    </a:ext>
                  </a:extLst>
                </a:gridCol>
              </a:tblGrid>
              <a:tr h="307719">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nchor="ct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646209">
                <a:tc>
                  <a:txBody>
                    <a:bodyPr/>
                    <a:lstStyle/>
                    <a:p>
                      <a:pPr algn="ctr"/>
                      <a:r>
                        <a:rPr lang="es-CO" sz="1400" b="1">
                          <a:solidFill>
                            <a:schemeClr val="accent1">
                              <a:lumMod val="50000"/>
                            </a:schemeClr>
                          </a:solidFill>
                          <a:latin typeface="+mn-lt"/>
                        </a:rPr>
                        <a:t>TIPO CESTA</a:t>
                      </a:r>
                    </a:p>
                  </a:txBody>
                  <a:tcPr anchor="ctr"/>
                </a:tc>
                <a:tc>
                  <a:txBody>
                    <a:bodyPr/>
                    <a:lstStyle/>
                    <a:p>
                      <a:pPr algn="ctr">
                        <a:spcAft>
                          <a:spcPts val="0"/>
                        </a:spcAft>
                      </a:pPr>
                      <a:r>
                        <a:rPr lang="es-CO" sz="1400" b="1" kern="1200">
                          <a:solidFill>
                            <a:schemeClr val="accent1">
                              <a:lumMod val="50000"/>
                            </a:schemeClr>
                          </a:solidFill>
                          <a:latin typeface="+mn-lt"/>
                          <a:ea typeface="+mn-ea"/>
                          <a:cs typeface="+mn-cs"/>
                        </a:rPr>
                        <a:t>CESTAS HURTADAS</a:t>
                      </a:r>
                    </a:p>
                  </a:txBody>
                  <a:tcPr marL="68580" marR="68580" marT="0" marB="0" anchor="ctr"/>
                </a:tc>
                <a:tc>
                  <a:txBody>
                    <a:bodyPr/>
                    <a:lstStyle/>
                    <a:p>
                      <a:pPr algn="ctr">
                        <a:spcAft>
                          <a:spcPts val="0"/>
                        </a:spcAft>
                      </a:pPr>
                      <a:r>
                        <a:rPr lang="es-CO" sz="1400" b="1" kern="1200">
                          <a:solidFill>
                            <a:schemeClr val="accent1">
                              <a:lumMod val="50000"/>
                            </a:schemeClr>
                          </a:solidFill>
                          <a:latin typeface="+mn-lt"/>
                          <a:ea typeface="+mn-ea"/>
                          <a:cs typeface="+mn-cs"/>
                        </a:rPr>
                        <a:t>CESTAS CON DAÑO- FUERA DE SERVICIO</a:t>
                      </a:r>
                    </a:p>
                  </a:txBody>
                  <a:tcPr marL="68580" marR="68580" marT="0" marB="0" anchor="ctr"/>
                </a:tc>
                <a:tc>
                  <a:txBody>
                    <a:bodyPr/>
                    <a:lstStyle/>
                    <a:p>
                      <a:pPr algn="ctr">
                        <a:spcAft>
                          <a:spcPts val="0"/>
                        </a:spcAft>
                      </a:pPr>
                      <a:r>
                        <a:rPr lang="es-CO" sz="1400" b="1" kern="1200">
                          <a:solidFill>
                            <a:schemeClr val="accent1">
                              <a:lumMod val="50000"/>
                            </a:schemeClr>
                          </a:solidFill>
                          <a:latin typeface="+mn-lt"/>
                          <a:ea typeface="+mn-ea"/>
                          <a:cs typeface="+mn-cs"/>
                        </a:rPr>
                        <a:t>PORCENTAJE</a:t>
                      </a:r>
                    </a:p>
                  </a:txBody>
                  <a:tcPr marL="68580" marR="68580" marT="0" marB="0" anchor="ctr"/>
                </a:tc>
                <a:extLst>
                  <a:ext uri="{0D108BD9-81ED-4DB2-BD59-A6C34878D82A}">
                    <a16:rowId xmlns:a16="http://schemas.microsoft.com/office/drawing/2014/main" val="4166006880"/>
                  </a:ext>
                </a:extLst>
              </a:tr>
              <a:tr h="307719">
                <a:tc>
                  <a:txBody>
                    <a:bodyPr/>
                    <a:lstStyle/>
                    <a:p>
                      <a:pPr algn="ctr"/>
                      <a:r>
                        <a:rPr lang="es-CO" sz="1400" b="1">
                          <a:solidFill>
                            <a:schemeClr val="accent1">
                              <a:lumMod val="50000"/>
                            </a:schemeClr>
                          </a:solidFill>
                          <a:latin typeface="+mn-lt"/>
                        </a:rPr>
                        <a:t>TIPO 1 (M-121)</a:t>
                      </a:r>
                    </a:p>
                  </a:txBody>
                  <a:tcPr anchor="ctr"/>
                </a:tc>
                <a:tc>
                  <a:txBody>
                    <a:bodyPr/>
                    <a:lstStyle/>
                    <a:p>
                      <a:pPr algn="ctr"/>
                      <a:r>
                        <a:rPr lang="es-CO" sz="1400">
                          <a:solidFill>
                            <a:schemeClr val="accent1">
                              <a:lumMod val="50000"/>
                            </a:schemeClr>
                          </a:solidFill>
                          <a:effectLst/>
                          <a:latin typeface="+mn-lt"/>
                          <a:ea typeface="Times New Roman" panose="02020603050405020304" pitchFamily="18" charset="0"/>
                        </a:rPr>
                        <a:t>666</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rPr>
                        <a:t>1426</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rPr>
                        <a:t>30%</a:t>
                      </a:r>
                    </a:p>
                  </a:txBody>
                  <a:tcPr anchor="ctr"/>
                </a:tc>
                <a:extLst>
                  <a:ext uri="{0D108BD9-81ED-4DB2-BD59-A6C34878D82A}">
                    <a16:rowId xmlns:a16="http://schemas.microsoft.com/office/drawing/2014/main" val="2671597833"/>
                  </a:ext>
                </a:extLst>
              </a:tr>
              <a:tr h="307719">
                <a:tc>
                  <a:txBody>
                    <a:bodyPr/>
                    <a:lstStyle/>
                    <a:p>
                      <a:pPr algn="ctr"/>
                      <a:r>
                        <a:rPr lang="es-CO" sz="1400" b="1">
                          <a:solidFill>
                            <a:schemeClr val="accent1">
                              <a:lumMod val="50000"/>
                            </a:schemeClr>
                          </a:solidFill>
                          <a:latin typeface="+mn-lt"/>
                        </a:rPr>
                        <a:t>TIPO 2 (M-123)</a:t>
                      </a:r>
                    </a:p>
                  </a:txBody>
                  <a:tcPr anchor="ctr"/>
                </a:tc>
                <a:tc>
                  <a:txBody>
                    <a:bodyPr/>
                    <a:lstStyle/>
                    <a:p>
                      <a:pPr algn="ctr"/>
                      <a:r>
                        <a:rPr lang="es-CO" sz="1400">
                          <a:solidFill>
                            <a:schemeClr val="accent1">
                              <a:lumMod val="50000"/>
                            </a:schemeClr>
                          </a:solidFill>
                          <a:effectLst/>
                          <a:latin typeface="+mn-lt"/>
                          <a:ea typeface="Times New Roman" panose="02020603050405020304" pitchFamily="18" charset="0"/>
                        </a:rPr>
                        <a:t>1945</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rPr>
                        <a:t>19</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rPr>
                        <a:t>86%</a:t>
                      </a:r>
                    </a:p>
                  </a:txBody>
                  <a:tcPr anchor="ctr"/>
                </a:tc>
                <a:extLst>
                  <a:ext uri="{0D108BD9-81ED-4DB2-BD59-A6C34878D82A}">
                    <a16:rowId xmlns:a16="http://schemas.microsoft.com/office/drawing/2014/main" val="1723866473"/>
                  </a:ext>
                </a:extLst>
              </a:tr>
              <a:tr h="307719">
                <a:tc>
                  <a:txBody>
                    <a:bodyPr/>
                    <a:lstStyle/>
                    <a:p>
                      <a:pPr algn="ctr"/>
                      <a:r>
                        <a:rPr lang="es-CO" sz="1400" b="1">
                          <a:solidFill>
                            <a:schemeClr val="accent1">
                              <a:lumMod val="50000"/>
                            </a:schemeClr>
                          </a:solidFill>
                          <a:latin typeface="+mn-lt"/>
                        </a:rPr>
                        <a:t>TIPO 3 (M-124)</a:t>
                      </a:r>
                    </a:p>
                  </a:txBody>
                  <a:tcPr anchor="ctr"/>
                </a:tc>
                <a:tc>
                  <a:txBody>
                    <a:bodyPr/>
                    <a:lstStyle/>
                    <a:p>
                      <a:pPr algn="ctr"/>
                      <a:r>
                        <a:rPr lang="es-CO" sz="1400">
                          <a:solidFill>
                            <a:schemeClr val="accent1">
                              <a:lumMod val="50000"/>
                            </a:schemeClr>
                          </a:solidFill>
                          <a:effectLst/>
                          <a:latin typeface="+mn-lt"/>
                          <a:ea typeface="Times New Roman" panose="02020603050405020304" pitchFamily="18" charset="0"/>
                        </a:rPr>
                        <a:t>1706</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rPr>
                        <a:t>98</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rPr>
                        <a:t>79%</a:t>
                      </a:r>
                    </a:p>
                  </a:txBody>
                  <a:tcPr anchor="ctr"/>
                </a:tc>
                <a:extLst>
                  <a:ext uri="{0D108BD9-81ED-4DB2-BD59-A6C34878D82A}">
                    <a16:rowId xmlns:a16="http://schemas.microsoft.com/office/drawing/2014/main" val="3370870032"/>
                  </a:ext>
                </a:extLst>
              </a:tr>
              <a:tr h="307719">
                <a:tc>
                  <a:txBody>
                    <a:bodyPr/>
                    <a:lstStyle/>
                    <a:p>
                      <a:pPr algn="ctr"/>
                      <a:r>
                        <a:rPr lang="es-CO" sz="1400" b="1">
                          <a:solidFill>
                            <a:schemeClr val="accent1">
                              <a:lumMod val="50000"/>
                            </a:schemeClr>
                          </a:solidFill>
                          <a:latin typeface="+mn-lt"/>
                        </a:rPr>
                        <a:t>TOTAL</a:t>
                      </a:r>
                    </a:p>
                  </a:txBody>
                  <a:tcPr anchor="ctr"/>
                </a:tc>
                <a:tc>
                  <a:txBody>
                    <a:bodyPr/>
                    <a:lstStyle/>
                    <a:p>
                      <a:pPr algn="ctr"/>
                      <a:r>
                        <a:rPr lang="es-CO" sz="1400" b="1">
                          <a:solidFill>
                            <a:schemeClr val="accent1">
                              <a:lumMod val="50000"/>
                            </a:schemeClr>
                          </a:solidFill>
                          <a:effectLst/>
                          <a:latin typeface="+mn-lt"/>
                          <a:ea typeface="Times New Roman" panose="02020603050405020304" pitchFamily="18" charset="0"/>
                        </a:rPr>
                        <a:t>4.317</a:t>
                      </a:r>
                      <a:endParaRPr lang="es-CO" sz="1400">
                        <a:solidFill>
                          <a:schemeClr val="accent1">
                            <a:lumMod val="50000"/>
                          </a:schemeClr>
                        </a:solidFill>
                        <a:effectLst/>
                        <a:latin typeface="+mn-lt"/>
                        <a:ea typeface="Times New Roman" panose="02020603050405020304" pitchFamily="18" charset="0"/>
                      </a:endParaRP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rPr>
                        <a:t>1.543</a:t>
                      </a:r>
                      <a:endParaRPr lang="es-CO" sz="1400">
                        <a:solidFill>
                          <a:schemeClr val="accent1">
                            <a:lumMod val="50000"/>
                          </a:schemeClr>
                        </a:solidFill>
                        <a:effectLst/>
                        <a:latin typeface="+mn-lt"/>
                        <a:ea typeface="Times New Roman" panose="02020603050405020304" pitchFamily="18" charset="0"/>
                      </a:endParaRP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rPr>
                        <a:t>51%</a:t>
                      </a:r>
                      <a:endParaRPr lang="es-CO" sz="1400">
                        <a:solidFill>
                          <a:schemeClr val="accent1">
                            <a:lumMod val="50000"/>
                          </a:schemeClr>
                        </a:solidFill>
                        <a:effectLst/>
                        <a:latin typeface="+mn-lt"/>
                        <a:ea typeface="Times New Roman" panose="02020603050405020304" pitchFamily="18" charset="0"/>
                      </a:endParaRPr>
                    </a:p>
                  </a:txBody>
                  <a:tcPr anchor="ctr"/>
                </a:tc>
                <a:extLst>
                  <a:ext uri="{0D108BD9-81ED-4DB2-BD59-A6C34878D82A}">
                    <a16:rowId xmlns:a16="http://schemas.microsoft.com/office/drawing/2014/main" val="4004075492"/>
                  </a:ext>
                </a:extLst>
              </a:tr>
            </a:tbl>
          </a:graphicData>
        </a:graphic>
      </p:graphicFrame>
      <p:graphicFrame>
        <p:nvGraphicFramePr>
          <p:cNvPr id="5" name="Tabla 4">
            <a:extLst>
              <a:ext uri="{FF2B5EF4-FFF2-40B4-BE49-F238E27FC236}">
                <a16:creationId xmlns:a16="http://schemas.microsoft.com/office/drawing/2014/main" id="{1482F928-010B-0B3F-6F37-F3A66305918C}"/>
              </a:ext>
            </a:extLst>
          </p:cNvPr>
          <p:cNvGraphicFramePr>
            <a:graphicFrameLocks noGrp="1"/>
          </p:cNvGraphicFramePr>
          <p:nvPr/>
        </p:nvGraphicFramePr>
        <p:xfrm>
          <a:off x="118267" y="3890273"/>
          <a:ext cx="5638527" cy="1254868"/>
        </p:xfrm>
        <a:graphic>
          <a:graphicData uri="http://schemas.openxmlformats.org/drawingml/2006/table">
            <a:tbl>
              <a:tblPr firstRow="1" firstCol="1" bandRow="1">
                <a:tableStyleId>{68D230F3-CF80-4859-8CE7-A43EE81993B5}</a:tableStyleId>
              </a:tblPr>
              <a:tblGrid>
                <a:gridCol w="1330959">
                  <a:extLst>
                    <a:ext uri="{9D8B030D-6E8A-4147-A177-3AD203B41FA5}">
                      <a16:colId xmlns:a16="http://schemas.microsoft.com/office/drawing/2014/main" val="3123890751"/>
                    </a:ext>
                  </a:extLst>
                </a:gridCol>
                <a:gridCol w="1435856">
                  <a:extLst>
                    <a:ext uri="{9D8B030D-6E8A-4147-A177-3AD203B41FA5}">
                      <a16:colId xmlns:a16="http://schemas.microsoft.com/office/drawing/2014/main" val="2943384657"/>
                    </a:ext>
                  </a:extLst>
                </a:gridCol>
                <a:gridCol w="1435856">
                  <a:extLst>
                    <a:ext uri="{9D8B030D-6E8A-4147-A177-3AD203B41FA5}">
                      <a16:colId xmlns:a16="http://schemas.microsoft.com/office/drawing/2014/main" val="404626813"/>
                    </a:ext>
                  </a:extLst>
                </a:gridCol>
                <a:gridCol w="1435856">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581876">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algn="ctr" fontAlgn="ctr"/>
                      <a:r>
                        <a:rPr lang="es-CO" sz="1400" b="0" i="0" u="none" strike="noStrike" dirty="0">
                          <a:solidFill>
                            <a:schemeClr val="accent1">
                              <a:lumMod val="50000"/>
                            </a:schemeClr>
                          </a:solidFill>
                          <a:effectLst/>
                          <a:latin typeface="+mn-lt"/>
                        </a:rPr>
                        <a:t>2.383</a:t>
                      </a:r>
                    </a:p>
                  </a:txBody>
                  <a:tcPr marL="9525" marR="9525" marT="9525" marB="0" anchor="ctr"/>
                </a:tc>
                <a:tc>
                  <a:txBody>
                    <a:bodyPr/>
                    <a:lstStyle/>
                    <a:p>
                      <a:pPr algn="ctr"/>
                      <a:r>
                        <a:rPr lang="es-CO" sz="1400" b="0" dirty="0">
                          <a:solidFill>
                            <a:schemeClr val="accent1">
                              <a:lumMod val="50000"/>
                            </a:schemeClr>
                          </a:solidFill>
                          <a:effectLst/>
                          <a:latin typeface="+mn-lt"/>
                          <a:ea typeface="Times New Roman" panose="02020603050405020304" pitchFamily="18" charset="0"/>
                        </a:rPr>
                        <a:t>6.876</a:t>
                      </a:r>
                    </a:p>
                  </a:txBody>
                  <a:tcPr marL="44450" marR="44450" marT="0" marB="0" anchor="ctr"/>
                </a:tc>
                <a:tc>
                  <a:txBody>
                    <a:bodyPr/>
                    <a:lstStyle/>
                    <a:p>
                      <a:pPr algn="ctr"/>
                      <a:r>
                        <a:rPr lang="es-CO" sz="1400" b="0" dirty="0">
                          <a:solidFill>
                            <a:schemeClr val="accent1">
                              <a:lumMod val="50000"/>
                            </a:schemeClr>
                          </a:solidFill>
                          <a:effectLst/>
                          <a:latin typeface="+mn-lt"/>
                          <a:ea typeface="Times New Roman" panose="02020603050405020304" pitchFamily="18" charset="0"/>
                        </a:rPr>
                        <a:t>2.290</a:t>
                      </a:r>
                    </a:p>
                  </a:txBody>
                  <a:tcPr marL="44450" marR="44450" marT="0" marB="0" anchor="ctr"/>
                </a:tc>
                <a:tc>
                  <a:txBody>
                    <a:bodyPr/>
                    <a:lstStyle/>
                    <a:p>
                      <a:pPr algn="ctr"/>
                      <a:r>
                        <a:rPr lang="es-CO" sz="1400" b="0" dirty="0">
                          <a:solidFill>
                            <a:schemeClr val="accent1">
                              <a:lumMod val="50000"/>
                            </a:schemeClr>
                          </a:solidFill>
                          <a:effectLst/>
                          <a:latin typeface="+mn-lt"/>
                          <a:ea typeface="Times New Roman" panose="02020603050405020304" pitchFamily="18" charset="0"/>
                        </a:rPr>
                        <a:t>2.290</a:t>
                      </a:r>
                    </a:p>
                  </a:txBody>
                  <a:tcPr marL="44450" marR="44450" marT="0" marB="0" anchor="ctr"/>
                </a:tc>
                <a:extLst>
                  <a:ext uri="{0D108BD9-81ED-4DB2-BD59-A6C34878D82A}">
                    <a16:rowId xmlns:a16="http://schemas.microsoft.com/office/drawing/2014/main" val="1500188062"/>
                  </a:ext>
                </a:extLst>
              </a:tr>
            </a:tbl>
          </a:graphicData>
        </a:graphic>
      </p:graphicFrame>
      <p:sp>
        <p:nvSpPr>
          <p:cNvPr id="10" name="Rectangle 1">
            <a:extLst>
              <a:ext uri="{FF2B5EF4-FFF2-40B4-BE49-F238E27FC236}">
                <a16:creationId xmlns:a16="http://schemas.microsoft.com/office/drawing/2014/main" id="{9760E5CE-803E-41F2-899B-00A5DDA457EE}"/>
              </a:ext>
            </a:extLst>
          </p:cNvPr>
          <p:cNvSpPr>
            <a:spLocks noChangeArrowheads="1"/>
          </p:cNvSpPr>
          <p:nvPr/>
        </p:nvSpPr>
        <p:spPr bwMode="auto">
          <a:xfrm rot="10800000" flipV="1">
            <a:off x="6575658" y="3474775"/>
            <a:ext cx="5351309"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informe mensual del Concesionario el informe del mes de enero de 2024.</a:t>
            </a:r>
          </a:p>
          <a:p>
            <a:pPr eaLnBrk="0" fontAlgn="base" hangingPunct="0">
              <a:spcBef>
                <a:spcPct val="0"/>
              </a:spcBef>
              <a:spcAft>
                <a:spcPct val="0"/>
              </a:spcAft>
              <a:defRPr/>
            </a:pP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*Las cantidades se encuentra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494863975"/>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Rectángulo 8">
            <a:extLst>
              <a:ext uri="{FF2B5EF4-FFF2-40B4-BE49-F238E27FC236}">
                <a16:creationId xmlns:a16="http://schemas.microsoft.com/office/drawing/2014/main" id="{8B6815B0-64C6-4BEC-8915-33ADBD1811A3}"/>
              </a:ext>
            </a:extLst>
          </p:cNvPr>
          <p:cNvSpPr/>
          <p:nvPr/>
        </p:nvSpPr>
        <p:spPr>
          <a:xfrm>
            <a:off x="473428" y="686361"/>
            <a:ext cx="8883631" cy="338554"/>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dirty="0">
                <a:ln>
                  <a:noFill/>
                </a:ln>
                <a:solidFill>
                  <a:schemeClr val="accent1">
                    <a:lumMod val="50000"/>
                  </a:schemeClr>
                </a:solidFill>
                <a:effectLst/>
                <a:uLnTx/>
                <a:uFillTx/>
                <a:latin typeface="Candara"/>
              </a:rPr>
              <a:t>Enero de 2024</a:t>
            </a: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1"/>
          <a:ext cx="5905012" cy="2042160"/>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27031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270315">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a:solidFill>
                            <a:schemeClr val="accent1">
                              <a:lumMod val="50000"/>
                            </a:schemeClr>
                          </a:solidFill>
                          <a:latin typeface="+mn-lt"/>
                        </a:rPr>
                        <a:t>PORCENTAJE</a:t>
                      </a:r>
                    </a:p>
                  </a:txBody>
                  <a:tcPr anchor="ct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270315">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rPr>
                        <a:t>60%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7.698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3.849 </a:t>
                      </a:r>
                    </a:p>
                  </a:txBody>
                  <a:tcPr/>
                </a:tc>
                <a:extLst>
                  <a:ext uri="{0D108BD9-81ED-4DB2-BD59-A6C34878D82A}">
                    <a16:rowId xmlns:a16="http://schemas.microsoft.com/office/drawing/2014/main" val="2671597833"/>
                  </a:ext>
                </a:extLst>
              </a:tr>
              <a:tr h="270315">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rPr>
                        <a:t>20%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2.566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1.283 </a:t>
                      </a:r>
                    </a:p>
                  </a:txBody>
                  <a:tcPr/>
                </a:tc>
                <a:extLst>
                  <a:ext uri="{0D108BD9-81ED-4DB2-BD59-A6C34878D82A}">
                    <a16:rowId xmlns:a16="http://schemas.microsoft.com/office/drawing/2014/main" val="1723866473"/>
                  </a:ext>
                </a:extLst>
              </a:tr>
              <a:tr h="270315">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rPr>
                        <a:t>20%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2.566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1.283 </a:t>
                      </a:r>
                    </a:p>
                  </a:txBody>
                  <a:tcPr/>
                </a:tc>
                <a:extLst>
                  <a:ext uri="{0D108BD9-81ED-4DB2-BD59-A6C34878D82A}">
                    <a16:rowId xmlns:a16="http://schemas.microsoft.com/office/drawing/2014/main" val="3370870032"/>
                  </a:ext>
                </a:extLst>
              </a:tr>
              <a:tr h="270315">
                <a:tc>
                  <a:txBody>
                    <a:bodyPr/>
                    <a:lstStyle/>
                    <a:p>
                      <a:r>
                        <a:rPr lang="es-CO" sz="1400" b="1">
                          <a:solidFill>
                            <a:schemeClr val="accent1">
                              <a:lumMod val="50000"/>
                            </a:schemeClr>
                          </a:solidFill>
                          <a:latin typeface="+mn-lt"/>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12.830</a:t>
                      </a:r>
                    </a:p>
                  </a:txBody>
                  <a:tcPr marL="9525" marR="9525" marT="9525"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6.415</a:t>
                      </a:r>
                    </a:p>
                  </a:txBody>
                  <a:tcPr anchor="ctr"/>
                </a:tc>
                <a:extLst>
                  <a:ext uri="{0D108BD9-81ED-4DB2-BD59-A6C34878D82A}">
                    <a16:rowId xmlns:a16="http://schemas.microsoft.com/office/drawing/2014/main" val="4004075492"/>
                  </a:ext>
                </a:extLst>
              </a:tr>
            </a:tbl>
          </a:graphicData>
        </a:graphic>
      </p:graphicFrame>
      <p:pic>
        <p:nvPicPr>
          <p:cNvPr id="10" name="Imagen 9">
            <a:extLst>
              <a:ext uri="{FF2B5EF4-FFF2-40B4-BE49-F238E27FC236}">
                <a16:creationId xmlns:a16="http://schemas.microsoft.com/office/drawing/2014/main" id="{69AEA19A-824F-4199-AD1D-11AC615A10D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53585" y="101129"/>
            <a:ext cx="1761897" cy="597460"/>
          </a:xfrm>
          <a:prstGeom prst="rect">
            <a:avLst/>
          </a:prstGeom>
        </p:spPr>
      </p:pic>
      <p:graphicFrame>
        <p:nvGraphicFramePr>
          <p:cNvPr id="2" name="Tabla 1">
            <a:extLst>
              <a:ext uri="{FF2B5EF4-FFF2-40B4-BE49-F238E27FC236}">
                <a16:creationId xmlns:a16="http://schemas.microsoft.com/office/drawing/2014/main" id="{0D4A3C58-8BDA-41F3-4154-4A99AA13005C}"/>
              </a:ext>
            </a:extLst>
          </p:cNvPr>
          <p:cNvGraphicFramePr>
            <a:graphicFrameLocks noGrp="1"/>
          </p:cNvGraphicFramePr>
          <p:nvPr/>
        </p:nvGraphicFramePr>
        <p:xfrm>
          <a:off x="473429" y="3752158"/>
          <a:ext cx="5905013" cy="1245343"/>
        </p:xfrm>
        <a:graphic>
          <a:graphicData uri="http://schemas.openxmlformats.org/drawingml/2006/table">
            <a:tbl>
              <a:tblPr firstRow="1" firstCol="1" bandRow="1">
                <a:tableStyleId>{68D230F3-CF80-4859-8CE7-A43EE81993B5}</a:tableStyleId>
              </a:tblPr>
              <a:tblGrid>
                <a:gridCol w="1393862">
                  <a:extLst>
                    <a:ext uri="{9D8B030D-6E8A-4147-A177-3AD203B41FA5}">
                      <a16:colId xmlns:a16="http://schemas.microsoft.com/office/drawing/2014/main" val="3123890751"/>
                    </a:ext>
                  </a:extLst>
                </a:gridCol>
                <a:gridCol w="1503717">
                  <a:extLst>
                    <a:ext uri="{9D8B030D-6E8A-4147-A177-3AD203B41FA5}">
                      <a16:colId xmlns:a16="http://schemas.microsoft.com/office/drawing/2014/main" val="2943384657"/>
                    </a:ext>
                  </a:extLst>
                </a:gridCol>
                <a:gridCol w="1503717">
                  <a:extLst>
                    <a:ext uri="{9D8B030D-6E8A-4147-A177-3AD203B41FA5}">
                      <a16:colId xmlns:a16="http://schemas.microsoft.com/office/drawing/2014/main" val="404626813"/>
                    </a:ext>
                  </a:extLst>
                </a:gridCol>
                <a:gridCol w="1503717">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83134">
                <a:tc>
                  <a:txBody>
                    <a:bodyPr/>
                    <a:lstStyle/>
                    <a:p>
                      <a:pPr marL="0" algn="ctr" defTabSz="914400" rtl="0" eaLnBrk="1" latinLnBrk="0" hangingPunct="1"/>
                      <a:r>
                        <a:rPr lang="es-CO" sz="1400" b="0" kern="1200" dirty="0">
                          <a:solidFill>
                            <a:schemeClr val="accent1">
                              <a:lumMod val="50000"/>
                            </a:schemeClr>
                          </a:solidFill>
                          <a:latin typeface="+mn-lt"/>
                          <a:ea typeface="+mn-ea"/>
                          <a:cs typeface="+mn-cs"/>
                        </a:rPr>
                        <a:t>2.631</a:t>
                      </a:r>
                    </a:p>
                  </a:txBody>
                  <a:tcPr marL="44450" marR="44450" marT="0" marB="0" anchor="ctr"/>
                </a:tc>
                <a:tc>
                  <a:txBody>
                    <a:bodyPr/>
                    <a:lstStyle/>
                    <a:p>
                      <a:pPr algn="ctr"/>
                      <a:r>
                        <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rPr>
                        <a:t>5.820</a:t>
                      </a:r>
                    </a:p>
                  </a:txBody>
                  <a:tcPr marL="44450" marR="44450" marT="0" marB="0" anchor="ctr"/>
                </a:tc>
                <a:tc>
                  <a:txBody>
                    <a:bodyPr/>
                    <a:lstStyle/>
                    <a:p>
                      <a:pPr algn="ctr"/>
                      <a:r>
                        <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rPr>
                        <a:t>232</a:t>
                      </a:r>
                    </a:p>
                  </a:txBody>
                  <a:tcPr marL="44450" marR="44450" marT="0" marB="0" anchor="ctr"/>
                </a:tc>
                <a:tc>
                  <a:txBody>
                    <a:bodyPr/>
                    <a:lstStyle/>
                    <a:p>
                      <a:pPr algn="ctr"/>
                      <a:r>
                        <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rPr>
                        <a:t>1.346</a:t>
                      </a: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AEA0353D-E97F-62F2-CFEC-4F2F13363572}"/>
              </a:ext>
            </a:extLst>
          </p:cNvPr>
          <p:cNvGraphicFramePr>
            <a:graphicFrameLocks noGrp="1"/>
          </p:cNvGraphicFramePr>
          <p:nvPr/>
        </p:nvGraphicFramePr>
        <p:xfrm>
          <a:off x="6626517" y="1436771"/>
          <a:ext cx="5447214" cy="2045436"/>
        </p:xfrm>
        <a:graphic>
          <a:graphicData uri="http://schemas.openxmlformats.org/drawingml/2006/table">
            <a:tbl>
              <a:tblPr firstRow="1" bandRow="1">
                <a:tableStyleId>{68D230F3-CF80-4859-8CE7-A43EE81993B5}</a:tableStyleId>
              </a:tblPr>
              <a:tblGrid>
                <a:gridCol w="1516398">
                  <a:extLst>
                    <a:ext uri="{9D8B030D-6E8A-4147-A177-3AD203B41FA5}">
                      <a16:colId xmlns:a16="http://schemas.microsoft.com/office/drawing/2014/main" val="1103263614"/>
                    </a:ext>
                  </a:extLst>
                </a:gridCol>
                <a:gridCol w="1172200">
                  <a:extLst>
                    <a:ext uri="{9D8B030D-6E8A-4147-A177-3AD203B41FA5}">
                      <a16:colId xmlns:a16="http://schemas.microsoft.com/office/drawing/2014/main" val="947740525"/>
                    </a:ext>
                  </a:extLst>
                </a:gridCol>
                <a:gridCol w="1418097">
                  <a:extLst>
                    <a:ext uri="{9D8B030D-6E8A-4147-A177-3AD203B41FA5}">
                      <a16:colId xmlns:a16="http://schemas.microsoft.com/office/drawing/2014/main" val="3279385923"/>
                    </a:ext>
                  </a:extLst>
                </a:gridCol>
                <a:gridCol w="1340519">
                  <a:extLst>
                    <a:ext uri="{9D8B030D-6E8A-4147-A177-3AD203B41FA5}">
                      <a16:colId xmlns:a16="http://schemas.microsoft.com/office/drawing/2014/main" val="1175991103"/>
                    </a:ext>
                  </a:extLst>
                </a:gridCol>
              </a:tblGrid>
              <a:tr h="211425">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521436">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285949">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483</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2.793</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42%</a:t>
                      </a:r>
                    </a:p>
                  </a:txBody>
                  <a:tcPr anchor="ctr"/>
                </a:tc>
                <a:extLst>
                  <a:ext uri="{0D108BD9-81ED-4DB2-BD59-A6C34878D82A}">
                    <a16:rowId xmlns:a16="http://schemas.microsoft.com/office/drawing/2014/main" val="2671597833"/>
                  </a:ext>
                </a:extLst>
              </a:tr>
              <a:tr h="285949">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133</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2.412</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99%</a:t>
                      </a:r>
                    </a:p>
                  </a:txBody>
                  <a:tcPr anchor="ctr"/>
                </a:tc>
                <a:extLst>
                  <a:ext uri="{0D108BD9-81ED-4DB2-BD59-A6C34878D82A}">
                    <a16:rowId xmlns:a16="http://schemas.microsoft.com/office/drawing/2014/main" val="1723866473"/>
                  </a:ext>
                </a:extLst>
              </a:tr>
              <a:tr h="285949">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199</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1.427</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63%</a:t>
                      </a:r>
                    </a:p>
                  </a:txBody>
                  <a:tcPr anchor="ctr"/>
                </a:tc>
                <a:extLst>
                  <a:ext uri="{0D108BD9-81ED-4DB2-BD59-A6C34878D82A}">
                    <a16:rowId xmlns:a16="http://schemas.microsoft.com/office/drawing/2014/main" val="3370870032"/>
                  </a:ext>
                </a:extLst>
              </a:tr>
              <a:tr h="234917">
                <a:tc>
                  <a:txBody>
                    <a:bodyPr/>
                    <a:lstStyle/>
                    <a:p>
                      <a:r>
                        <a:rPr lang="es-CO" sz="1400" b="1">
                          <a:solidFill>
                            <a:schemeClr val="accent1">
                              <a:lumMod val="50000"/>
                            </a:schemeClr>
                          </a:solidFill>
                          <a:latin typeface="+mn-lt"/>
                        </a:rPr>
                        <a:t>TOTAL</a:t>
                      </a:r>
                    </a:p>
                  </a:txBody>
                  <a:tcP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815</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6.632</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58%</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4004075492"/>
                  </a:ext>
                </a:extLst>
              </a:tr>
            </a:tbl>
          </a:graphicData>
        </a:graphic>
      </p:graphicFrame>
      <p:sp>
        <p:nvSpPr>
          <p:cNvPr id="11" name="Rectangle 1">
            <a:extLst>
              <a:ext uri="{FF2B5EF4-FFF2-40B4-BE49-F238E27FC236}">
                <a16:creationId xmlns:a16="http://schemas.microsoft.com/office/drawing/2014/main" id="{35A9234D-A75C-4DDD-AF44-DCB26D9A67B4}"/>
              </a:ext>
            </a:extLst>
          </p:cNvPr>
          <p:cNvSpPr>
            <a:spLocks noChangeArrowheads="1"/>
          </p:cNvSpPr>
          <p:nvPr/>
        </p:nvSpPr>
        <p:spPr bwMode="auto">
          <a:xfrm rot="10800000" flipV="1">
            <a:off x="6722422" y="3571264"/>
            <a:ext cx="5351309"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informe mensual del Concesionario el informe del mes de </a:t>
            </a:r>
            <a:r>
              <a:rPr lang="es-CO" altLang="es-CO" sz="1200">
                <a:solidFill>
                  <a:srgbClr val="4472C4">
                    <a:lumMod val="50000"/>
                  </a:srgbClr>
                </a:solidFill>
                <a:latin typeface="Calibri" panose="020F0502020204030204"/>
                <a:ea typeface="Times New Roman" panose="02020603050405020304" pitchFamily="18" charset="0"/>
                <a:cs typeface="Arial" panose="020B0604020202020204" pitchFamily="34" charset="0"/>
              </a:rPr>
              <a:t>enero de 2024</a:t>
            </a: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a:p>
            <a:pPr eaLnBrk="0" fontAlgn="base" hangingPunct="0">
              <a:spcBef>
                <a:spcPct val="0"/>
              </a:spcBef>
              <a:spcAft>
                <a:spcPct val="0"/>
              </a:spcAft>
              <a:defRPr/>
            </a:pP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*Las cantidades se encuentra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38058759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97497" y="6302783"/>
            <a:ext cx="6038024" cy="507831"/>
          </a:xfrm>
          <a:prstGeom prst="rect">
            <a:avLst/>
          </a:prstGeom>
          <a:noFill/>
        </p:spPr>
        <p:txBody>
          <a:bodyPr wrap="square" rtlCol="0">
            <a:spAutoFit/>
          </a:bodyPr>
          <a:lstStyle/>
          <a:p>
            <a:r>
              <a:rPr lang="es-CO" sz="900" dirty="0">
                <a:solidFill>
                  <a:schemeClr val="accent1">
                    <a:lumMod val="50000"/>
                  </a:schemeClr>
                </a:solidFill>
              </a:rPr>
              <a:t>(*)</a:t>
            </a:r>
            <a:r>
              <a:rPr lang="es-MX" sz="900" dirty="0">
                <a:solidFill>
                  <a:schemeClr val="accent1">
                    <a:lumMod val="50000"/>
                  </a:schemeClr>
                </a:solidFill>
              </a:rPr>
              <a:t> De acuerdo con lo establecido en el Decreto 1077 de 2015, artículo 2.3.2.1.1. “Definiciones”. Numeral 43.</a:t>
            </a:r>
            <a:endParaRPr lang="es-CO" sz="900" dirty="0">
              <a:solidFill>
                <a:schemeClr val="accent1">
                  <a:lumMod val="50000"/>
                </a:schemeClr>
              </a:solidFill>
              <a:highlight>
                <a:srgbClr val="FFFFFF"/>
              </a:highlight>
            </a:endParaRPr>
          </a:p>
          <a:p>
            <a:r>
              <a:rPr lang="es-CO" sz="900" dirty="0">
                <a:solidFill>
                  <a:schemeClr val="accent1">
                    <a:lumMod val="50000"/>
                  </a:schemeClr>
                </a:solidFill>
                <a:highlight>
                  <a:srgbClr val="FFFFFF"/>
                </a:highlight>
              </a:rPr>
              <a:t>Fuente: Base de datos PIDJ </a:t>
            </a:r>
          </a:p>
          <a:p>
            <a:r>
              <a:rPr lang="es-MX" sz="900" dirty="0">
                <a:solidFill>
                  <a:schemeClr val="accent1">
                    <a:lumMod val="50000"/>
                  </a:schemeClr>
                </a:solidFill>
                <a:highlight>
                  <a:srgbClr val="FFFFFF"/>
                </a:highlight>
              </a:rPr>
              <a:t>Periodo comprendido entre el 1 de enero y el 29 de febrero de 2024</a:t>
            </a:r>
            <a:endParaRPr lang="es-CO" sz="900" dirty="0">
              <a:solidFill>
                <a:schemeClr val="accent1">
                  <a:lumMod val="50000"/>
                </a:schemeClr>
              </a:solidFill>
              <a:highlight>
                <a:srgbClr val="FFFFFF"/>
              </a:highlight>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0662" y="1585871"/>
            <a:ext cx="992865" cy="779988"/>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537543" y="1579514"/>
            <a:ext cx="1382614" cy="783065"/>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55962" y="1800939"/>
            <a:ext cx="1366506" cy="289747"/>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97772" y="1628572"/>
            <a:ext cx="1199927" cy="462114"/>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135468" y="1598019"/>
            <a:ext cx="1329707" cy="523220"/>
          </a:xfrm>
          <a:prstGeom prst="rect">
            <a:avLst/>
          </a:prstGeom>
          <a:noFill/>
        </p:spPr>
        <p:txBody>
          <a:bodyPr wrap="square" rtlCol="0">
            <a:spAutoFit/>
          </a:bodyPr>
          <a:lstStyle/>
          <a:p>
            <a:r>
              <a:rPr lang="es-CO" sz="2800" b="1" kern="0" cap="small">
                <a:solidFill>
                  <a:schemeClr val="accent1">
                    <a:lumMod val="50000"/>
                  </a:schemeClr>
                </a:solidFill>
                <a:latin typeface="Candara" panose="020E0502030303020204" pitchFamily="34" charset="0"/>
              </a:rPr>
              <a:t>TOTAL</a:t>
            </a:r>
            <a:endParaRPr lang="es-CO" sz="1400"/>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718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ordinarios* – 2024 </a:t>
            </a:r>
            <a:endParaRPr lang="es-CO" sz="1600" b="0" kern="0">
              <a:solidFill>
                <a:schemeClr val="accent1">
                  <a:lumMod val="50000"/>
                </a:schemeClr>
              </a:solidFill>
            </a:endParaRPr>
          </a:p>
        </p:txBody>
      </p:sp>
      <p:grpSp>
        <p:nvGrpSpPr>
          <p:cNvPr id="7" name="Grupo 6">
            <a:extLst>
              <a:ext uri="{FF2B5EF4-FFF2-40B4-BE49-F238E27FC236}">
                <a16:creationId xmlns:a16="http://schemas.microsoft.com/office/drawing/2014/main" id="{2DE9AA0E-45AB-ADF0-2791-7823AD5132E2}"/>
              </a:ext>
            </a:extLst>
          </p:cNvPr>
          <p:cNvGrpSpPr/>
          <p:nvPr/>
        </p:nvGrpSpPr>
        <p:grpSpPr>
          <a:xfrm>
            <a:off x="4667767" y="1325935"/>
            <a:ext cx="942092" cy="986839"/>
            <a:chOff x="4478235" y="1309860"/>
            <a:chExt cx="942092" cy="986839"/>
          </a:xfrm>
        </p:grpSpPr>
        <p:pic>
          <p:nvPicPr>
            <p:cNvPr id="24" name="Picture 2">
              <a:extLst>
                <a:ext uri="{FF2B5EF4-FFF2-40B4-BE49-F238E27FC236}">
                  <a16:creationId xmlns:a16="http://schemas.microsoft.com/office/drawing/2014/main" id="{94EE6973-16C4-4F63-A2A5-4C74E14D5D9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78235" y="1762666"/>
              <a:ext cx="942092" cy="5340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A69F2703-7766-411E-9041-3437A82F1D09}"/>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86814" y="1309860"/>
              <a:ext cx="928019" cy="52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4" name="Tabla 3">
            <a:extLst>
              <a:ext uri="{FF2B5EF4-FFF2-40B4-BE49-F238E27FC236}">
                <a16:creationId xmlns:a16="http://schemas.microsoft.com/office/drawing/2014/main" id="{7A0E4A96-AADB-7804-EBD2-4BFF7F2C86A3}"/>
              </a:ext>
            </a:extLst>
          </p:cNvPr>
          <p:cNvGraphicFramePr>
            <a:graphicFrameLocks noGrp="1"/>
          </p:cNvGraphicFramePr>
          <p:nvPr>
            <p:extLst>
              <p:ext uri="{D42A27DB-BD31-4B8C-83A1-F6EECF244321}">
                <p14:modId xmlns:p14="http://schemas.microsoft.com/office/powerpoint/2010/main" val="1893198506"/>
              </p:ext>
            </p:extLst>
          </p:nvPr>
        </p:nvGraphicFramePr>
        <p:xfrm>
          <a:off x="267285" y="2605998"/>
          <a:ext cx="11408900" cy="924992"/>
        </p:xfrm>
        <a:graphic>
          <a:graphicData uri="http://schemas.openxmlformats.org/drawingml/2006/table">
            <a:tbl>
              <a:tblPr/>
              <a:tblGrid>
                <a:gridCol w="825485">
                  <a:extLst>
                    <a:ext uri="{9D8B030D-6E8A-4147-A177-3AD203B41FA5}">
                      <a16:colId xmlns:a16="http://schemas.microsoft.com/office/drawing/2014/main" val="3992898669"/>
                    </a:ext>
                  </a:extLst>
                </a:gridCol>
                <a:gridCol w="935550">
                  <a:extLst>
                    <a:ext uri="{9D8B030D-6E8A-4147-A177-3AD203B41FA5}">
                      <a16:colId xmlns:a16="http://schemas.microsoft.com/office/drawing/2014/main" val="3761421559"/>
                    </a:ext>
                  </a:extLst>
                </a:gridCol>
                <a:gridCol w="154780">
                  <a:extLst>
                    <a:ext uri="{9D8B030D-6E8A-4147-A177-3AD203B41FA5}">
                      <a16:colId xmlns:a16="http://schemas.microsoft.com/office/drawing/2014/main" val="4132808073"/>
                    </a:ext>
                  </a:extLst>
                </a:gridCol>
                <a:gridCol w="825485">
                  <a:extLst>
                    <a:ext uri="{9D8B030D-6E8A-4147-A177-3AD203B41FA5}">
                      <a16:colId xmlns:a16="http://schemas.microsoft.com/office/drawing/2014/main" val="489094621"/>
                    </a:ext>
                  </a:extLst>
                </a:gridCol>
                <a:gridCol w="935550">
                  <a:extLst>
                    <a:ext uri="{9D8B030D-6E8A-4147-A177-3AD203B41FA5}">
                      <a16:colId xmlns:a16="http://schemas.microsoft.com/office/drawing/2014/main" val="2208336568"/>
                    </a:ext>
                  </a:extLst>
                </a:gridCol>
                <a:gridCol w="154780">
                  <a:extLst>
                    <a:ext uri="{9D8B030D-6E8A-4147-A177-3AD203B41FA5}">
                      <a16:colId xmlns:a16="http://schemas.microsoft.com/office/drawing/2014/main" val="1181154767"/>
                    </a:ext>
                  </a:extLst>
                </a:gridCol>
                <a:gridCol w="825485">
                  <a:extLst>
                    <a:ext uri="{9D8B030D-6E8A-4147-A177-3AD203B41FA5}">
                      <a16:colId xmlns:a16="http://schemas.microsoft.com/office/drawing/2014/main" val="576769049"/>
                    </a:ext>
                  </a:extLst>
                </a:gridCol>
                <a:gridCol w="935550">
                  <a:extLst>
                    <a:ext uri="{9D8B030D-6E8A-4147-A177-3AD203B41FA5}">
                      <a16:colId xmlns:a16="http://schemas.microsoft.com/office/drawing/2014/main" val="504089987"/>
                    </a:ext>
                  </a:extLst>
                </a:gridCol>
                <a:gridCol w="154780">
                  <a:extLst>
                    <a:ext uri="{9D8B030D-6E8A-4147-A177-3AD203B41FA5}">
                      <a16:colId xmlns:a16="http://schemas.microsoft.com/office/drawing/2014/main" val="1378766869"/>
                    </a:ext>
                  </a:extLst>
                </a:gridCol>
                <a:gridCol w="825485">
                  <a:extLst>
                    <a:ext uri="{9D8B030D-6E8A-4147-A177-3AD203B41FA5}">
                      <a16:colId xmlns:a16="http://schemas.microsoft.com/office/drawing/2014/main" val="2261022464"/>
                    </a:ext>
                  </a:extLst>
                </a:gridCol>
                <a:gridCol w="935550">
                  <a:extLst>
                    <a:ext uri="{9D8B030D-6E8A-4147-A177-3AD203B41FA5}">
                      <a16:colId xmlns:a16="http://schemas.microsoft.com/office/drawing/2014/main" val="22435388"/>
                    </a:ext>
                  </a:extLst>
                </a:gridCol>
                <a:gridCol w="154780">
                  <a:extLst>
                    <a:ext uri="{9D8B030D-6E8A-4147-A177-3AD203B41FA5}">
                      <a16:colId xmlns:a16="http://schemas.microsoft.com/office/drawing/2014/main" val="985943921"/>
                    </a:ext>
                  </a:extLst>
                </a:gridCol>
                <a:gridCol w="825485">
                  <a:extLst>
                    <a:ext uri="{9D8B030D-6E8A-4147-A177-3AD203B41FA5}">
                      <a16:colId xmlns:a16="http://schemas.microsoft.com/office/drawing/2014/main" val="2726269622"/>
                    </a:ext>
                  </a:extLst>
                </a:gridCol>
                <a:gridCol w="935550">
                  <a:extLst>
                    <a:ext uri="{9D8B030D-6E8A-4147-A177-3AD203B41FA5}">
                      <a16:colId xmlns:a16="http://schemas.microsoft.com/office/drawing/2014/main" val="1997089604"/>
                    </a:ext>
                  </a:extLst>
                </a:gridCol>
                <a:gridCol w="154780">
                  <a:extLst>
                    <a:ext uri="{9D8B030D-6E8A-4147-A177-3AD203B41FA5}">
                      <a16:colId xmlns:a16="http://schemas.microsoft.com/office/drawing/2014/main" val="504672383"/>
                    </a:ext>
                  </a:extLst>
                </a:gridCol>
                <a:gridCol w="825485">
                  <a:extLst>
                    <a:ext uri="{9D8B030D-6E8A-4147-A177-3AD203B41FA5}">
                      <a16:colId xmlns:a16="http://schemas.microsoft.com/office/drawing/2014/main" val="582755342"/>
                    </a:ext>
                  </a:extLst>
                </a:gridCol>
                <a:gridCol w="1004340">
                  <a:extLst>
                    <a:ext uri="{9D8B030D-6E8A-4147-A177-3AD203B41FA5}">
                      <a16:colId xmlns:a16="http://schemas.microsoft.com/office/drawing/2014/main" val="1416378"/>
                    </a:ext>
                  </a:extLst>
                </a:gridCol>
              </a:tblGrid>
              <a:tr h="236888">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886089485"/>
                  </a:ext>
                </a:extLst>
              </a:tr>
              <a:tr h="225608">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35.143,42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51.156,33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22.640,02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21.455,74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31.045,36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161.440,87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807532814"/>
                  </a:ext>
                </a:extLst>
              </a:tr>
              <a:tr h="225608">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35.020,34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50.125,69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30.575,06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21.181,48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22.127,44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159.030,01</a:t>
                      </a:r>
                    </a:p>
                  </a:txBody>
                  <a:tcPr marL="0" marR="0" marT="0" marB="0" anchor="ctr">
                    <a:lnL>
                      <a:noFill/>
                    </a:lnL>
                    <a:lnR>
                      <a:noFill/>
                    </a:lnR>
                    <a:lnT>
                      <a:noFill/>
                    </a:lnT>
                    <a:lnB>
                      <a:noFill/>
                    </a:lnB>
                    <a:noFill/>
                  </a:tcPr>
                </a:tc>
                <a:extLst>
                  <a:ext uri="{0D108BD9-81ED-4DB2-BD59-A6C34878D82A}">
                    <a16:rowId xmlns:a16="http://schemas.microsoft.com/office/drawing/2014/main" val="1131001124"/>
                  </a:ext>
                </a:extLst>
              </a:tr>
              <a:tr h="236888">
                <a:tc>
                  <a:txBody>
                    <a:bodyPr/>
                    <a:lstStyle/>
                    <a:p>
                      <a:pPr algn="ctr" rtl="0" fontAlgn="ctr"/>
                      <a:r>
                        <a:rPr lang="es-CO" sz="1100" b="0"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70.163,76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101.282,02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53.215,08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42.637,22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53.172,80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320.470,88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817019286"/>
                  </a:ext>
                </a:extLst>
              </a:tr>
            </a:tbl>
          </a:graphicData>
        </a:graphic>
      </p:graphicFrame>
    </p:spTree>
    <p:extLst>
      <p:ext uri="{BB962C8B-B14F-4D97-AF65-F5344CB8AC3E}">
        <p14:creationId xmlns:p14="http://schemas.microsoft.com/office/powerpoint/2010/main" val="64948789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67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6700" b="1" kern="0" cap="small">
                <a:solidFill>
                  <a:schemeClr val="accent1">
                    <a:lumMod val="50000"/>
                  </a:schemeClr>
                </a:solidFill>
                <a:latin typeface="Candara" panose="020E0502030303020204" pitchFamily="34" charset="0"/>
              </a:rPr>
              <a:t>VERIFICACIONES EN CAMPO</a:t>
            </a:r>
            <a:endParaRPr lang="es-CO" sz="4400" b="1" kern="0" cap="small">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165044605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118268" y="90419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415907" y="82181"/>
            <a:ext cx="11155204"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a:r>
              <a:rPr lang="es-CO" dirty="0">
                <a:solidFill>
                  <a:schemeClr val="accent1">
                    <a:lumMod val="50000"/>
                  </a:schemeClr>
                </a:solidFill>
              </a:rPr>
              <a:t>Verificación en Campo* </a:t>
            </a:r>
            <a:r>
              <a:rPr lang="es-CO" sz="3200" dirty="0">
                <a:solidFill>
                  <a:schemeClr val="accent1">
                    <a:lumMod val="50000"/>
                  </a:schemeClr>
                </a:solidFill>
              </a:rPr>
              <a:t>FEBRERO DE 2024</a:t>
            </a:r>
          </a:p>
        </p:txBody>
      </p:sp>
      <p:sp>
        <p:nvSpPr>
          <p:cNvPr id="29" name="CuadroTexto 28">
            <a:extLst>
              <a:ext uri="{FF2B5EF4-FFF2-40B4-BE49-F238E27FC236}">
                <a16:creationId xmlns:a16="http://schemas.microsoft.com/office/drawing/2014/main" id="{588C04A8-1E35-439D-9E0E-10C016717BD8}"/>
              </a:ext>
            </a:extLst>
          </p:cNvPr>
          <p:cNvSpPr txBox="1"/>
          <p:nvPr/>
        </p:nvSpPr>
        <p:spPr>
          <a:xfrm>
            <a:off x="6238746" y="5093635"/>
            <a:ext cx="5390051" cy="615553"/>
          </a:xfrm>
          <a:prstGeom prst="rect">
            <a:avLst/>
          </a:prstGeom>
          <a:noFill/>
        </p:spPr>
        <p:txBody>
          <a:bodyPr wrap="square" rtlCol="0">
            <a:spAutoFit/>
          </a:bodyPr>
          <a:lstStyle/>
          <a:p>
            <a:pPr algn="ctr"/>
            <a:r>
              <a:rPr lang="es-CO" sz="3400" b="1" kern="0" cap="small" dirty="0">
                <a:solidFill>
                  <a:schemeClr val="accent1">
                    <a:lumMod val="50000"/>
                  </a:schemeClr>
                </a:solidFill>
                <a:latin typeface="Candara" panose="020E0502030303020204" pitchFamily="34" charset="0"/>
              </a:rPr>
              <a:t>Total, Verificaciones 11.047</a:t>
            </a:r>
          </a:p>
        </p:txBody>
      </p:sp>
      <p:grpSp>
        <p:nvGrpSpPr>
          <p:cNvPr id="88" name="Grupo 87">
            <a:extLst>
              <a:ext uri="{FF2B5EF4-FFF2-40B4-BE49-F238E27FC236}">
                <a16:creationId xmlns:a16="http://schemas.microsoft.com/office/drawing/2014/main" id="{A8F3693D-21C2-4038-9CE1-FCB8F7D28AD4}"/>
              </a:ext>
            </a:extLst>
          </p:cNvPr>
          <p:cNvGrpSpPr/>
          <p:nvPr/>
        </p:nvGrpSpPr>
        <p:grpSpPr>
          <a:xfrm>
            <a:off x="415907" y="943013"/>
            <a:ext cx="4807237" cy="707886"/>
            <a:chOff x="415907" y="1107903"/>
            <a:chExt cx="4807237" cy="707886"/>
          </a:xfrm>
        </p:grpSpPr>
        <p:sp>
          <p:nvSpPr>
            <p:cNvPr id="31" name="CuadroTexto 30">
              <a:extLst>
                <a:ext uri="{FF2B5EF4-FFF2-40B4-BE49-F238E27FC236}">
                  <a16:creationId xmlns:a16="http://schemas.microsoft.com/office/drawing/2014/main" id="{1AA7EF3A-414C-415E-BF5C-C6AE57FA4037}"/>
                </a:ext>
              </a:extLst>
            </p:cNvPr>
            <p:cNvSpPr txBox="1"/>
            <p:nvPr/>
          </p:nvSpPr>
          <p:spPr>
            <a:xfrm>
              <a:off x="1329282" y="1107903"/>
              <a:ext cx="3893862" cy="707886"/>
            </a:xfrm>
            <a:prstGeom prst="rect">
              <a:avLst/>
            </a:prstGeom>
            <a:noFill/>
          </p:spPr>
          <p:txBody>
            <a:bodyPr wrap="square" rtlCol="0" anchor="ctr">
              <a:spAutoFit/>
            </a:bodyPr>
            <a:lstStyle/>
            <a:p>
              <a:r>
                <a:rPr lang="es-CO" sz="2000" b="1" dirty="0">
                  <a:solidFill>
                    <a:schemeClr val="accent1">
                      <a:lumMod val="50000"/>
                    </a:schemeClr>
                  </a:solidFill>
                </a:rPr>
                <a:t>Recolección y Transporte </a:t>
              </a:r>
            </a:p>
            <a:p>
              <a:r>
                <a:rPr lang="es-CO" sz="2000" b="1" dirty="0">
                  <a:solidFill>
                    <a:schemeClr val="accent1">
                      <a:lumMod val="50000"/>
                    </a:schemeClr>
                  </a:solidFill>
                </a:rPr>
                <a:t>1.972</a:t>
              </a:r>
            </a:p>
          </p:txBody>
        </p:sp>
        <p:pic>
          <p:nvPicPr>
            <p:cNvPr id="33" name="Imagen 32">
              <a:extLst>
                <a:ext uri="{FF2B5EF4-FFF2-40B4-BE49-F238E27FC236}">
                  <a16:creationId xmlns:a16="http://schemas.microsoft.com/office/drawing/2014/main" id="{2B9B872A-0027-44BB-8F52-30DC8674BBA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flipH="1">
              <a:off x="415907" y="1191846"/>
              <a:ext cx="771429" cy="540000"/>
            </a:xfrm>
            <a:prstGeom prst="rect">
              <a:avLst/>
            </a:prstGeom>
          </p:spPr>
        </p:pic>
      </p:grpSp>
      <p:grpSp>
        <p:nvGrpSpPr>
          <p:cNvPr id="89" name="Grupo 88">
            <a:extLst>
              <a:ext uri="{FF2B5EF4-FFF2-40B4-BE49-F238E27FC236}">
                <a16:creationId xmlns:a16="http://schemas.microsoft.com/office/drawing/2014/main" id="{115FFF43-CA70-4BF0-9390-22BEB0052264}"/>
              </a:ext>
            </a:extLst>
          </p:cNvPr>
          <p:cNvGrpSpPr/>
          <p:nvPr/>
        </p:nvGrpSpPr>
        <p:grpSpPr>
          <a:xfrm>
            <a:off x="484557" y="1704709"/>
            <a:ext cx="4738587" cy="763900"/>
            <a:chOff x="484557" y="2128426"/>
            <a:chExt cx="4738587" cy="763900"/>
          </a:xfrm>
        </p:grpSpPr>
        <p:pic>
          <p:nvPicPr>
            <p:cNvPr id="35" name="Imagen 34">
              <a:extLst>
                <a:ext uri="{FF2B5EF4-FFF2-40B4-BE49-F238E27FC236}">
                  <a16:creationId xmlns:a16="http://schemas.microsoft.com/office/drawing/2014/main" id="{CAB05671-5EFE-4987-9B64-0BA06F37092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84557" y="2172326"/>
              <a:ext cx="694785" cy="720000"/>
            </a:xfrm>
            <a:prstGeom prst="rect">
              <a:avLst/>
            </a:prstGeom>
            <a:ln>
              <a:noFill/>
            </a:ln>
          </p:spPr>
        </p:pic>
        <p:sp>
          <p:nvSpPr>
            <p:cNvPr id="37" name="CuadroTexto 36">
              <a:extLst>
                <a:ext uri="{FF2B5EF4-FFF2-40B4-BE49-F238E27FC236}">
                  <a16:creationId xmlns:a16="http://schemas.microsoft.com/office/drawing/2014/main" id="{AB5E4685-D5FC-4A03-8E49-083BA87DE68A}"/>
                </a:ext>
              </a:extLst>
            </p:cNvPr>
            <p:cNvSpPr txBox="1"/>
            <p:nvPr/>
          </p:nvSpPr>
          <p:spPr>
            <a:xfrm>
              <a:off x="1329282" y="2128426"/>
              <a:ext cx="3893862" cy="707886"/>
            </a:xfrm>
            <a:prstGeom prst="rect">
              <a:avLst/>
            </a:prstGeom>
            <a:noFill/>
          </p:spPr>
          <p:txBody>
            <a:bodyPr wrap="square" rtlCol="0" anchor="ctr">
              <a:spAutoFit/>
            </a:bodyPr>
            <a:lstStyle/>
            <a:p>
              <a:r>
                <a:rPr lang="es-CO" sz="2000" b="1" dirty="0" err="1">
                  <a:solidFill>
                    <a:schemeClr val="accent1">
                      <a:lumMod val="50000"/>
                    </a:schemeClr>
                  </a:solidFill>
                </a:rPr>
                <a:t>Contenerización</a:t>
              </a:r>
              <a:r>
                <a:rPr lang="es-CO" sz="2000" b="1" dirty="0">
                  <a:solidFill>
                    <a:schemeClr val="accent1">
                      <a:lumMod val="50000"/>
                    </a:schemeClr>
                  </a:solidFill>
                </a:rPr>
                <a:t> </a:t>
              </a:r>
              <a:r>
                <a:rPr lang="es-MX" sz="2000" baseline="30000" dirty="0">
                  <a:solidFill>
                    <a:schemeClr val="accent1">
                      <a:lumMod val="50000"/>
                    </a:schemeClr>
                  </a:solidFill>
                </a:rPr>
                <a:t>1</a:t>
              </a:r>
              <a:endParaRPr lang="es-CO" sz="2000" b="1" dirty="0">
                <a:solidFill>
                  <a:schemeClr val="accent1">
                    <a:lumMod val="50000"/>
                  </a:schemeClr>
                </a:solidFill>
                <a:effectLst/>
                <a:ea typeface="Calibri" panose="020F0502020204030204" pitchFamily="34" charset="0"/>
                <a:cs typeface="Times New Roman" panose="02020603050405020304" pitchFamily="18" charset="0"/>
              </a:endParaRPr>
            </a:p>
            <a:p>
              <a:r>
                <a:rPr lang="es-CO" sz="2000" b="1" dirty="0">
                  <a:solidFill>
                    <a:schemeClr val="accent1">
                      <a:lumMod val="50000"/>
                    </a:schemeClr>
                  </a:solidFill>
                </a:rPr>
                <a:t>947</a:t>
              </a:r>
            </a:p>
          </p:txBody>
        </p:sp>
      </p:grpSp>
      <p:grpSp>
        <p:nvGrpSpPr>
          <p:cNvPr id="91" name="Grupo 90">
            <a:extLst>
              <a:ext uri="{FF2B5EF4-FFF2-40B4-BE49-F238E27FC236}">
                <a16:creationId xmlns:a16="http://schemas.microsoft.com/office/drawing/2014/main" id="{44737337-3FF0-437A-AD23-4114ABAD3562}"/>
              </a:ext>
            </a:extLst>
          </p:cNvPr>
          <p:cNvGrpSpPr/>
          <p:nvPr/>
        </p:nvGrpSpPr>
        <p:grpSpPr>
          <a:xfrm>
            <a:off x="467336" y="4916502"/>
            <a:ext cx="5525517" cy="707886"/>
            <a:chOff x="454707" y="4307278"/>
            <a:chExt cx="5525517" cy="707886"/>
          </a:xfrm>
        </p:grpSpPr>
        <p:pic>
          <p:nvPicPr>
            <p:cNvPr id="25" name="Imagen 24">
              <a:extLst>
                <a:ext uri="{FF2B5EF4-FFF2-40B4-BE49-F238E27FC236}">
                  <a16:creationId xmlns:a16="http://schemas.microsoft.com/office/drawing/2014/main" id="{9738186C-4736-43FC-A446-0D2E2ED2084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54707" y="4424343"/>
              <a:ext cx="717332" cy="540000"/>
            </a:xfrm>
            <a:prstGeom prst="rect">
              <a:avLst/>
            </a:prstGeom>
            <a:ln>
              <a:noFill/>
            </a:ln>
          </p:spPr>
        </p:pic>
        <p:sp>
          <p:nvSpPr>
            <p:cNvPr id="41" name="CuadroTexto 40">
              <a:extLst>
                <a:ext uri="{FF2B5EF4-FFF2-40B4-BE49-F238E27FC236}">
                  <a16:creationId xmlns:a16="http://schemas.microsoft.com/office/drawing/2014/main" id="{23272282-A121-4524-8042-9CD43A48DEA9}"/>
                </a:ext>
              </a:extLst>
            </p:cNvPr>
            <p:cNvSpPr txBox="1"/>
            <p:nvPr/>
          </p:nvSpPr>
          <p:spPr>
            <a:xfrm>
              <a:off x="1329282" y="4307278"/>
              <a:ext cx="4650942" cy="707886"/>
            </a:xfrm>
            <a:prstGeom prst="rect">
              <a:avLst/>
            </a:prstGeom>
            <a:noFill/>
          </p:spPr>
          <p:txBody>
            <a:bodyPr wrap="square" rtlCol="0" anchor="ctr">
              <a:spAutoFit/>
            </a:bodyPr>
            <a:lstStyle/>
            <a:p>
              <a:r>
                <a:rPr lang="es-CO" sz="2000" b="1" dirty="0">
                  <a:solidFill>
                    <a:schemeClr val="accent1">
                      <a:lumMod val="50000"/>
                    </a:schemeClr>
                  </a:solidFill>
                </a:rPr>
                <a:t>Lavado  de Áreas Públicas </a:t>
              </a:r>
            </a:p>
            <a:p>
              <a:r>
                <a:rPr lang="es-CO" sz="2000" b="1" dirty="0">
                  <a:solidFill>
                    <a:schemeClr val="accent1">
                      <a:lumMod val="50000"/>
                    </a:schemeClr>
                  </a:solidFill>
                </a:rPr>
                <a:t>35</a:t>
              </a:r>
            </a:p>
          </p:txBody>
        </p:sp>
      </p:grpSp>
      <p:grpSp>
        <p:nvGrpSpPr>
          <p:cNvPr id="90" name="Grupo 89">
            <a:extLst>
              <a:ext uri="{FF2B5EF4-FFF2-40B4-BE49-F238E27FC236}">
                <a16:creationId xmlns:a16="http://schemas.microsoft.com/office/drawing/2014/main" id="{9F60E579-A73F-421C-A133-4FA1EF4AFFEE}"/>
              </a:ext>
            </a:extLst>
          </p:cNvPr>
          <p:cNvGrpSpPr/>
          <p:nvPr/>
        </p:nvGrpSpPr>
        <p:grpSpPr>
          <a:xfrm>
            <a:off x="498565" y="2476386"/>
            <a:ext cx="4755808" cy="720000"/>
            <a:chOff x="467336" y="3213474"/>
            <a:chExt cx="4755808" cy="720000"/>
          </a:xfrm>
        </p:grpSpPr>
        <p:sp>
          <p:nvSpPr>
            <p:cNvPr id="39" name="CuadroTexto 38">
              <a:extLst>
                <a:ext uri="{FF2B5EF4-FFF2-40B4-BE49-F238E27FC236}">
                  <a16:creationId xmlns:a16="http://schemas.microsoft.com/office/drawing/2014/main" id="{91E551CB-B92A-4112-8B63-680A286A437E}"/>
                </a:ext>
              </a:extLst>
            </p:cNvPr>
            <p:cNvSpPr txBox="1"/>
            <p:nvPr/>
          </p:nvSpPr>
          <p:spPr>
            <a:xfrm>
              <a:off x="1329282" y="3213474"/>
              <a:ext cx="3893862" cy="707886"/>
            </a:xfrm>
            <a:prstGeom prst="rect">
              <a:avLst/>
            </a:prstGeom>
            <a:noFill/>
          </p:spPr>
          <p:txBody>
            <a:bodyPr wrap="square" rtlCol="0" anchor="ctr">
              <a:spAutoFit/>
            </a:bodyPr>
            <a:lstStyle/>
            <a:p>
              <a:r>
                <a:rPr lang="es-CO" sz="2000" b="1" dirty="0">
                  <a:solidFill>
                    <a:schemeClr val="accent1">
                      <a:lumMod val="50000"/>
                    </a:schemeClr>
                  </a:solidFill>
                </a:rPr>
                <a:t>Barrido y Limpieza </a:t>
              </a:r>
              <a:r>
                <a:rPr lang="es-MX" sz="2000" baseline="30000" dirty="0">
                  <a:solidFill>
                    <a:schemeClr val="accent1">
                      <a:lumMod val="50000"/>
                    </a:schemeClr>
                  </a:solidFill>
                </a:rPr>
                <a:t>2</a:t>
              </a:r>
              <a:r>
                <a:rPr lang="es-CO" sz="2000" b="1" baseline="30000" dirty="0">
                  <a:solidFill>
                    <a:schemeClr val="accent1">
                      <a:lumMod val="50000"/>
                    </a:schemeClr>
                  </a:solidFill>
                  <a:cs typeface="Times New Roman" panose="02020603050405020304" pitchFamily="18" charset="0"/>
                </a:rPr>
                <a:t>	</a:t>
              </a:r>
              <a:endParaRPr lang="es-CO" sz="2000" b="1" dirty="0">
                <a:solidFill>
                  <a:schemeClr val="accent1">
                    <a:lumMod val="50000"/>
                  </a:schemeClr>
                </a:solidFill>
              </a:endParaRPr>
            </a:p>
            <a:p>
              <a:r>
                <a:rPr lang="es-CO" sz="2000" b="1" dirty="0">
                  <a:solidFill>
                    <a:schemeClr val="accent1">
                      <a:lumMod val="50000"/>
                    </a:schemeClr>
                  </a:solidFill>
                </a:rPr>
                <a:t>2.123</a:t>
              </a:r>
            </a:p>
          </p:txBody>
        </p:sp>
        <p:pic>
          <p:nvPicPr>
            <p:cNvPr id="67" name="Gráfico 66" descr="Cubo y fregona">
              <a:extLst>
                <a:ext uri="{FF2B5EF4-FFF2-40B4-BE49-F238E27FC236}">
                  <a16:creationId xmlns:a16="http://schemas.microsoft.com/office/drawing/2014/main" id="{08B62153-E92A-429A-B41C-A9E676B92864}"/>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467336" y="3213474"/>
              <a:ext cx="720000" cy="720000"/>
            </a:xfrm>
            <a:prstGeom prst="rect">
              <a:avLst/>
            </a:prstGeom>
          </p:spPr>
        </p:pic>
      </p:grpSp>
      <p:grpSp>
        <p:nvGrpSpPr>
          <p:cNvPr id="92" name="Grupo 91">
            <a:extLst>
              <a:ext uri="{FF2B5EF4-FFF2-40B4-BE49-F238E27FC236}">
                <a16:creationId xmlns:a16="http://schemas.microsoft.com/office/drawing/2014/main" id="{63C9395D-A0F8-4E47-B19B-1F2A4F9483BF}"/>
              </a:ext>
            </a:extLst>
          </p:cNvPr>
          <p:cNvGrpSpPr/>
          <p:nvPr/>
        </p:nvGrpSpPr>
        <p:grpSpPr>
          <a:xfrm>
            <a:off x="498565" y="4094843"/>
            <a:ext cx="6234775" cy="768945"/>
            <a:chOff x="442956" y="5364457"/>
            <a:chExt cx="6234775" cy="768945"/>
          </a:xfrm>
        </p:grpSpPr>
        <p:pic>
          <p:nvPicPr>
            <p:cNvPr id="65" name="Gráfico 64" descr="Escena de autopista">
              <a:extLst>
                <a:ext uri="{FF2B5EF4-FFF2-40B4-BE49-F238E27FC236}">
                  <a16:creationId xmlns:a16="http://schemas.microsoft.com/office/drawing/2014/main" id="{725F3CA4-8A54-4303-8673-8807C7DA0108}"/>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42956" y="5364457"/>
              <a:ext cx="720000" cy="720000"/>
            </a:xfrm>
            <a:prstGeom prst="rect">
              <a:avLst/>
            </a:prstGeom>
          </p:spPr>
        </p:pic>
        <p:sp>
          <p:nvSpPr>
            <p:cNvPr id="71" name="CuadroTexto 70">
              <a:extLst>
                <a:ext uri="{FF2B5EF4-FFF2-40B4-BE49-F238E27FC236}">
                  <a16:creationId xmlns:a16="http://schemas.microsoft.com/office/drawing/2014/main" id="{B38A43B2-F208-4131-9014-D000FFBE723B}"/>
                </a:ext>
              </a:extLst>
            </p:cNvPr>
            <p:cNvSpPr txBox="1"/>
            <p:nvPr/>
          </p:nvSpPr>
          <p:spPr>
            <a:xfrm>
              <a:off x="1287681" y="5425516"/>
              <a:ext cx="5390050" cy="707886"/>
            </a:xfrm>
            <a:prstGeom prst="rect">
              <a:avLst/>
            </a:prstGeom>
            <a:noFill/>
          </p:spPr>
          <p:txBody>
            <a:bodyPr wrap="square" rtlCol="0" anchor="ctr">
              <a:spAutoFit/>
            </a:bodyPr>
            <a:lstStyle/>
            <a:p>
              <a:r>
                <a:rPr lang="es-CO" sz="2000" b="1" dirty="0">
                  <a:solidFill>
                    <a:schemeClr val="accent1">
                      <a:lumMod val="50000"/>
                    </a:schemeClr>
                  </a:solidFill>
                </a:rPr>
                <a:t>Corte de Césped</a:t>
              </a:r>
            </a:p>
            <a:p>
              <a:r>
                <a:rPr lang="es-CO" sz="2000" b="1" dirty="0">
                  <a:solidFill>
                    <a:schemeClr val="accent1">
                      <a:lumMod val="50000"/>
                    </a:schemeClr>
                  </a:solidFill>
                </a:rPr>
                <a:t>1.266</a:t>
              </a:r>
            </a:p>
          </p:txBody>
        </p:sp>
      </p:grpSp>
      <p:grpSp>
        <p:nvGrpSpPr>
          <p:cNvPr id="93" name="Grupo 92">
            <a:extLst>
              <a:ext uri="{FF2B5EF4-FFF2-40B4-BE49-F238E27FC236}">
                <a16:creationId xmlns:a16="http://schemas.microsoft.com/office/drawing/2014/main" id="{EA5913C6-6E43-45DE-8A4A-09772536909A}"/>
              </a:ext>
            </a:extLst>
          </p:cNvPr>
          <p:cNvGrpSpPr/>
          <p:nvPr/>
        </p:nvGrpSpPr>
        <p:grpSpPr>
          <a:xfrm>
            <a:off x="467336" y="3368347"/>
            <a:ext cx="4738587" cy="726496"/>
            <a:chOff x="6276950" y="1097656"/>
            <a:chExt cx="4738587" cy="726496"/>
          </a:xfrm>
        </p:grpSpPr>
        <p:pic>
          <p:nvPicPr>
            <p:cNvPr id="59" name="Gráfico 58" descr="Árbol de hojas podridas">
              <a:extLst>
                <a:ext uri="{FF2B5EF4-FFF2-40B4-BE49-F238E27FC236}">
                  <a16:creationId xmlns:a16="http://schemas.microsoft.com/office/drawing/2014/main" id="{93C03901-9C1B-43E0-B03C-848361A90C27}"/>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276950" y="1104152"/>
              <a:ext cx="720000" cy="720000"/>
            </a:xfrm>
            <a:prstGeom prst="rect">
              <a:avLst/>
            </a:prstGeom>
          </p:spPr>
        </p:pic>
        <p:sp>
          <p:nvSpPr>
            <p:cNvPr id="73" name="CuadroTexto 72">
              <a:extLst>
                <a:ext uri="{FF2B5EF4-FFF2-40B4-BE49-F238E27FC236}">
                  <a16:creationId xmlns:a16="http://schemas.microsoft.com/office/drawing/2014/main" id="{546EF7EC-FA94-4DC6-B6F8-31F3D48A3E2B}"/>
                </a:ext>
              </a:extLst>
            </p:cNvPr>
            <p:cNvSpPr txBox="1"/>
            <p:nvPr/>
          </p:nvSpPr>
          <p:spPr>
            <a:xfrm>
              <a:off x="7121675" y="1097656"/>
              <a:ext cx="3893862" cy="707886"/>
            </a:xfrm>
            <a:prstGeom prst="rect">
              <a:avLst/>
            </a:prstGeom>
            <a:noFill/>
          </p:spPr>
          <p:txBody>
            <a:bodyPr wrap="square" rtlCol="0" anchor="ctr">
              <a:spAutoFit/>
            </a:bodyPr>
            <a:lstStyle/>
            <a:p>
              <a:r>
                <a:rPr lang="es-CO" sz="2000" b="1" dirty="0">
                  <a:solidFill>
                    <a:schemeClr val="accent1">
                      <a:lumMod val="50000"/>
                    </a:schemeClr>
                  </a:solidFill>
                </a:rPr>
                <a:t>Poda de Árboles</a:t>
              </a:r>
            </a:p>
            <a:p>
              <a:r>
                <a:rPr lang="es-CO" sz="2000" b="1" dirty="0">
                  <a:solidFill>
                    <a:schemeClr val="accent1">
                      <a:lumMod val="50000"/>
                    </a:schemeClr>
                  </a:solidFill>
                </a:rPr>
                <a:t>792</a:t>
              </a:r>
            </a:p>
          </p:txBody>
        </p:sp>
      </p:grpSp>
      <p:grpSp>
        <p:nvGrpSpPr>
          <p:cNvPr id="94" name="Grupo 93">
            <a:extLst>
              <a:ext uri="{FF2B5EF4-FFF2-40B4-BE49-F238E27FC236}">
                <a16:creationId xmlns:a16="http://schemas.microsoft.com/office/drawing/2014/main" id="{5DB38099-5BEF-441E-9C8A-D6719A877064}"/>
              </a:ext>
            </a:extLst>
          </p:cNvPr>
          <p:cNvGrpSpPr/>
          <p:nvPr/>
        </p:nvGrpSpPr>
        <p:grpSpPr>
          <a:xfrm>
            <a:off x="6444502" y="967417"/>
            <a:ext cx="4827655" cy="720000"/>
            <a:chOff x="6250315" y="2159652"/>
            <a:chExt cx="4827655" cy="720000"/>
          </a:xfrm>
        </p:grpSpPr>
        <p:pic>
          <p:nvPicPr>
            <p:cNvPr id="57" name="Gráfico 56" descr="Mecánico de automóviles">
              <a:extLst>
                <a:ext uri="{FF2B5EF4-FFF2-40B4-BE49-F238E27FC236}">
                  <a16:creationId xmlns:a16="http://schemas.microsoft.com/office/drawing/2014/main" id="{55AC6B4B-71AF-4A5C-81E3-7CCD48B554BD}"/>
                </a:ext>
              </a:extLst>
            </p:cNvPr>
            <p:cNvPicPr>
              <a:picLocks noChangeAspect="1"/>
            </p:cNvPicPr>
            <p:nvPr/>
          </p:nvPicPr>
          <p: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6250315" y="2159652"/>
              <a:ext cx="720000" cy="720000"/>
            </a:xfrm>
            <a:prstGeom prst="rect">
              <a:avLst/>
            </a:prstGeom>
          </p:spPr>
        </p:pic>
        <p:sp>
          <p:nvSpPr>
            <p:cNvPr id="75" name="CuadroTexto 74">
              <a:extLst>
                <a:ext uri="{FF2B5EF4-FFF2-40B4-BE49-F238E27FC236}">
                  <a16:creationId xmlns:a16="http://schemas.microsoft.com/office/drawing/2014/main" id="{44E12EB4-74B8-4F5A-9673-950CE519F319}"/>
                </a:ext>
              </a:extLst>
            </p:cNvPr>
            <p:cNvSpPr txBox="1"/>
            <p:nvPr/>
          </p:nvSpPr>
          <p:spPr>
            <a:xfrm>
              <a:off x="7184108" y="2171743"/>
              <a:ext cx="3893862" cy="707886"/>
            </a:xfrm>
            <a:prstGeom prst="rect">
              <a:avLst/>
            </a:prstGeom>
            <a:noFill/>
          </p:spPr>
          <p:txBody>
            <a:bodyPr wrap="square" rtlCol="0" anchor="ctr">
              <a:spAutoFit/>
            </a:bodyPr>
            <a:lstStyle/>
            <a:p>
              <a:r>
                <a:rPr lang="es-CO" sz="2000" b="1" dirty="0">
                  <a:solidFill>
                    <a:schemeClr val="accent1">
                      <a:lumMod val="50000"/>
                    </a:schemeClr>
                  </a:solidFill>
                </a:rPr>
                <a:t>Mantenimiento Flota Vehicular </a:t>
              </a:r>
              <a:r>
                <a:rPr lang="es-CO" sz="2000" baseline="30000" dirty="0">
                  <a:solidFill>
                    <a:schemeClr val="accent1">
                      <a:lumMod val="50000"/>
                    </a:schemeClr>
                  </a:solidFill>
                  <a:cs typeface="Times New Roman" panose="02020603050405020304" pitchFamily="18" charset="0"/>
                </a:rPr>
                <a:t>4</a:t>
              </a:r>
              <a:endParaRPr lang="es-CO" sz="2000" dirty="0">
                <a:solidFill>
                  <a:schemeClr val="accent1">
                    <a:lumMod val="50000"/>
                  </a:schemeClr>
                </a:solidFill>
              </a:endParaRPr>
            </a:p>
            <a:p>
              <a:r>
                <a:rPr lang="es-CO" sz="2000" b="1" dirty="0">
                  <a:solidFill>
                    <a:schemeClr val="accent1">
                      <a:lumMod val="50000"/>
                    </a:schemeClr>
                  </a:solidFill>
                </a:rPr>
                <a:t>255</a:t>
              </a:r>
            </a:p>
          </p:txBody>
        </p:sp>
      </p:grpSp>
      <p:grpSp>
        <p:nvGrpSpPr>
          <p:cNvPr id="96" name="Grupo 95">
            <a:extLst>
              <a:ext uri="{FF2B5EF4-FFF2-40B4-BE49-F238E27FC236}">
                <a16:creationId xmlns:a16="http://schemas.microsoft.com/office/drawing/2014/main" id="{99A1CCEE-E939-4027-933B-E8D3B6DC40B0}"/>
              </a:ext>
            </a:extLst>
          </p:cNvPr>
          <p:cNvGrpSpPr/>
          <p:nvPr/>
        </p:nvGrpSpPr>
        <p:grpSpPr>
          <a:xfrm>
            <a:off x="6444502" y="2501422"/>
            <a:ext cx="4827655" cy="720000"/>
            <a:chOff x="6300632" y="4079316"/>
            <a:chExt cx="4827655" cy="720000"/>
          </a:xfrm>
        </p:grpSpPr>
        <p:pic>
          <p:nvPicPr>
            <p:cNvPr id="61" name="Gráfico 60" descr="Globo terráqueo: América">
              <a:extLst>
                <a:ext uri="{FF2B5EF4-FFF2-40B4-BE49-F238E27FC236}">
                  <a16:creationId xmlns:a16="http://schemas.microsoft.com/office/drawing/2014/main" id="{5D54DC45-A290-4DEA-96B2-A581B87FCFAF}"/>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6300632" y="4079316"/>
              <a:ext cx="720000" cy="720000"/>
            </a:xfrm>
            <a:prstGeom prst="rect">
              <a:avLst/>
            </a:prstGeom>
          </p:spPr>
        </p:pic>
        <p:sp>
          <p:nvSpPr>
            <p:cNvPr id="79" name="CuadroTexto 78">
              <a:extLst>
                <a:ext uri="{FF2B5EF4-FFF2-40B4-BE49-F238E27FC236}">
                  <a16:creationId xmlns:a16="http://schemas.microsoft.com/office/drawing/2014/main" id="{82BFECD8-F759-47DD-85DF-08036ADE3182}"/>
                </a:ext>
              </a:extLst>
            </p:cNvPr>
            <p:cNvSpPr txBox="1"/>
            <p:nvPr/>
          </p:nvSpPr>
          <p:spPr>
            <a:xfrm>
              <a:off x="7234425" y="4079316"/>
              <a:ext cx="3893862" cy="707886"/>
            </a:xfrm>
            <a:prstGeom prst="rect">
              <a:avLst/>
            </a:prstGeom>
            <a:noFill/>
          </p:spPr>
          <p:txBody>
            <a:bodyPr wrap="square" rtlCol="0" anchor="ctr">
              <a:spAutoFit/>
            </a:bodyPr>
            <a:lstStyle/>
            <a:p>
              <a:r>
                <a:rPr lang="es-CO" sz="2000" b="1">
                  <a:solidFill>
                    <a:schemeClr val="accent1">
                      <a:lumMod val="50000"/>
                    </a:schemeClr>
                  </a:solidFill>
                </a:rPr>
                <a:t>Ambiental</a:t>
              </a:r>
            </a:p>
            <a:p>
              <a:r>
                <a:rPr lang="es-CO" sz="2000" b="1">
                  <a:solidFill>
                    <a:schemeClr val="accent1">
                      <a:lumMod val="50000"/>
                    </a:schemeClr>
                  </a:solidFill>
                </a:rPr>
                <a:t>5</a:t>
              </a:r>
            </a:p>
          </p:txBody>
        </p:sp>
      </p:grpSp>
      <p:grpSp>
        <p:nvGrpSpPr>
          <p:cNvPr id="98" name="Grupo 97">
            <a:extLst>
              <a:ext uri="{FF2B5EF4-FFF2-40B4-BE49-F238E27FC236}">
                <a16:creationId xmlns:a16="http://schemas.microsoft.com/office/drawing/2014/main" id="{0EC6370E-F066-47E8-87D4-02D24721C59C}"/>
              </a:ext>
            </a:extLst>
          </p:cNvPr>
          <p:cNvGrpSpPr/>
          <p:nvPr/>
        </p:nvGrpSpPr>
        <p:grpSpPr>
          <a:xfrm>
            <a:off x="6442934" y="3293150"/>
            <a:ext cx="5521570" cy="707886"/>
            <a:chOff x="6224817" y="5979579"/>
            <a:chExt cx="5521570" cy="707886"/>
          </a:xfrm>
        </p:grpSpPr>
        <p:pic>
          <p:nvPicPr>
            <p:cNvPr id="21" name="Imagen 20">
              <a:extLst>
                <a:ext uri="{FF2B5EF4-FFF2-40B4-BE49-F238E27FC236}">
                  <a16:creationId xmlns:a16="http://schemas.microsoft.com/office/drawing/2014/main" id="{BE277550-3B51-4E8B-9730-81EBEDA2F95F}"/>
                </a:ext>
              </a:extLst>
            </p:cNvPr>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6224817" y="6106458"/>
              <a:ext cx="797314" cy="496672"/>
            </a:xfrm>
            <a:prstGeom prst="rect">
              <a:avLst/>
            </a:prstGeom>
            <a:ln>
              <a:noFill/>
            </a:ln>
          </p:spPr>
        </p:pic>
        <p:sp>
          <p:nvSpPr>
            <p:cNvPr id="83" name="CuadroTexto 82">
              <a:extLst>
                <a:ext uri="{FF2B5EF4-FFF2-40B4-BE49-F238E27FC236}">
                  <a16:creationId xmlns:a16="http://schemas.microsoft.com/office/drawing/2014/main" id="{AF0521F0-A2AA-4B4E-9584-F4C817836268}"/>
                </a:ext>
              </a:extLst>
            </p:cNvPr>
            <p:cNvSpPr txBox="1"/>
            <p:nvPr/>
          </p:nvSpPr>
          <p:spPr>
            <a:xfrm>
              <a:off x="7243221" y="5979579"/>
              <a:ext cx="4503166" cy="707886"/>
            </a:xfrm>
            <a:prstGeom prst="rect">
              <a:avLst/>
            </a:prstGeom>
            <a:noFill/>
          </p:spPr>
          <p:txBody>
            <a:bodyPr wrap="square" rtlCol="0" anchor="ctr">
              <a:spAutoFit/>
            </a:bodyPr>
            <a:lstStyle/>
            <a:p>
              <a:r>
                <a:rPr lang="es-CO" sz="2000" b="1" dirty="0">
                  <a:solidFill>
                    <a:schemeClr val="accent1">
                      <a:lumMod val="50000"/>
                    </a:schemeClr>
                  </a:solidFill>
                </a:rPr>
                <a:t>Puntos Críticos y Arrojo Clandestino </a:t>
              </a:r>
            </a:p>
            <a:p>
              <a:r>
                <a:rPr lang="es-CO" sz="2000" b="1" dirty="0">
                  <a:solidFill>
                    <a:schemeClr val="accent1">
                      <a:lumMod val="50000"/>
                    </a:schemeClr>
                  </a:solidFill>
                </a:rPr>
                <a:t>3.010</a:t>
              </a:r>
            </a:p>
          </p:txBody>
        </p:sp>
      </p:grpSp>
      <p:grpSp>
        <p:nvGrpSpPr>
          <p:cNvPr id="95" name="Grupo 94">
            <a:extLst>
              <a:ext uri="{FF2B5EF4-FFF2-40B4-BE49-F238E27FC236}">
                <a16:creationId xmlns:a16="http://schemas.microsoft.com/office/drawing/2014/main" id="{9BCBC44D-3AFD-4055-AC3F-F9ABFB9FE78C}"/>
              </a:ext>
            </a:extLst>
          </p:cNvPr>
          <p:cNvGrpSpPr/>
          <p:nvPr/>
        </p:nvGrpSpPr>
        <p:grpSpPr>
          <a:xfrm>
            <a:off x="467336" y="5624388"/>
            <a:ext cx="4770798" cy="764281"/>
            <a:chOff x="6376526" y="3106465"/>
            <a:chExt cx="4770798" cy="764281"/>
          </a:xfrm>
        </p:grpSpPr>
        <p:sp>
          <p:nvSpPr>
            <p:cNvPr id="77" name="CuadroTexto 76">
              <a:extLst>
                <a:ext uri="{FF2B5EF4-FFF2-40B4-BE49-F238E27FC236}">
                  <a16:creationId xmlns:a16="http://schemas.microsoft.com/office/drawing/2014/main" id="{A6957FE2-3410-4876-BA8A-998BF11EA5E9}"/>
                </a:ext>
              </a:extLst>
            </p:cNvPr>
            <p:cNvSpPr txBox="1"/>
            <p:nvPr/>
          </p:nvSpPr>
          <p:spPr>
            <a:xfrm>
              <a:off x="7253462" y="3162860"/>
              <a:ext cx="3893862" cy="707886"/>
            </a:xfrm>
            <a:prstGeom prst="rect">
              <a:avLst/>
            </a:prstGeom>
            <a:noFill/>
          </p:spPr>
          <p:txBody>
            <a:bodyPr wrap="square" rtlCol="0" anchor="ctr">
              <a:spAutoFit/>
            </a:bodyPr>
            <a:lstStyle/>
            <a:p>
              <a:r>
                <a:rPr lang="es-CO" sz="2000" b="1" dirty="0">
                  <a:solidFill>
                    <a:schemeClr val="accent1">
                      <a:lumMod val="50000"/>
                    </a:schemeClr>
                  </a:solidFill>
                </a:rPr>
                <a:t>Cestas Públicas </a:t>
              </a:r>
              <a:r>
                <a:rPr lang="es-CO" sz="2000" baseline="30000" dirty="0">
                  <a:solidFill>
                    <a:schemeClr val="accent1">
                      <a:lumMod val="50000"/>
                    </a:schemeClr>
                  </a:solidFill>
                  <a:effectLst/>
                  <a:ea typeface="Times New Roman" panose="02020603050405020304" pitchFamily="18" charset="0"/>
                </a:rPr>
                <a:t>3</a:t>
              </a:r>
              <a:r>
                <a:rPr lang="es-CO" sz="2000" baseline="30000" dirty="0">
                  <a:effectLst/>
                  <a:ea typeface="Times New Roman" panose="02020603050405020304" pitchFamily="18" charset="0"/>
                </a:rPr>
                <a:t> </a:t>
              </a:r>
              <a:r>
                <a:rPr lang="es-CO" sz="2000" b="1" dirty="0">
                  <a:solidFill>
                    <a:schemeClr val="accent1">
                      <a:lumMod val="50000"/>
                    </a:schemeClr>
                  </a:solidFill>
                </a:rPr>
                <a:t> </a:t>
              </a:r>
              <a:r>
                <a:rPr lang="es-CO" sz="2000" b="1" baseline="30000" dirty="0">
                  <a:solidFill>
                    <a:schemeClr val="accent1">
                      <a:lumMod val="50000"/>
                    </a:schemeClr>
                  </a:solidFill>
                  <a:effectLst/>
                  <a:ea typeface="Calibri" panose="020F0502020204030204" pitchFamily="34" charset="0"/>
                  <a:cs typeface="Times New Roman" panose="02020603050405020304" pitchFamily="18" charset="0"/>
                </a:rPr>
                <a:t> </a:t>
              </a:r>
              <a:endParaRPr lang="es-CO" sz="2000" b="1" dirty="0">
                <a:solidFill>
                  <a:schemeClr val="accent1">
                    <a:lumMod val="50000"/>
                  </a:schemeClr>
                </a:solidFill>
              </a:endParaRPr>
            </a:p>
            <a:p>
              <a:r>
                <a:rPr lang="es-CO" sz="2000" b="1" dirty="0">
                  <a:solidFill>
                    <a:schemeClr val="accent1">
                      <a:lumMod val="50000"/>
                    </a:schemeClr>
                  </a:solidFill>
                </a:rPr>
                <a:t>126</a:t>
              </a:r>
            </a:p>
          </p:txBody>
        </p:sp>
        <p:pic>
          <p:nvPicPr>
            <p:cNvPr id="85" name="Gráfico 84" descr="Basura">
              <a:extLst>
                <a:ext uri="{FF2B5EF4-FFF2-40B4-BE49-F238E27FC236}">
                  <a16:creationId xmlns:a16="http://schemas.microsoft.com/office/drawing/2014/main" id="{AD567C57-38EF-4D22-A02D-A245E4B4B529}"/>
                </a:ext>
              </a:extLst>
            </p:cNvPr>
            <p:cNvPicPr>
              <a:picLocks noChangeAspect="1"/>
            </p:cNvPicPr>
            <p:nvPr/>
          </p:nvPicPr>
          <p:blipFill>
            <a:blip r:embed="rId17" cstate="email">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p:blipFill>
          <p:spPr>
            <a:xfrm>
              <a:off x="6376526" y="3106465"/>
              <a:ext cx="720000" cy="720000"/>
            </a:xfrm>
            <a:prstGeom prst="rect">
              <a:avLst/>
            </a:prstGeom>
          </p:spPr>
        </p:pic>
      </p:grpSp>
      <p:grpSp>
        <p:nvGrpSpPr>
          <p:cNvPr id="97" name="Grupo 96">
            <a:extLst>
              <a:ext uri="{FF2B5EF4-FFF2-40B4-BE49-F238E27FC236}">
                <a16:creationId xmlns:a16="http://schemas.microsoft.com/office/drawing/2014/main" id="{DE298BCA-FE7E-4FAC-BECF-A6598E48DA93}"/>
              </a:ext>
            </a:extLst>
          </p:cNvPr>
          <p:cNvGrpSpPr/>
          <p:nvPr/>
        </p:nvGrpSpPr>
        <p:grpSpPr>
          <a:xfrm>
            <a:off x="6442934" y="1713008"/>
            <a:ext cx="5521570" cy="732815"/>
            <a:chOff x="6300632" y="4970073"/>
            <a:chExt cx="5521570" cy="732815"/>
          </a:xfrm>
        </p:grpSpPr>
        <p:sp>
          <p:nvSpPr>
            <p:cNvPr id="81" name="CuadroTexto 80">
              <a:extLst>
                <a:ext uri="{FF2B5EF4-FFF2-40B4-BE49-F238E27FC236}">
                  <a16:creationId xmlns:a16="http://schemas.microsoft.com/office/drawing/2014/main" id="{A0490CF3-4E98-4BE4-A3A7-C90934C67FF7}"/>
                </a:ext>
              </a:extLst>
            </p:cNvPr>
            <p:cNvSpPr txBox="1"/>
            <p:nvPr/>
          </p:nvSpPr>
          <p:spPr>
            <a:xfrm>
              <a:off x="7234425" y="4970073"/>
              <a:ext cx="4587777" cy="707886"/>
            </a:xfrm>
            <a:prstGeom prst="rect">
              <a:avLst/>
            </a:prstGeom>
            <a:noFill/>
          </p:spPr>
          <p:txBody>
            <a:bodyPr wrap="square" rtlCol="0" anchor="ctr">
              <a:spAutoFit/>
            </a:bodyPr>
            <a:lstStyle/>
            <a:p>
              <a:r>
                <a:rPr lang="es-CO" sz="2000" b="1" dirty="0">
                  <a:solidFill>
                    <a:schemeClr val="accent1">
                      <a:lumMod val="50000"/>
                    </a:schemeClr>
                  </a:solidFill>
                </a:rPr>
                <a:t>Seguridad y Salud en el Trabajo </a:t>
              </a:r>
              <a:r>
                <a:rPr lang="es-CO" sz="2000" baseline="30000" dirty="0">
                  <a:solidFill>
                    <a:schemeClr val="accent1">
                      <a:lumMod val="50000"/>
                    </a:schemeClr>
                  </a:solidFill>
                  <a:cs typeface="Times New Roman" panose="02020603050405020304" pitchFamily="18" charset="0"/>
                </a:rPr>
                <a:t>5</a:t>
              </a:r>
              <a:endParaRPr lang="es-CO" sz="2000" dirty="0">
                <a:solidFill>
                  <a:schemeClr val="accent1">
                    <a:lumMod val="50000"/>
                  </a:schemeClr>
                </a:solidFill>
              </a:endParaRPr>
            </a:p>
            <a:p>
              <a:r>
                <a:rPr lang="es-CO" sz="2000" b="1" dirty="0">
                  <a:solidFill>
                    <a:schemeClr val="accent1">
                      <a:lumMod val="50000"/>
                    </a:schemeClr>
                  </a:solidFill>
                </a:rPr>
                <a:t>20</a:t>
              </a:r>
            </a:p>
          </p:txBody>
        </p:sp>
        <p:pic>
          <p:nvPicPr>
            <p:cNvPr id="87" name="Gráfico 86" descr="Médico">
              <a:extLst>
                <a:ext uri="{FF2B5EF4-FFF2-40B4-BE49-F238E27FC236}">
                  <a16:creationId xmlns:a16="http://schemas.microsoft.com/office/drawing/2014/main" id="{FC1DBB53-66AE-4E3E-A68A-165ADD5178D1}"/>
                </a:ext>
              </a:extLst>
            </p:cNvPr>
            <p:cNvPicPr>
              <a:picLocks noChangeAspect="1"/>
            </p:cNvPicPr>
            <p:nvPr/>
          </p:nvPicPr>
          <p:blipFill>
            <a:blip r:embed="rId19" cstate="email">
              <a:extLst>
                <a:ext uri="{28A0092B-C50C-407E-A947-70E740481C1C}">
                  <a14:useLocalDpi xmlns:a14="http://schemas.microsoft.com/office/drawing/2010/main"/>
                </a:ext>
                <a:ext uri="{96DAC541-7B7A-43D3-8B79-37D633B846F1}">
                  <asvg:svgBlip xmlns:asvg="http://schemas.microsoft.com/office/drawing/2016/SVG/main" r:embed="rId20"/>
                </a:ext>
              </a:extLst>
            </a:blip>
            <a:stretch>
              <a:fillRect/>
            </a:stretch>
          </p:blipFill>
          <p:spPr>
            <a:xfrm>
              <a:off x="6300632" y="4982888"/>
              <a:ext cx="720000" cy="720000"/>
            </a:xfrm>
            <a:prstGeom prst="rect">
              <a:avLst/>
            </a:prstGeom>
          </p:spPr>
        </p:pic>
      </p:grpSp>
      <p:grpSp>
        <p:nvGrpSpPr>
          <p:cNvPr id="4" name="Grupo 3">
            <a:extLst>
              <a:ext uri="{FF2B5EF4-FFF2-40B4-BE49-F238E27FC236}">
                <a16:creationId xmlns:a16="http://schemas.microsoft.com/office/drawing/2014/main" id="{6C204AFF-D2F0-400B-AA22-730E7932E30D}"/>
              </a:ext>
            </a:extLst>
          </p:cNvPr>
          <p:cNvGrpSpPr/>
          <p:nvPr/>
        </p:nvGrpSpPr>
        <p:grpSpPr>
          <a:xfrm>
            <a:off x="6621656" y="4094843"/>
            <a:ext cx="5059957" cy="788698"/>
            <a:chOff x="6366825" y="4357310"/>
            <a:chExt cx="5059957" cy="788698"/>
          </a:xfrm>
        </p:grpSpPr>
        <p:sp>
          <p:nvSpPr>
            <p:cNvPr id="42" name="CuadroTexto 41">
              <a:extLst>
                <a:ext uri="{FF2B5EF4-FFF2-40B4-BE49-F238E27FC236}">
                  <a16:creationId xmlns:a16="http://schemas.microsoft.com/office/drawing/2014/main" id="{4CF750E2-5796-45AD-9833-EDDD30728378}"/>
                </a:ext>
              </a:extLst>
            </p:cNvPr>
            <p:cNvSpPr txBox="1"/>
            <p:nvPr/>
          </p:nvSpPr>
          <p:spPr>
            <a:xfrm>
              <a:off x="7226827" y="4438122"/>
              <a:ext cx="4199955" cy="707886"/>
            </a:xfrm>
            <a:prstGeom prst="rect">
              <a:avLst/>
            </a:prstGeom>
            <a:noFill/>
          </p:spPr>
          <p:txBody>
            <a:bodyPr wrap="square" rtlCol="0" anchor="ctr">
              <a:spAutoFit/>
            </a:bodyPr>
            <a:lstStyle/>
            <a:p>
              <a:r>
                <a:rPr lang="es-CO" sz="2000" b="1" dirty="0">
                  <a:solidFill>
                    <a:schemeClr val="accent1">
                      <a:lumMod val="50000"/>
                    </a:schemeClr>
                  </a:solidFill>
                </a:rPr>
                <a:t>Mayores Frecuencias de Lavado</a:t>
              </a:r>
            </a:p>
            <a:p>
              <a:r>
                <a:rPr lang="es-CO" sz="2000" b="1" dirty="0">
                  <a:solidFill>
                    <a:schemeClr val="accent1">
                      <a:lumMod val="50000"/>
                    </a:schemeClr>
                  </a:solidFill>
                </a:rPr>
                <a:t>496</a:t>
              </a:r>
            </a:p>
          </p:txBody>
        </p:sp>
        <p:pic>
          <p:nvPicPr>
            <p:cNvPr id="3" name="Gráfico 2" descr="Boca de incendios rota">
              <a:extLst>
                <a:ext uri="{FF2B5EF4-FFF2-40B4-BE49-F238E27FC236}">
                  <a16:creationId xmlns:a16="http://schemas.microsoft.com/office/drawing/2014/main" id="{A62F0B88-A380-4E35-A7F9-98DECB18BA4C}"/>
                </a:ext>
              </a:extLst>
            </p:cNvPr>
            <p:cNvPicPr>
              <a:picLocks noChangeAspect="1"/>
            </p:cNvPicPr>
            <p:nvPr/>
          </p:nvPicPr>
          <p:blipFill>
            <a:blip r:embed="rId21" cstate="email">
              <a:extLst>
                <a:ext uri="{28A0092B-C50C-407E-A947-70E740481C1C}">
                  <a14:useLocalDpi xmlns:a14="http://schemas.microsoft.com/office/drawing/2010/main"/>
                </a:ext>
                <a:ext uri="{96DAC541-7B7A-43D3-8B79-37D633B846F1}">
                  <asvg:svgBlip xmlns:asvg="http://schemas.microsoft.com/office/drawing/2016/SVG/main" r:embed="rId22"/>
                </a:ext>
              </a:extLst>
            </a:blip>
            <a:stretch>
              <a:fillRect/>
            </a:stretch>
          </p:blipFill>
          <p:spPr>
            <a:xfrm>
              <a:off x="6366825" y="4357310"/>
              <a:ext cx="733030" cy="733030"/>
            </a:xfrm>
            <a:prstGeom prst="rect">
              <a:avLst/>
            </a:prstGeom>
          </p:spPr>
        </p:pic>
      </p:grpSp>
      <p:sp>
        <p:nvSpPr>
          <p:cNvPr id="47" name="CuadroTexto 46">
            <a:extLst>
              <a:ext uri="{FF2B5EF4-FFF2-40B4-BE49-F238E27FC236}">
                <a16:creationId xmlns:a16="http://schemas.microsoft.com/office/drawing/2014/main" id="{E7452025-156A-48DC-B5B0-8D1EEF2AF092}"/>
              </a:ext>
            </a:extLst>
          </p:cNvPr>
          <p:cNvSpPr txBox="1"/>
          <p:nvPr/>
        </p:nvSpPr>
        <p:spPr>
          <a:xfrm>
            <a:off x="53459" y="6475685"/>
            <a:ext cx="12020273" cy="369332"/>
          </a:xfrm>
          <a:prstGeom prst="rect">
            <a:avLst/>
          </a:prstGeom>
          <a:noFill/>
        </p:spPr>
        <p:txBody>
          <a:bodyPr wrap="square">
            <a:spAutoFit/>
          </a:bodyPr>
          <a:lstStyle/>
          <a:p>
            <a:pPr algn="just"/>
            <a:r>
              <a:rPr lang="es-MX" sz="900">
                <a:solidFill>
                  <a:schemeClr val="accent1">
                    <a:lumMod val="50000"/>
                  </a:schemeClr>
                </a:solidFill>
              </a:rPr>
              <a:t>Notas: Los datos presentados suman las visitas de: 1 - Instalación, mantenimiento y lavado de contenedores; 2- Barrido manual y barrido mecánico; 3 – Instalación y mantenimiento 4- Vehículos en el despacho, seguimiento a vehículos y vehículos al interior del PIDJ, Inoperatividad de flota 5 – SST y cuartelillos * Para todas las ASE</a:t>
            </a:r>
            <a:endParaRPr lang="es-MX" sz="900" b="0" i="0">
              <a:solidFill>
                <a:schemeClr val="accent1">
                  <a:lumMod val="50000"/>
                </a:schemeClr>
              </a:solidFill>
              <a:effectLst/>
            </a:endParaRPr>
          </a:p>
        </p:txBody>
      </p:sp>
    </p:spTree>
    <p:extLst>
      <p:ext uri="{BB962C8B-B14F-4D97-AF65-F5344CB8AC3E}">
        <p14:creationId xmlns:p14="http://schemas.microsoft.com/office/powerpoint/2010/main" val="32454737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Indicadores De Cobertura Territorial</a:t>
            </a:r>
            <a:endParaRPr lang="es-CO" sz="2000" dirty="0">
              <a:latin typeface="Candara" panose="020E0502030303020204" pitchFamily="34" charset="0"/>
            </a:endParaRPr>
          </a:p>
          <a:p>
            <a:pPr lvl="1"/>
            <a:r>
              <a:rPr lang="es-CO" sz="1600" b="0" dirty="0">
                <a:solidFill>
                  <a:schemeClr val="tx2"/>
                </a:solidFill>
              </a:rPr>
              <a:t>Porcentaje de cubrimiento – febrero de 2024</a:t>
            </a:r>
            <a:r>
              <a:rPr lang="es-CO" sz="1600" b="0" dirty="0">
                <a:latin typeface="Candara" panose="020E0502030303020204" pitchFamily="34" charset="0"/>
              </a:rPr>
              <a:t> </a:t>
            </a:r>
            <a:r>
              <a:rPr lang="es-CO" sz="1400" b="1" dirty="0">
                <a:latin typeface="Candara" panose="020E0502030303020204" pitchFamily="34" charset="0"/>
              </a:rPr>
              <a:t>ACOGIDA AL ESQUEMA DE</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extLst>
              <p:ext uri="{D42A27DB-BD31-4B8C-83A1-F6EECF244321}">
                <p14:modId xmlns:p14="http://schemas.microsoft.com/office/powerpoint/2010/main" val="1870732628"/>
              </p:ext>
            </p:extLst>
          </p:nvPr>
        </p:nvGraphicFramePr>
        <p:xfrm>
          <a:off x="496711" y="1433696"/>
          <a:ext cx="11232446" cy="5144793"/>
        </p:xfrm>
        <a:graphic>
          <a:graphicData uri="http://schemas.openxmlformats.org/drawingml/2006/table">
            <a:tbl>
              <a:tblPr firstRow="1" bandRow="1">
                <a:tableStyleId>{68D230F3-CF80-4859-8CE7-A43EE81993B5}</a:tableStyleId>
              </a:tblPr>
              <a:tblGrid>
                <a:gridCol w="1626386">
                  <a:extLst>
                    <a:ext uri="{9D8B030D-6E8A-4147-A177-3AD203B41FA5}">
                      <a16:colId xmlns:a16="http://schemas.microsoft.com/office/drawing/2014/main" val="20000"/>
                    </a:ext>
                  </a:extLst>
                </a:gridCol>
                <a:gridCol w="3046833">
                  <a:extLst>
                    <a:ext uri="{9D8B030D-6E8A-4147-A177-3AD203B41FA5}">
                      <a16:colId xmlns:a16="http://schemas.microsoft.com/office/drawing/2014/main" val="20001"/>
                    </a:ext>
                  </a:extLst>
                </a:gridCol>
                <a:gridCol w="973234">
                  <a:extLst>
                    <a:ext uri="{9D8B030D-6E8A-4147-A177-3AD203B41FA5}">
                      <a16:colId xmlns:a16="http://schemas.microsoft.com/office/drawing/2014/main" val="20002"/>
                    </a:ext>
                  </a:extLst>
                </a:gridCol>
                <a:gridCol w="1391328">
                  <a:extLst>
                    <a:ext uri="{9D8B030D-6E8A-4147-A177-3AD203B41FA5}">
                      <a16:colId xmlns:a16="http://schemas.microsoft.com/office/drawing/2014/main" val="20003"/>
                    </a:ext>
                  </a:extLst>
                </a:gridCol>
                <a:gridCol w="1030177">
                  <a:extLst>
                    <a:ext uri="{9D8B030D-6E8A-4147-A177-3AD203B41FA5}">
                      <a16:colId xmlns:a16="http://schemas.microsoft.com/office/drawing/2014/main" val="20004"/>
                    </a:ext>
                  </a:extLst>
                </a:gridCol>
                <a:gridCol w="1373571">
                  <a:extLst>
                    <a:ext uri="{9D8B030D-6E8A-4147-A177-3AD203B41FA5}">
                      <a16:colId xmlns:a16="http://schemas.microsoft.com/office/drawing/2014/main" val="20005"/>
                    </a:ext>
                  </a:extLst>
                </a:gridCol>
                <a:gridCol w="1790917">
                  <a:extLst>
                    <a:ext uri="{9D8B030D-6E8A-4147-A177-3AD203B41FA5}">
                      <a16:colId xmlns:a16="http://schemas.microsoft.com/office/drawing/2014/main" val="20006"/>
                    </a:ext>
                  </a:extLst>
                </a:gridCol>
              </a:tblGrid>
              <a:tr h="401862">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ACTIVIDAD</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COMPONENTE</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FORMATO</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NÚMERO DE VISITAS</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BARRIOS VISITADOS</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BARRIOS AFECTOS A VISITA</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PORCENTAJE DE COBERTURA</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0"/>
                  </a:ext>
                </a:extLst>
              </a:tr>
              <a:tr h="254283">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RECOLECCIÓN Y TRANSPORTE</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DESPACHO BASE – TIEMPOS Y RENDIM.</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 y 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CO" sz="1100" u="none" strike="noStrike" dirty="0">
                          <a:solidFill>
                            <a:srgbClr val="002060"/>
                          </a:solidFill>
                          <a:effectLst/>
                          <a:latin typeface="Calibri" panose="020F0502020204030204" pitchFamily="34" charset="0"/>
                          <a:cs typeface="Calibri" panose="020F0502020204030204" pitchFamily="34" charset="0"/>
                        </a:rPr>
                        <a:t>1.237</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509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1.085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46,9%</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1"/>
                  </a:ext>
                </a:extLst>
              </a:tr>
              <a:tr h="254283">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DOMICILIARIA</a:t>
                      </a:r>
                      <a:endParaRPr lang="es-ES" sz="110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726033857"/>
                  </a:ext>
                </a:extLst>
              </a:tr>
              <a:tr h="254283">
                <a:tc vMerge="1">
                  <a:txBody>
                    <a:bodyPr/>
                    <a:lstStyle/>
                    <a:p>
                      <a:endParaRPr lang="es-CO"/>
                    </a:p>
                  </a:txBody>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RCD USUARIOS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4</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626635168"/>
                  </a:ext>
                </a:extLst>
              </a:tr>
              <a:tr h="254283">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BOLSAS BARRIDO – RES. VEGETALES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 y 32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3"/>
                  </a:ext>
                </a:extLst>
              </a:tr>
              <a:tr h="254283">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DESCUENTO A CUENTAS CONTRATO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400176250"/>
                  </a:ext>
                </a:extLst>
              </a:tr>
              <a:tr h="198771">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VERIFICACIPON AL INTERIOR DEL RSDJ</a:t>
                      </a: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marL="0" algn="ctr" defTabSz="914400" rtl="0" eaLnBrk="1" fontAlgn="b" latinLnBrk="0" hangingPunct="1">
                        <a:lnSpc>
                          <a:spcPct val="150000"/>
                        </a:lnSpc>
                      </a:pPr>
                      <a:endParaRPr lang="es-CO"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extLst>
                  <a:ext uri="{0D108BD9-81ED-4DB2-BD59-A6C34878D82A}">
                    <a16:rowId xmlns:a16="http://schemas.microsoft.com/office/drawing/2014/main" val="66659449"/>
                  </a:ext>
                </a:extLst>
              </a:tr>
              <a:tr h="254283">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BARRIDO Y LIMPIEZA</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BARRIDO MANUAL</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994</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438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1.077</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40,7%</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extLst>
                  <a:ext uri="{0D108BD9-81ED-4DB2-BD59-A6C34878D82A}">
                    <a16:rowId xmlns:a16="http://schemas.microsoft.com/office/drawing/2014/main" val="3674210074"/>
                  </a:ext>
                </a:extLst>
              </a:tr>
              <a:tr h="254283">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BARRIDO MECÁNICO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2"/>
                  </a:ext>
                </a:extLst>
              </a:tr>
              <a:tr h="254729">
                <a:tc vMerge="1">
                  <a:txBody>
                    <a:bodyPr/>
                    <a:lstStyle/>
                    <a:p>
                      <a:pPr marL="0" marR="0" lvl="0" indent="0" algn="l" defTabSz="914400" rtl="0" eaLnBrk="1" fontAlgn="b" latinLnBrk="0" hangingPunct="1">
                        <a:lnSpc>
                          <a:spcPct val="100000"/>
                        </a:lnSpc>
                        <a:spcBef>
                          <a:spcPts val="0"/>
                        </a:spcBef>
                        <a:spcAft>
                          <a:spcPts val="0"/>
                        </a:spcAft>
                        <a:buClrTx/>
                        <a:buSzTx/>
                        <a:buFontTx/>
                        <a:buNone/>
                        <a:tabLst/>
                        <a:defRPr/>
                      </a:pPr>
                      <a:endParaRPr lang="es-ES" sz="1300" b="0" i="0" u="none" strike="noStrike" dirty="0">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CUARTELILLO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0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0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0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0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2307062242"/>
                  </a:ext>
                </a:extLst>
              </a:tr>
              <a:tr h="205800">
                <a:tc rowSpan="4">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COSTO LIMPIEZA URBANA  SUSCRIPTOR</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LAVADO PGIRS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2.211</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275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marL="0" algn="ctr" defTabSz="914400" rtl="0" eaLnBrk="1" fontAlgn="b" latinLnBrk="0" hangingPunct="1">
                        <a:lnSpc>
                          <a:spcPct val="10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1.077</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25,5%</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1681665366"/>
                  </a:ext>
                </a:extLst>
              </a:tr>
              <a:tr h="254283">
                <a:tc vMerge="1">
                  <a:txBody>
                    <a:bodyPr/>
                    <a:lstStyle/>
                    <a:p>
                      <a:pPr marL="0" marR="0" lvl="0" indent="0" algn="l" defTabSz="914400" rtl="0" eaLnBrk="1" fontAlgn="b" latinLnBrk="0" hangingPunct="1">
                        <a:lnSpc>
                          <a:spcPct val="150000"/>
                        </a:lnSpc>
                        <a:spcBef>
                          <a:spcPts val="0"/>
                        </a:spcBef>
                        <a:spcAft>
                          <a:spcPts val="0"/>
                        </a:spcAft>
                        <a:buClrTx/>
                        <a:buSzTx/>
                        <a:buFontTx/>
                        <a:buNone/>
                        <a:tabLst/>
                        <a:defRPr/>
                      </a:pPr>
                      <a:endParaRPr lang="es-ES" sz="1300" b="0" i="0" u="none" strike="noStrike" dirty="0">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INST. Y MTTO CESTAS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 11 y 28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3896255396"/>
                  </a:ext>
                </a:extLst>
              </a:tr>
              <a:tr h="254283">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CORTE DE CÉSPED</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15 y 16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4"/>
                  </a:ext>
                </a:extLst>
              </a:tr>
              <a:tr h="234152">
                <a:tc vMerge="1">
                  <a:txBody>
                    <a:bodyPr/>
                    <a:lstStyle/>
                    <a:p>
                      <a:pPr algn="l" rtl="0" fontAlgn="b"/>
                      <a:endParaRPr lang="es-CO" sz="1300" b="0" i="0" u="none" strike="noStrike" dirty="0">
                        <a:solidFill>
                          <a:srgbClr val="002060"/>
                        </a:solidFill>
                        <a:effectLst/>
                        <a:latin typeface="+mn-lt"/>
                      </a:endParaRPr>
                    </a:p>
                  </a:txBody>
                  <a:tcPr marL="0" marR="0" marT="0" marB="0" anchor="ct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PODA DE ÁRBOLES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17 y 18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endParaRPr lang="es-CO"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4265432237"/>
                  </a:ext>
                </a:extLst>
              </a:tr>
              <a:tr h="482605">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CONTENERIZACIÓN</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LAVADO Y MANTENIMIENTO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RECONTEO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RECOLECCIÓN</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21 y 26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22</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1.117</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156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348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44,8%</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0007"/>
                  </a:ext>
                </a:extLst>
              </a:tr>
              <a:tr h="205800">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PUNTOS CRÍTICOS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P. CRÍTICOS - A. CLANDESTINO</a:t>
                      </a: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13 ,38 y 39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100" u="none" strike="noStrike" kern="1200" dirty="0">
                          <a:solidFill>
                            <a:srgbClr val="002060"/>
                          </a:solidFill>
                          <a:effectLst/>
                          <a:latin typeface="Calibri" panose="020F0502020204030204" pitchFamily="34" charset="0"/>
                          <a:ea typeface="+mn-ea"/>
                          <a:cs typeface="Calibri" panose="020F0502020204030204" pitchFamily="34" charset="0"/>
                        </a:rPr>
                        <a:t>3.001</a:t>
                      </a:r>
                    </a:p>
                  </a:txBody>
                  <a:tcPr marL="0" marR="0" marT="0" marB="0">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639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1.077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59,3%</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extLst>
                  <a:ext uri="{0D108BD9-81ED-4DB2-BD59-A6C34878D82A}">
                    <a16:rowId xmlns:a16="http://schemas.microsoft.com/office/drawing/2014/main" val="10011"/>
                  </a:ext>
                </a:extLst>
              </a:tr>
              <a:tr h="321737">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ADICIONES LAVADO AREAS PÚBLICAS</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MAYORES FRECUENCIAS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24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481</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152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331</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45,9%</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335463508"/>
                  </a:ext>
                </a:extLst>
              </a:tr>
              <a:tr h="254283">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CALIDAD</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CALIDAD DEL SERVICIO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1.940</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606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1.077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56,3%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730247817"/>
                  </a:ext>
                </a:extLst>
              </a:tr>
              <a:tr h="254283">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COBERTURA TOTAL</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TODOS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NA</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10.981</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836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1.085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77,1%</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2287251108"/>
                  </a:ext>
                </a:extLst>
              </a:tr>
            </a:tbl>
          </a:graphicData>
        </a:graphic>
      </p:graphicFrame>
    </p:spTree>
    <p:extLst>
      <p:ext uri="{BB962C8B-B14F-4D97-AF65-F5344CB8AC3E}">
        <p14:creationId xmlns:p14="http://schemas.microsoft.com/office/powerpoint/2010/main" val="3653466254"/>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Indicadores De Cobertura Territorial</a:t>
            </a:r>
            <a:endParaRPr lang="es-CO" sz="2000" dirty="0">
              <a:latin typeface="Candara" panose="020E0502030303020204" pitchFamily="34" charset="0"/>
            </a:endParaRPr>
          </a:p>
          <a:p>
            <a:pPr lvl="1"/>
            <a:r>
              <a:rPr lang="es-CO" sz="1600" b="0" dirty="0">
                <a:solidFill>
                  <a:schemeClr val="tx2"/>
                </a:solidFill>
              </a:rPr>
              <a:t>Mapa de cobertura total del servicio de aseo </a:t>
            </a:r>
            <a:r>
              <a:rPr lang="es-CO" sz="1600" b="0">
                <a:solidFill>
                  <a:schemeClr val="tx2"/>
                </a:solidFill>
              </a:rPr>
              <a:t>– febrero de </a:t>
            </a:r>
            <a:r>
              <a:rPr lang="es-CO" sz="1600" b="0" dirty="0">
                <a:solidFill>
                  <a:schemeClr val="tx2"/>
                </a:solidFill>
              </a:rPr>
              <a:t>2024</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pic>
        <p:nvPicPr>
          <p:cNvPr id="4" name="Imagen 3" descr="Mapa&#10;&#10;Descripción generada automáticamente">
            <a:extLst>
              <a:ext uri="{FF2B5EF4-FFF2-40B4-BE49-F238E27FC236}">
                <a16:creationId xmlns:a16="http://schemas.microsoft.com/office/drawing/2014/main" id="{5A4DBF2F-90F5-C98D-0146-F1DD93E4801D}"/>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9647" y="1135870"/>
            <a:ext cx="11955463" cy="5722129"/>
          </a:xfrm>
          <a:prstGeom prst="rect">
            <a:avLst/>
          </a:prstGeom>
        </p:spPr>
      </p:pic>
    </p:spTree>
    <p:extLst>
      <p:ext uri="{BB962C8B-B14F-4D97-AF65-F5344CB8AC3E}">
        <p14:creationId xmlns:p14="http://schemas.microsoft.com/office/powerpoint/2010/main" val="391469223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dirty="0">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82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dirty="0">
                <a:solidFill>
                  <a:schemeClr val="accent1">
                    <a:lumMod val="50000"/>
                  </a:schemeClr>
                </a:solidFill>
                <a:latin typeface="Candara" panose="020E0502030303020204" pitchFamily="34" charset="0"/>
              </a:rPr>
              <a:t> </a:t>
            </a:r>
            <a:br>
              <a:rPr lang="es-CO" sz="4400" b="1" kern="0" cap="small" dirty="0">
                <a:solidFill>
                  <a:schemeClr val="accent1">
                    <a:lumMod val="50000"/>
                  </a:schemeClr>
                </a:solidFill>
                <a:latin typeface="Candara" panose="020E0502030303020204" pitchFamily="34" charset="0"/>
              </a:rPr>
            </a:br>
            <a:r>
              <a:rPr lang="es-CO" sz="6700" b="1" kern="0" cap="small" dirty="0">
                <a:solidFill>
                  <a:schemeClr val="accent1">
                    <a:lumMod val="50000"/>
                  </a:schemeClr>
                </a:solidFill>
                <a:latin typeface="Candara" panose="020E0502030303020204" pitchFamily="34" charset="0"/>
              </a:rPr>
              <a:t>operativos especiales</a:t>
            </a:r>
            <a:endParaRPr lang="es-CO" sz="4400" b="1" kern="0" cap="small" dirty="0">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159953515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238103" y="207990"/>
            <a:ext cx="972414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Verificación en Campo - Operativos Especiales</a:t>
            </a:r>
            <a:endParaRPr lang="es-CO" sz="2000" dirty="0">
              <a:latin typeface="Candara" panose="020E0502030303020204" pitchFamily="34" charset="0"/>
            </a:endParaRPr>
          </a:p>
          <a:p>
            <a:pPr lvl="1"/>
            <a:r>
              <a:rPr lang="es-CO" sz="1600" b="0" dirty="0">
                <a:solidFill>
                  <a:schemeClr val="tx2"/>
                </a:solidFill>
              </a:rPr>
              <a:t>Cantidad ejecutada por localidad – febrero de 2024</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graphicFrame>
        <p:nvGraphicFramePr>
          <p:cNvPr id="2" name="Gráfico 1">
            <a:extLst>
              <a:ext uri="{FF2B5EF4-FFF2-40B4-BE49-F238E27FC236}">
                <a16:creationId xmlns:a16="http://schemas.microsoft.com/office/drawing/2014/main" id="{058F40B4-F5A4-4688-514C-19215A3FDC51}"/>
              </a:ext>
            </a:extLst>
          </p:cNvPr>
          <p:cNvGraphicFramePr>
            <a:graphicFrameLocks/>
          </p:cNvGraphicFramePr>
          <p:nvPr>
            <p:extLst>
              <p:ext uri="{D42A27DB-BD31-4B8C-83A1-F6EECF244321}">
                <p14:modId xmlns:p14="http://schemas.microsoft.com/office/powerpoint/2010/main" val="2672046541"/>
              </p:ext>
            </p:extLst>
          </p:nvPr>
        </p:nvGraphicFramePr>
        <p:xfrm>
          <a:off x="662282" y="1712960"/>
          <a:ext cx="11010429" cy="436045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509271106"/>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Verificación en Campo - Operativos Especiales</a:t>
            </a:r>
            <a:endParaRPr lang="es-CO" sz="2000" dirty="0">
              <a:latin typeface="Candara" panose="020E0502030303020204" pitchFamily="34" charset="0"/>
            </a:endParaRPr>
          </a:p>
          <a:p>
            <a:pPr lvl="1"/>
            <a:r>
              <a:rPr lang="es-CO" sz="1600" b="0" dirty="0">
                <a:solidFill>
                  <a:schemeClr val="tx2"/>
                </a:solidFill>
              </a:rPr>
              <a:t>Cantidad ejecutada por ase por componente del servicio – febrero de 2024</a:t>
            </a:r>
            <a:r>
              <a:rPr lang="es-CO" sz="1400" b="1" dirty="0">
                <a:latin typeface="Candara" panose="020E0502030303020204" pitchFamily="34" charset="0"/>
              </a:rPr>
              <a:t>ESQUEMA DE</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extLst>
              <p:ext uri="{D42A27DB-BD31-4B8C-83A1-F6EECF244321}">
                <p14:modId xmlns:p14="http://schemas.microsoft.com/office/powerpoint/2010/main" val="3726463033"/>
              </p:ext>
            </p:extLst>
          </p:nvPr>
        </p:nvGraphicFramePr>
        <p:xfrm>
          <a:off x="474133" y="1399824"/>
          <a:ext cx="11288889" cy="5154591"/>
        </p:xfrm>
        <a:graphic>
          <a:graphicData uri="http://schemas.openxmlformats.org/drawingml/2006/table">
            <a:tbl>
              <a:tblPr firstRow="1" bandRow="1">
                <a:tableStyleId>{68D230F3-CF80-4859-8CE7-A43EE81993B5}</a:tableStyleId>
              </a:tblPr>
              <a:tblGrid>
                <a:gridCol w="3204430">
                  <a:extLst>
                    <a:ext uri="{9D8B030D-6E8A-4147-A177-3AD203B41FA5}">
                      <a16:colId xmlns:a16="http://schemas.microsoft.com/office/drawing/2014/main" val="20000"/>
                    </a:ext>
                  </a:extLst>
                </a:gridCol>
                <a:gridCol w="1462669">
                  <a:extLst>
                    <a:ext uri="{9D8B030D-6E8A-4147-A177-3AD203B41FA5}">
                      <a16:colId xmlns:a16="http://schemas.microsoft.com/office/drawing/2014/main" val="20001"/>
                    </a:ext>
                  </a:extLst>
                </a:gridCol>
                <a:gridCol w="1684796">
                  <a:extLst>
                    <a:ext uri="{9D8B030D-6E8A-4147-A177-3AD203B41FA5}">
                      <a16:colId xmlns:a16="http://schemas.microsoft.com/office/drawing/2014/main" val="20002"/>
                    </a:ext>
                  </a:extLst>
                </a:gridCol>
                <a:gridCol w="1350108">
                  <a:extLst>
                    <a:ext uri="{9D8B030D-6E8A-4147-A177-3AD203B41FA5}">
                      <a16:colId xmlns:a16="http://schemas.microsoft.com/office/drawing/2014/main" val="20003"/>
                    </a:ext>
                  </a:extLst>
                </a:gridCol>
                <a:gridCol w="1221858">
                  <a:extLst>
                    <a:ext uri="{9D8B030D-6E8A-4147-A177-3AD203B41FA5}">
                      <a16:colId xmlns:a16="http://schemas.microsoft.com/office/drawing/2014/main" val="20004"/>
                    </a:ext>
                  </a:extLst>
                </a:gridCol>
                <a:gridCol w="1228017">
                  <a:extLst>
                    <a:ext uri="{9D8B030D-6E8A-4147-A177-3AD203B41FA5}">
                      <a16:colId xmlns:a16="http://schemas.microsoft.com/office/drawing/2014/main" val="20005"/>
                    </a:ext>
                  </a:extLst>
                </a:gridCol>
                <a:gridCol w="1137011">
                  <a:extLst>
                    <a:ext uri="{9D8B030D-6E8A-4147-A177-3AD203B41FA5}">
                      <a16:colId xmlns:a16="http://schemas.microsoft.com/office/drawing/2014/main" val="20006"/>
                    </a:ext>
                  </a:extLst>
                </a:gridCol>
              </a:tblGrid>
              <a:tr h="753959">
                <a:tc>
                  <a:txBody>
                    <a:bodyPr/>
                    <a:lstStyle/>
                    <a:p>
                      <a:pPr algn="ctr" rtl="0" fontAlgn="ctr"/>
                      <a:r>
                        <a:rPr lang="es-ES" sz="1100" u="none" strike="noStrike" dirty="0">
                          <a:solidFill>
                            <a:srgbClr val="002060"/>
                          </a:solidFill>
                          <a:effectLst/>
                          <a:latin typeface="+mn-lt"/>
                        </a:rPr>
                        <a:t>ACTIVIDAD</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PROMOAMBIENTAL S.A.S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LIMPIEZA METROPOLITANA S.A.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CIUDAD LIMPIA S.A.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BOGOTÁ LIMPIA S.A.S</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ÁREA LIMPIA S.A.S.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TOTAL</a:t>
                      </a:r>
                      <a:endParaRPr lang="es-ES" sz="1100" b="1" i="0" u="none" strike="noStrike" dirty="0">
                        <a:solidFill>
                          <a:srgbClr val="002060"/>
                        </a:solidFill>
                        <a:effectLst/>
                        <a:latin typeface="+mn-lt"/>
                      </a:endParaRPr>
                    </a:p>
                  </a:txBody>
                  <a:tcPr marL="0" marR="0" marT="0" marB="0" anchor="ctr"/>
                </a:tc>
                <a:extLst>
                  <a:ext uri="{0D108BD9-81ED-4DB2-BD59-A6C34878D82A}">
                    <a16:rowId xmlns:a16="http://schemas.microsoft.com/office/drawing/2014/main" val="10000"/>
                  </a:ext>
                </a:extLst>
              </a:tr>
              <a:tr h="296093">
                <a:tc>
                  <a:txBody>
                    <a:bodyPr/>
                    <a:lstStyle/>
                    <a:p>
                      <a:pPr algn="l" rtl="0" fontAlgn="b">
                        <a:lnSpc>
                          <a:spcPct val="150000"/>
                        </a:lnSpc>
                      </a:pPr>
                      <a:r>
                        <a:rPr lang="es-ES" sz="1100" u="none" strike="noStrike" dirty="0">
                          <a:solidFill>
                            <a:srgbClr val="002060"/>
                          </a:solidFill>
                          <a:effectLst/>
                          <a:latin typeface="+mn-lt"/>
                          <a:cs typeface="Arial" panose="020B0604020202020204" pitchFamily="34" charset="0"/>
                        </a:rPr>
                        <a:t>BARRIDO MANUAL</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u="none" strike="noStrike" dirty="0">
                          <a:solidFill>
                            <a:srgbClr val="002060"/>
                          </a:solidFill>
                          <a:effectLst/>
                          <a:latin typeface="+mn-lt"/>
                          <a:cs typeface="Arial" panose="020B0604020202020204" pitchFamily="34" charset="0"/>
                        </a:rPr>
                        <a:t>240</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260</a:t>
                      </a:r>
                    </a:p>
                  </a:txBody>
                  <a:tcPr marL="0" marR="0" marT="0" marB="0" anchor="ctr"/>
                </a:tc>
                <a:tc>
                  <a:txBody>
                    <a:bodyPr/>
                    <a:lstStyle/>
                    <a:p>
                      <a:pPr algn="ctr" rtl="0" fontAlgn="b">
                        <a:lnSpc>
                          <a:spcPct val="150000"/>
                        </a:lnSpc>
                      </a:pPr>
                      <a:r>
                        <a:rPr lang="es-ES" sz="1100" b="0" u="none" strike="noStrike" dirty="0">
                          <a:solidFill>
                            <a:srgbClr val="002060"/>
                          </a:solidFill>
                          <a:effectLst/>
                          <a:latin typeface="+mn-lt"/>
                          <a:cs typeface="Arial" panose="020B0604020202020204" pitchFamily="34" charset="0"/>
                        </a:rPr>
                        <a:t>177</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177</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204</a:t>
                      </a: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1.058</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01"/>
                  </a:ext>
                </a:extLst>
              </a:tr>
              <a:tr h="290179">
                <a:tc>
                  <a:txBody>
                    <a:bodyPr/>
                    <a:lstStyle/>
                    <a:p>
                      <a:pPr algn="l" rtl="0" fontAlgn="b">
                        <a:lnSpc>
                          <a:spcPct val="150000"/>
                        </a:lnSpc>
                      </a:pPr>
                      <a:r>
                        <a:rPr lang="es-ES" sz="1100" u="none" strike="noStrike" dirty="0">
                          <a:solidFill>
                            <a:srgbClr val="002060"/>
                          </a:solidFill>
                          <a:effectLst/>
                          <a:latin typeface="+mn-lt"/>
                          <a:cs typeface="Arial" panose="020B0604020202020204" pitchFamily="34" charset="0"/>
                        </a:rPr>
                        <a:t>BARRIDO MECÁNICO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14</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11</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6</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17</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38</a:t>
                      </a: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86</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726033857"/>
                  </a:ext>
                </a:extLst>
              </a:tr>
              <a:tr h="29017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LAVADO</a:t>
                      </a:r>
                      <a:r>
                        <a:rPr lang="es-ES" sz="1100" u="none" strike="noStrike" baseline="0" dirty="0">
                          <a:solidFill>
                            <a:srgbClr val="002060"/>
                          </a:solidFill>
                          <a:effectLst/>
                          <a:latin typeface="+mn-lt"/>
                          <a:cs typeface="Arial" panose="020B0604020202020204" pitchFamily="34" charset="0"/>
                        </a:rPr>
                        <a:t> DE ÁREAS PÚBLICAS - PGIRS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6</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MX" sz="1100" b="0" i="0" u="none" strike="noStrike" dirty="0">
                          <a:solidFill>
                            <a:srgbClr val="002060"/>
                          </a:solidFill>
                          <a:effectLst/>
                          <a:latin typeface="+mn-lt"/>
                          <a:cs typeface="Arial" panose="020B0604020202020204" pitchFamily="34" charset="0"/>
                        </a:rPr>
                        <a:t>-</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1" i="0" u="none" strike="noStrike" dirty="0">
                          <a:solidFill>
                            <a:srgbClr val="002060"/>
                          </a:solidFill>
                          <a:effectLst/>
                          <a:latin typeface="+mn-lt"/>
                          <a:cs typeface="Arial" panose="020B0604020202020204" pitchFamily="34" charset="0"/>
                        </a:rPr>
                        <a:t>8</a:t>
                      </a:r>
                    </a:p>
                  </a:txBody>
                  <a:tcPr marL="0" marR="0" marT="0" marB="0" anchor="ctr"/>
                </a:tc>
                <a:extLst>
                  <a:ext uri="{0D108BD9-81ED-4DB2-BD59-A6C34878D82A}">
                    <a16:rowId xmlns:a16="http://schemas.microsoft.com/office/drawing/2014/main" val="1127896222"/>
                  </a:ext>
                </a:extLst>
              </a:tr>
              <a:tr h="30617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LAVADO</a:t>
                      </a:r>
                      <a:r>
                        <a:rPr lang="es-ES" sz="1100" u="none" strike="noStrike" baseline="0" dirty="0">
                          <a:solidFill>
                            <a:srgbClr val="002060"/>
                          </a:solidFill>
                          <a:effectLst/>
                          <a:latin typeface="+mn-lt"/>
                          <a:cs typeface="Arial" panose="020B0604020202020204" pitchFamily="34" charset="0"/>
                        </a:rPr>
                        <a:t> DE CONTENEDORES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50000"/>
                        </a:lnSpc>
                      </a:pPr>
                      <a:r>
                        <a:rPr lang="es-ES" sz="1100" b="0" u="none" strike="noStrike" dirty="0">
                          <a:solidFill>
                            <a:srgbClr val="002060"/>
                          </a:solidFill>
                          <a:effectLst/>
                          <a:latin typeface="+mn-lt"/>
                          <a:cs typeface="Arial" panose="020B0604020202020204" pitchFamily="34" charset="0"/>
                        </a:rPr>
                        <a:t>-</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CO" sz="1100" b="0" u="none" strike="noStrike" dirty="0">
                          <a:solidFill>
                            <a:srgbClr val="002060"/>
                          </a:solidFill>
                          <a:effectLst/>
                          <a:latin typeface="+mn-lt"/>
                          <a:cs typeface="Arial" panose="020B0604020202020204" pitchFamily="34" charset="0"/>
                        </a:rPr>
                        <a:t>-</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1" i="0" u="none" strike="noStrike" dirty="0">
                          <a:solidFill>
                            <a:srgbClr val="002060"/>
                          </a:solidFill>
                          <a:effectLst/>
                          <a:latin typeface="+mn-lt"/>
                          <a:cs typeface="Arial" panose="020B0604020202020204" pitchFamily="34" charset="0"/>
                        </a:rPr>
                        <a:t>10</a:t>
                      </a:r>
                    </a:p>
                  </a:txBody>
                  <a:tcPr marL="0" marR="0" marT="0" marB="0" anchor="ctr"/>
                </a:tc>
                <a:extLst>
                  <a:ext uri="{0D108BD9-81ED-4DB2-BD59-A6C34878D82A}">
                    <a16:rowId xmlns:a16="http://schemas.microsoft.com/office/drawing/2014/main" val="2477299706"/>
                  </a:ext>
                </a:extLst>
              </a:tr>
              <a:tr h="315566">
                <a:tc>
                  <a:txBody>
                    <a:bodyPr/>
                    <a:lstStyle/>
                    <a:p>
                      <a:pPr marL="0" marR="0" lvl="0" indent="0" algn="l" defTabSz="914400" rtl="0" eaLnBrk="1" fontAlgn="b" latinLnBrk="0" hangingPunct="1">
                        <a:lnSpc>
                          <a:spcPct val="150000"/>
                        </a:lnSpc>
                        <a:spcBef>
                          <a:spcPts val="0"/>
                        </a:spcBef>
                        <a:spcAft>
                          <a:spcPts val="0"/>
                        </a:spcAft>
                        <a:buClrTx/>
                        <a:buSzTx/>
                        <a:buFontTx/>
                        <a:buNone/>
                        <a:tabLst/>
                        <a:defRPr/>
                      </a:pPr>
                      <a:r>
                        <a:rPr lang="es-ES" sz="1100" u="none" strike="noStrike" baseline="0" dirty="0">
                          <a:solidFill>
                            <a:srgbClr val="002060"/>
                          </a:solidFill>
                          <a:effectLst/>
                          <a:latin typeface="+mn-lt"/>
                          <a:cs typeface="Arial" panose="020B0604020202020204" pitchFamily="34" charset="0"/>
                        </a:rPr>
                        <a:t>MAYORES FRECUENCIAS DE LAVADO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6</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4</a:t>
                      </a:r>
                    </a:p>
                  </a:txBody>
                  <a:tcPr marL="0" marR="0" marT="0" marB="0" anchor="ctr"/>
                </a:tc>
                <a:tc>
                  <a:txBody>
                    <a:bodyPr/>
                    <a:lstStyle/>
                    <a:p>
                      <a:pPr algn="ctr" rtl="0" fontAlgn="b">
                        <a:lnSpc>
                          <a:spcPct val="150000"/>
                        </a:lnSpc>
                      </a:pPr>
                      <a:r>
                        <a:rPr lang="es-MX" sz="1100" b="0" i="0" u="none" strike="noStrike" dirty="0">
                          <a:solidFill>
                            <a:srgbClr val="002060"/>
                          </a:solidFill>
                          <a:effectLst/>
                          <a:latin typeface="+mn-lt"/>
                          <a:cs typeface="Arial" panose="020B0604020202020204" pitchFamily="34" charset="0"/>
                        </a:rPr>
                        <a:t>4</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15</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694957359"/>
                  </a:ext>
                </a:extLst>
              </a:tr>
              <a:tr h="31808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ARROJO CLANDESTINO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r>
                        <a:rPr lang="es-MX" sz="1100" b="0" i="0" u="none" strike="noStrike" dirty="0">
                          <a:solidFill>
                            <a:srgbClr val="002060"/>
                          </a:solidFill>
                          <a:effectLst/>
                          <a:latin typeface="+mn-lt"/>
                          <a:cs typeface="Arial" panose="020B0604020202020204" pitchFamily="34" charset="0"/>
                        </a:rPr>
                        <a:t>2</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3</a:t>
                      </a:r>
                    </a:p>
                  </a:txBody>
                  <a:tcPr marL="0" marR="0" marT="0" marB="0" anchor="ctr"/>
                </a:tc>
                <a:tc>
                  <a:txBody>
                    <a:bodyPr/>
                    <a:lstStyle/>
                    <a:p>
                      <a:pPr algn="ctr" rtl="0" fontAlgn="b"/>
                      <a:r>
                        <a:rPr lang="es-ES" sz="1100" b="1" i="0" u="none" strike="noStrike" dirty="0">
                          <a:solidFill>
                            <a:srgbClr val="002060"/>
                          </a:solidFill>
                          <a:effectLst/>
                          <a:latin typeface="+mn-lt"/>
                          <a:cs typeface="Arial" panose="020B0604020202020204" pitchFamily="34" charset="0"/>
                        </a:rPr>
                        <a:t>9</a:t>
                      </a:r>
                    </a:p>
                  </a:txBody>
                  <a:tcPr marL="0" marR="0" marT="0" marB="0" anchor="ctr"/>
                </a:tc>
                <a:extLst>
                  <a:ext uri="{0D108BD9-81ED-4DB2-BD59-A6C34878D82A}">
                    <a16:rowId xmlns:a16="http://schemas.microsoft.com/office/drawing/2014/main" val="2911114083"/>
                  </a:ext>
                </a:extLst>
              </a:tr>
              <a:tr h="315657">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BOLSAS DE BARRIDO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9</a:t>
                      </a:r>
                    </a:p>
                  </a:txBody>
                  <a:tcPr marL="0" marR="0" marT="0" marB="0" anchor="ctr"/>
                </a:tc>
                <a:tc>
                  <a:txBody>
                    <a:bodyPr/>
                    <a:lstStyle/>
                    <a:p>
                      <a:pPr algn="ctr" rtl="0" fontAlgn="b"/>
                      <a:r>
                        <a:rPr lang="es-ES" sz="1100" b="0" u="none" strike="noStrike" dirty="0">
                          <a:solidFill>
                            <a:srgbClr val="002060"/>
                          </a:solidFill>
                          <a:effectLst/>
                          <a:latin typeface="+mn-lt"/>
                          <a:cs typeface="Arial" panose="020B0604020202020204" pitchFamily="34" charset="0"/>
                        </a:rPr>
                        <a:t>24</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18</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5</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3</a:t>
                      </a:r>
                    </a:p>
                  </a:txBody>
                  <a:tcPr marL="0" marR="0" marT="0" marB="0" anchor="ctr"/>
                </a:tc>
                <a:tc>
                  <a:txBody>
                    <a:bodyPr/>
                    <a:lstStyle/>
                    <a:p>
                      <a:pPr algn="ctr" rtl="0" fontAlgn="b"/>
                      <a:r>
                        <a:rPr lang="es-ES" sz="1100" b="1" u="none" strike="noStrike" dirty="0">
                          <a:solidFill>
                            <a:srgbClr val="002060"/>
                          </a:solidFill>
                          <a:effectLst/>
                          <a:latin typeface="+mn-lt"/>
                          <a:cs typeface="Arial" panose="020B0604020202020204" pitchFamily="34" charset="0"/>
                        </a:rPr>
                        <a:t>59</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48354766"/>
                  </a:ext>
                </a:extLst>
              </a:tr>
              <a:tr h="298576">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DOMICILIARIA</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50</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107</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88</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113</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89</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447</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615291762"/>
                  </a:ext>
                </a:extLst>
              </a:tr>
              <a:tr h="326077">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GRANDES GENERADORES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r>
                        <a:rPr lang="es-MX" sz="1100" b="0" i="0" u="none" strike="noStrike" dirty="0">
                          <a:solidFill>
                            <a:srgbClr val="002060"/>
                          </a:solidFill>
                          <a:effectLst/>
                          <a:latin typeface="+mn-lt"/>
                          <a:cs typeface="Arial" panose="020B0604020202020204" pitchFamily="34" charset="0"/>
                        </a:rPr>
                        <a:t>8</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10</a:t>
                      </a:r>
                    </a:p>
                  </a:txBody>
                  <a:tcPr marL="0" marR="0" marT="0" marB="0" anchor="ctr"/>
                </a:tc>
                <a:tc>
                  <a:txBody>
                    <a:bodyPr/>
                    <a:lstStyle/>
                    <a:p>
                      <a:pPr algn="ctr" rtl="0" fontAlgn="b"/>
                      <a:r>
                        <a:rPr lang="es-ES" sz="1100" b="1" i="0" u="none" strike="noStrike" dirty="0">
                          <a:solidFill>
                            <a:srgbClr val="002060"/>
                          </a:solidFill>
                          <a:effectLst/>
                          <a:latin typeface="+mn-lt"/>
                          <a:cs typeface="Arial" panose="020B0604020202020204" pitchFamily="34" charset="0"/>
                        </a:rPr>
                        <a:t>19</a:t>
                      </a:r>
                    </a:p>
                  </a:txBody>
                  <a:tcPr marL="0" marR="0" marT="0" marB="0" anchor="ctr"/>
                </a:tc>
                <a:extLst>
                  <a:ext uri="{0D108BD9-81ED-4DB2-BD59-A6C34878D82A}">
                    <a16:rowId xmlns:a16="http://schemas.microsoft.com/office/drawing/2014/main" val="703304024"/>
                  </a:ext>
                </a:extLst>
              </a:tr>
              <a:tr h="306173">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RCD DOMICILIARIOS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2</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2</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1</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8</a:t>
                      </a:r>
                    </a:p>
                  </a:txBody>
                  <a:tcPr marL="0" marR="0" marT="0" marB="0" anchor="ctr"/>
                </a:tc>
                <a:extLst>
                  <a:ext uri="{0D108BD9-81ED-4DB2-BD59-A6C34878D82A}">
                    <a16:rowId xmlns:a16="http://schemas.microsoft.com/office/drawing/2014/main" val="10009"/>
                  </a:ext>
                </a:extLst>
              </a:tr>
              <a:tr h="275556">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a:t>
                      </a:r>
                      <a:r>
                        <a:rPr lang="es-CO" sz="1100" u="none" strike="noStrike" dirty="0">
                          <a:solidFill>
                            <a:srgbClr val="002060"/>
                          </a:solidFill>
                          <a:effectLst/>
                          <a:latin typeface="+mn-lt"/>
                          <a:cs typeface="Arial" panose="020B0604020202020204" pitchFamily="34" charset="0"/>
                        </a:rPr>
                        <a:t>RECHAZO EN ECAS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5</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00000"/>
                        </a:lnSpc>
                      </a:pPr>
                      <a:r>
                        <a:rPr lang="es-MX" sz="1100" b="0" i="0" u="none" strike="noStrike" dirty="0">
                          <a:solidFill>
                            <a:srgbClr val="002060"/>
                          </a:solidFill>
                          <a:effectLst/>
                          <a:latin typeface="+mn-lt"/>
                          <a:cs typeface="Arial" panose="020B0604020202020204" pitchFamily="34" charset="0"/>
                        </a:rPr>
                        <a:t>10</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7</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42</a:t>
                      </a:r>
                    </a:p>
                  </a:txBody>
                  <a:tcPr marL="0" marR="0" marT="0" marB="0" anchor="ctr"/>
                </a:tc>
                <a:extLst>
                  <a:ext uri="{0D108BD9-81ED-4DB2-BD59-A6C34878D82A}">
                    <a16:rowId xmlns:a16="http://schemas.microsoft.com/office/drawing/2014/main" val="219236170"/>
                  </a:ext>
                </a:extLst>
              </a:tr>
              <a:tr h="306172">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CO" sz="1100" u="none" strike="noStrike" dirty="0">
                          <a:solidFill>
                            <a:srgbClr val="002060"/>
                          </a:solidFill>
                          <a:effectLst/>
                          <a:latin typeface="+mn-lt"/>
                          <a:cs typeface="Arial" panose="020B0604020202020204" pitchFamily="34" charset="0"/>
                        </a:rPr>
                        <a:t>RECOLECCIÓN Y TRANSPORTE - RESIDUOS CORTE CÉSPED</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43</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43</a:t>
                      </a:r>
                    </a:p>
                  </a:txBody>
                  <a:tcPr marL="0" marR="0" marT="0" marB="0" anchor="ctr"/>
                </a:tc>
                <a:extLst>
                  <a:ext uri="{0D108BD9-81ED-4DB2-BD59-A6C34878D82A}">
                    <a16:rowId xmlns:a16="http://schemas.microsoft.com/office/drawing/2014/main" val="876894161"/>
                  </a:ext>
                </a:extLst>
              </a:tr>
              <a:tr h="321575">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CO" sz="1100" u="none" strike="noStrike" dirty="0">
                          <a:solidFill>
                            <a:srgbClr val="002060"/>
                          </a:solidFill>
                          <a:effectLst/>
                          <a:latin typeface="+mn-lt"/>
                          <a:cs typeface="Arial" panose="020B0604020202020204" pitchFamily="34" charset="0"/>
                        </a:rPr>
                        <a:t>RECOLECCIÓN Y TRANSPORTE - RESIDUOS CONTENEDORES</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37</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42</a:t>
                      </a:r>
                    </a:p>
                  </a:txBody>
                  <a:tcPr marL="0" marR="0" marT="0" marB="0" anchor="ctr"/>
                </a:tc>
                <a:tc>
                  <a:txBody>
                    <a:bodyPr/>
                    <a:lstStyle/>
                    <a:p>
                      <a:pPr algn="ctr" rtl="0" fontAlgn="b">
                        <a:lnSpc>
                          <a:spcPct val="100000"/>
                        </a:lnSpc>
                      </a:pPr>
                      <a:r>
                        <a:rPr lang="es-CO" sz="1100" b="0" i="0" u="none" strike="noStrike" dirty="0">
                          <a:solidFill>
                            <a:srgbClr val="002060"/>
                          </a:solidFill>
                          <a:effectLst/>
                          <a:latin typeface="+mn-lt"/>
                          <a:cs typeface="Arial" panose="020B0604020202020204" pitchFamily="34" charset="0"/>
                        </a:rPr>
                        <a:t>16</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25</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16</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136</a:t>
                      </a:r>
                    </a:p>
                  </a:txBody>
                  <a:tcPr marL="0" marR="0" marT="0" marB="0" anchor="ctr"/>
                </a:tc>
                <a:extLst>
                  <a:ext uri="{0D108BD9-81ED-4DB2-BD59-A6C34878D82A}">
                    <a16:rowId xmlns:a16="http://schemas.microsoft.com/office/drawing/2014/main" val="1082644928"/>
                  </a:ext>
                </a:extLst>
              </a:tr>
              <a:tr h="382559">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TOTAL</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380</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460</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331</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352</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417</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1.940</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150978470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6232844" y="5003629"/>
            <a:ext cx="5959156" cy="698392"/>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social</a:t>
            </a:r>
          </a:p>
        </p:txBody>
      </p:sp>
      <p:pic>
        <p:nvPicPr>
          <p:cNvPr id="4"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791068" y="2160921"/>
            <a:ext cx="2842708" cy="2842708"/>
          </a:xfrm>
          <a:prstGeom prst="rect">
            <a:avLst/>
          </a:prstGeom>
        </p:spPr>
      </p:pic>
    </p:spTree>
    <p:extLst>
      <p:ext uri="{BB962C8B-B14F-4D97-AF65-F5344CB8AC3E}">
        <p14:creationId xmlns:p14="http://schemas.microsoft.com/office/powerpoint/2010/main" val="50713796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72C390B0-9495-4F5E-2860-101C1804C737}"/>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814392" y="1692424"/>
            <a:ext cx="8376241" cy="4093029"/>
          </a:xfrm>
          <a:prstGeom prst="rect">
            <a:avLst/>
          </a:prstGeom>
        </p:spPr>
      </p:pic>
      <p:sp>
        <p:nvSpPr>
          <p:cNvPr id="23" name="Título 1">
            <a:extLst>
              <a:ext uri="{FF2B5EF4-FFF2-40B4-BE49-F238E27FC236}">
                <a16:creationId xmlns:a16="http://schemas.microsoft.com/office/drawing/2014/main" id="{9E5E0D85-D483-416A-9BE3-211380D728FF}"/>
              </a:ext>
            </a:extLst>
          </p:cNvPr>
          <p:cNvSpPr txBox="1">
            <a:spLocks/>
          </p:cNvSpPr>
          <p:nvPr/>
        </p:nvSpPr>
        <p:spPr>
          <a:xfrm>
            <a:off x="342973" y="3692337"/>
            <a:ext cx="182487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SUBA</a:t>
            </a:r>
          </a:p>
          <a:p>
            <a:r>
              <a:rPr lang="es-CO" sz="1200" cap="small" dirty="0">
                <a:solidFill>
                  <a:schemeClr val="accent1">
                    <a:lumMod val="50000"/>
                  </a:schemeClr>
                </a:solidFill>
                <a:latin typeface="+mn-lt"/>
                <a:ea typeface="+mn-ea"/>
                <a:cs typeface="+mn-cs"/>
              </a:rPr>
              <a:t>36 Actividades</a:t>
            </a:r>
          </a:p>
        </p:txBody>
      </p:sp>
      <p:cxnSp>
        <p:nvCxnSpPr>
          <p:cNvPr id="25" name="52 Conector recto">
            <a:extLst>
              <a:ext uri="{FF2B5EF4-FFF2-40B4-BE49-F238E27FC236}">
                <a16:creationId xmlns:a16="http://schemas.microsoft.com/office/drawing/2014/main" id="{D7F378B1-F09F-4935-8918-881956639E29}"/>
              </a:ext>
            </a:extLst>
          </p:cNvPr>
          <p:cNvCxnSpPr>
            <a:cxnSpLocks/>
          </p:cNvCxnSpPr>
          <p:nvPr/>
        </p:nvCxnSpPr>
        <p:spPr>
          <a:xfrm flipH="1">
            <a:off x="2077637" y="4013725"/>
            <a:ext cx="2127312" cy="1120761"/>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7" name="Título 1">
            <a:extLst>
              <a:ext uri="{FF2B5EF4-FFF2-40B4-BE49-F238E27FC236}">
                <a16:creationId xmlns:a16="http://schemas.microsoft.com/office/drawing/2014/main" id="{8A7D24BF-4B80-4CBD-880B-5583ACA02B8C}"/>
              </a:ext>
            </a:extLst>
          </p:cNvPr>
          <p:cNvSpPr txBox="1">
            <a:spLocks/>
          </p:cNvSpPr>
          <p:nvPr/>
        </p:nvSpPr>
        <p:spPr>
          <a:xfrm>
            <a:off x="257883" y="1299611"/>
            <a:ext cx="1863350" cy="188652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BARRIOS UNIDOS</a:t>
            </a:r>
          </a:p>
          <a:p>
            <a:r>
              <a:rPr lang="es-MX" sz="1200" cap="small" dirty="0">
                <a:solidFill>
                  <a:schemeClr val="accent1">
                    <a:lumMod val="50000"/>
                  </a:schemeClr>
                </a:solidFill>
                <a:latin typeface="+mn-lt"/>
                <a:ea typeface="+mn-ea"/>
                <a:cs typeface="+mn-cs"/>
              </a:rPr>
              <a:t>10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a:t>
            </a:r>
          </a:p>
          <a:p>
            <a:r>
              <a:rPr lang="es-CO" sz="1200" b="1" dirty="0">
                <a:solidFill>
                  <a:schemeClr val="accent1">
                    <a:lumMod val="50000"/>
                  </a:schemeClr>
                </a:solidFill>
                <a:latin typeface="+mn-lt"/>
              </a:rPr>
              <a:t>ENGATIVÁ</a:t>
            </a:r>
            <a:endParaRPr lang="es-CO" sz="1200" cap="small" dirty="0">
              <a:solidFill>
                <a:schemeClr val="accent1">
                  <a:lumMod val="50000"/>
                </a:schemeClr>
              </a:solidFill>
              <a:latin typeface="+mn-lt"/>
              <a:ea typeface="+mn-ea"/>
              <a:cs typeface="+mn-cs"/>
            </a:endParaRPr>
          </a:p>
          <a:p>
            <a:r>
              <a:rPr lang="es-MX" sz="1200" cap="small" dirty="0">
                <a:solidFill>
                  <a:schemeClr val="accent1">
                    <a:lumMod val="50000"/>
                  </a:schemeClr>
                </a:solidFill>
                <a:latin typeface="+mn-lt"/>
                <a:ea typeface="+mn-ea"/>
                <a:cs typeface="+mn-cs"/>
              </a:rPr>
              <a:t>26  Actividades</a:t>
            </a:r>
            <a:endParaRPr lang="es-CO" sz="1200" cap="small" dirty="0">
              <a:solidFill>
                <a:schemeClr val="accent1">
                  <a:lumMod val="50000"/>
                </a:schemeClr>
              </a:solidFill>
              <a:latin typeface="+mn-lt"/>
              <a:ea typeface="+mn-ea"/>
              <a:cs typeface="+mn-cs"/>
            </a:endParaRPr>
          </a:p>
        </p:txBody>
      </p:sp>
      <p:cxnSp>
        <p:nvCxnSpPr>
          <p:cNvPr id="28" name="2064 Conector recto">
            <a:extLst>
              <a:ext uri="{FF2B5EF4-FFF2-40B4-BE49-F238E27FC236}">
                <a16:creationId xmlns:a16="http://schemas.microsoft.com/office/drawing/2014/main" id="{9164A419-C365-49CC-88D0-27B7E35A568E}"/>
              </a:ext>
            </a:extLst>
          </p:cNvPr>
          <p:cNvCxnSpPr>
            <a:cxnSpLocks/>
          </p:cNvCxnSpPr>
          <p:nvPr/>
        </p:nvCxnSpPr>
        <p:spPr>
          <a:xfrm flipH="1">
            <a:off x="1541324" y="3474839"/>
            <a:ext cx="1124951" cy="671649"/>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9" name="Título 1">
            <a:extLst>
              <a:ext uri="{FF2B5EF4-FFF2-40B4-BE49-F238E27FC236}">
                <a16:creationId xmlns:a16="http://schemas.microsoft.com/office/drawing/2014/main" id="{9E81E5DF-0383-4F11-96E0-66E874DE479C}"/>
              </a:ext>
            </a:extLst>
          </p:cNvPr>
          <p:cNvSpPr txBox="1">
            <a:spLocks/>
          </p:cNvSpPr>
          <p:nvPr/>
        </p:nvSpPr>
        <p:spPr>
          <a:xfrm>
            <a:off x="325195" y="5092477"/>
            <a:ext cx="3892001" cy="95101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    FONTIBÓN                                 KENNEDY</a:t>
            </a:r>
            <a:endParaRPr lang="es-CO" sz="1200" cap="small" dirty="0">
              <a:solidFill>
                <a:schemeClr val="accent1">
                  <a:lumMod val="50000"/>
                </a:schemeClr>
              </a:solidFill>
              <a:latin typeface="+mn-lt"/>
              <a:ea typeface="+mn-ea"/>
              <a:cs typeface="+mn-cs"/>
            </a:endParaRPr>
          </a:p>
          <a:p>
            <a:r>
              <a:rPr lang="es-MX" sz="1200" cap="small" dirty="0">
                <a:solidFill>
                  <a:schemeClr val="accent1">
                    <a:lumMod val="50000"/>
                  </a:schemeClr>
                </a:solidFill>
                <a:latin typeface="+mn-lt"/>
                <a:ea typeface="+mn-ea"/>
                <a:cs typeface="+mn-cs"/>
              </a:rPr>
              <a:t>33 Actividades                             3 Actividades</a:t>
            </a:r>
            <a:endParaRPr lang="es-CO" sz="1200" cap="small" dirty="0">
              <a:solidFill>
                <a:schemeClr val="accent1">
                  <a:lumMod val="50000"/>
                </a:schemeClr>
              </a:solidFill>
              <a:latin typeface="+mn-lt"/>
              <a:ea typeface="+mn-ea"/>
              <a:cs typeface="+mn-cs"/>
            </a:endParaRPr>
          </a:p>
        </p:txBody>
      </p:sp>
      <p:sp>
        <p:nvSpPr>
          <p:cNvPr id="30" name="2073 Rectángulo">
            <a:extLst>
              <a:ext uri="{FF2B5EF4-FFF2-40B4-BE49-F238E27FC236}">
                <a16:creationId xmlns:a16="http://schemas.microsoft.com/office/drawing/2014/main" id="{B71EBB28-5D77-4CC8-9F16-2182C2D0B368}"/>
              </a:ext>
            </a:extLst>
          </p:cNvPr>
          <p:cNvSpPr/>
          <p:nvPr/>
        </p:nvSpPr>
        <p:spPr>
          <a:xfrm rot="16200000">
            <a:off x="1380008" y="5406498"/>
            <a:ext cx="868768" cy="338554"/>
          </a:xfrm>
          <a:prstGeom prst="rect">
            <a:avLst/>
          </a:prstGeom>
        </p:spPr>
        <p:txBody>
          <a:bodyPr wrap="square">
            <a:spAutoFit/>
          </a:bodyPr>
          <a:lstStyle/>
          <a:p>
            <a:r>
              <a:rPr lang="es-CO" sz="1600" dirty="0">
                <a:solidFill>
                  <a:schemeClr val="accent1">
                    <a:lumMod val="50000"/>
                  </a:schemeClr>
                </a:solidFill>
              </a:rPr>
              <a:t>- - - - - -</a:t>
            </a:r>
            <a:endParaRPr lang="es-CO" sz="1600" dirty="0"/>
          </a:p>
        </p:txBody>
      </p:sp>
      <p:cxnSp>
        <p:nvCxnSpPr>
          <p:cNvPr id="31" name="2075 Conector recto">
            <a:extLst>
              <a:ext uri="{FF2B5EF4-FFF2-40B4-BE49-F238E27FC236}">
                <a16:creationId xmlns:a16="http://schemas.microsoft.com/office/drawing/2014/main" id="{C3230C9F-914A-4B1C-AC7C-5E2BBDEC0EFC}"/>
              </a:ext>
            </a:extLst>
          </p:cNvPr>
          <p:cNvCxnSpPr>
            <a:cxnSpLocks/>
          </p:cNvCxnSpPr>
          <p:nvPr/>
        </p:nvCxnSpPr>
        <p:spPr>
          <a:xfrm flipH="1" flipV="1">
            <a:off x="1655899" y="2257743"/>
            <a:ext cx="2020753" cy="13646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2" name="2082 Conector recto">
            <a:extLst>
              <a:ext uri="{FF2B5EF4-FFF2-40B4-BE49-F238E27FC236}">
                <a16:creationId xmlns:a16="http://schemas.microsoft.com/office/drawing/2014/main" id="{79662042-7B48-462C-AF69-F2A5300EE924}"/>
              </a:ext>
            </a:extLst>
          </p:cNvPr>
          <p:cNvCxnSpPr/>
          <p:nvPr/>
        </p:nvCxnSpPr>
        <p:spPr>
          <a:xfrm>
            <a:off x="1406710" y="5134486"/>
            <a:ext cx="1396412"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3" name="Título 1">
            <a:extLst>
              <a:ext uri="{FF2B5EF4-FFF2-40B4-BE49-F238E27FC236}">
                <a16:creationId xmlns:a16="http://schemas.microsoft.com/office/drawing/2014/main" id="{BF354081-6685-4A56-A112-9F5FC3D18FEC}"/>
              </a:ext>
            </a:extLst>
          </p:cNvPr>
          <p:cNvSpPr txBox="1">
            <a:spLocks/>
          </p:cNvSpPr>
          <p:nvPr/>
        </p:nvSpPr>
        <p:spPr>
          <a:xfrm>
            <a:off x="5680473" y="1070794"/>
            <a:ext cx="6714755" cy="174327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SUMAPAZ                        USME         </a:t>
            </a:r>
          </a:p>
          <a:p>
            <a:r>
              <a:rPr lang="es-MX" sz="1200" cap="small" dirty="0">
                <a:solidFill>
                  <a:schemeClr val="accent1">
                    <a:lumMod val="50000"/>
                  </a:schemeClr>
                </a:solidFill>
                <a:latin typeface="+mn-lt"/>
                <a:ea typeface="+mn-ea"/>
                <a:cs typeface="+mn-cs"/>
              </a:rPr>
              <a:t>37  Actividades                    38 Actividades                    0 Actividad                       44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a:t>
            </a:r>
          </a:p>
          <a:p>
            <a:r>
              <a:rPr lang="es-CO" sz="1200" b="1" dirty="0">
                <a:solidFill>
                  <a:schemeClr val="accent1">
                    <a:lumMod val="50000"/>
                  </a:schemeClr>
                </a:solidFill>
                <a:latin typeface="+mn-lt"/>
              </a:rPr>
              <a:t>                                  CHAPINERO                         SANTA FE                             USAQUÉN</a:t>
            </a:r>
          </a:p>
          <a:p>
            <a:r>
              <a:rPr lang="es-MX" sz="1200" cap="small" dirty="0">
                <a:solidFill>
                  <a:schemeClr val="accent1">
                    <a:lumMod val="50000"/>
                  </a:schemeClr>
                </a:solidFill>
                <a:latin typeface="+mn-lt"/>
                <a:ea typeface="+mn-ea"/>
                <a:cs typeface="+mn-cs"/>
              </a:rPr>
              <a:t>                                  40 Actividades                      37  Actividades                    66 Actividades</a:t>
            </a:r>
            <a:endParaRPr lang="es-CO" sz="1200" cap="small" dirty="0">
              <a:solidFill>
                <a:schemeClr val="accent1">
                  <a:lumMod val="50000"/>
                </a:schemeClr>
              </a:solidFill>
              <a:latin typeface="+mn-lt"/>
              <a:ea typeface="+mn-ea"/>
              <a:cs typeface="+mn-cs"/>
            </a:endParaRPr>
          </a:p>
        </p:txBody>
      </p:sp>
      <p:cxnSp>
        <p:nvCxnSpPr>
          <p:cNvPr id="34" name="126 Conector recto">
            <a:extLst>
              <a:ext uri="{FF2B5EF4-FFF2-40B4-BE49-F238E27FC236}">
                <a16:creationId xmlns:a16="http://schemas.microsoft.com/office/drawing/2014/main" id="{46228E9D-8DE0-4FED-9745-BE995AB81082}"/>
              </a:ext>
            </a:extLst>
          </p:cNvPr>
          <p:cNvCxnSpPr/>
          <p:nvPr/>
        </p:nvCxnSpPr>
        <p:spPr>
          <a:xfrm flipH="1">
            <a:off x="5273567" y="1403715"/>
            <a:ext cx="430318" cy="94351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5" name="130 Conector recto">
            <a:extLst>
              <a:ext uri="{FF2B5EF4-FFF2-40B4-BE49-F238E27FC236}">
                <a16:creationId xmlns:a16="http://schemas.microsoft.com/office/drawing/2014/main" id="{FE9682A9-ED51-420F-8DCF-DE32DC251851}"/>
              </a:ext>
            </a:extLst>
          </p:cNvPr>
          <p:cNvCxnSpPr/>
          <p:nvPr/>
        </p:nvCxnSpPr>
        <p:spPr>
          <a:xfrm flipH="1">
            <a:off x="5703885" y="1403715"/>
            <a:ext cx="4409190"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6" name="Título 1">
            <a:extLst>
              <a:ext uri="{FF2B5EF4-FFF2-40B4-BE49-F238E27FC236}">
                <a16:creationId xmlns:a16="http://schemas.microsoft.com/office/drawing/2014/main" id="{95BE5F81-9503-41FF-97B4-9259B9F3ACD1}"/>
              </a:ext>
            </a:extLst>
          </p:cNvPr>
          <p:cNvSpPr txBox="1">
            <a:spLocks/>
          </p:cNvSpPr>
          <p:nvPr/>
        </p:nvSpPr>
        <p:spPr>
          <a:xfrm>
            <a:off x="4401108" y="5184923"/>
            <a:ext cx="7014744" cy="189440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ANTONIO NARIÑO          CIUDAD BOLÍVAR                PUENTE ARANDA             TEUSAQUILLO</a:t>
            </a:r>
          </a:p>
          <a:p>
            <a:r>
              <a:rPr lang="es-MX" sz="1200" cap="small" dirty="0">
                <a:solidFill>
                  <a:schemeClr val="accent1">
                    <a:lumMod val="50000"/>
                  </a:schemeClr>
                </a:solidFill>
                <a:latin typeface="+mn-lt"/>
                <a:ea typeface="+mn-ea"/>
                <a:cs typeface="+mn-cs"/>
              </a:rPr>
              <a:t>18  Actividades                  41 Actividades                      25  Actividades                   20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 - - -  </a:t>
            </a:r>
          </a:p>
          <a:p>
            <a:r>
              <a:rPr lang="es-CO" sz="1200" b="1" dirty="0">
                <a:solidFill>
                  <a:schemeClr val="accent1">
                    <a:lumMod val="50000"/>
                  </a:schemeClr>
                </a:solidFill>
                <a:latin typeface="+mn-lt"/>
              </a:rPr>
              <a:t>BOSA                                   LOS MÁRTIRES                    RAFAEL URIBE                   TUNJUELITO</a:t>
            </a:r>
            <a:endParaRPr lang="es-CO" sz="1200" b="1" dirty="0">
              <a:solidFill>
                <a:schemeClr val="accent1">
                  <a:lumMod val="50000"/>
                </a:schemeClr>
              </a:solidFill>
              <a:latin typeface="+mn-lt"/>
              <a:cs typeface="Calibri"/>
            </a:endParaRPr>
          </a:p>
          <a:p>
            <a:r>
              <a:rPr lang="es-MX" sz="1200" cap="small" dirty="0">
                <a:solidFill>
                  <a:schemeClr val="accent1">
                    <a:lumMod val="50000"/>
                  </a:schemeClr>
                </a:solidFill>
                <a:latin typeface="+mn-lt"/>
                <a:ea typeface="+mn-ea"/>
                <a:cs typeface="+mn-cs"/>
              </a:rPr>
              <a:t>44 Actividades                    26  Actividades                     30 Actividades                    25 Actividades </a:t>
            </a:r>
            <a:endParaRPr lang="es-CO" sz="1200" cap="small" dirty="0">
              <a:solidFill>
                <a:schemeClr val="accent1">
                  <a:lumMod val="50000"/>
                </a:schemeClr>
              </a:solidFill>
              <a:latin typeface="+mn-lt"/>
              <a:ea typeface="+mn-ea"/>
              <a:cs typeface="+mn-cs"/>
            </a:endParaRPr>
          </a:p>
        </p:txBody>
      </p:sp>
      <p:cxnSp>
        <p:nvCxnSpPr>
          <p:cNvPr id="37" name="152 Conector recto">
            <a:extLst>
              <a:ext uri="{FF2B5EF4-FFF2-40B4-BE49-F238E27FC236}">
                <a16:creationId xmlns:a16="http://schemas.microsoft.com/office/drawing/2014/main" id="{0BAB4A61-A5BD-4DEC-AD72-7706B6A1E886}"/>
              </a:ext>
            </a:extLst>
          </p:cNvPr>
          <p:cNvCxnSpPr/>
          <p:nvPr/>
        </p:nvCxnSpPr>
        <p:spPr>
          <a:xfrm flipH="1" flipV="1">
            <a:off x="4364354" y="5600394"/>
            <a:ext cx="3695435" cy="1048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8" name="158 Conector recto">
            <a:extLst>
              <a:ext uri="{FF2B5EF4-FFF2-40B4-BE49-F238E27FC236}">
                <a16:creationId xmlns:a16="http://schemas.microsoft.com/office/drawing/2014/main" id="{017D60C8-A69E-410F-B4E8-8B18BA4EF2B5}"/>
              </a:ext>
            </a:extLst>
          </p:cNvPr>
          <p:cNvCxnSpPr/>
          <p:nvPr/>
        </p:nvCxnSpPr>
        <p:spPr>
          <a:xfrm>
            <a:off x="4364354" y="5587232"/>
            <a:ext cx="0" cy="716988"/>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9" name="161 Conector recto">
            <a:extLst>
              <a:ext uri="{FF2B5EF4-FFF2-40B4-BE49-F238E27FC236}">
                <a16:creationId xmlns:a16="http://schemas.microsoft.com/office/drawing/2014/main" id="{86117C25-F17C-4A44-A59F-3B391F214E6B}"/>
              </a:ext>
            </a:extLst>
          </p:cNvPr>
          <p:cNvCxnSpPr>
            <a:cxnSpLocks/>
          </p:cNvCxnSpPr>
          <p:nvPr/>
        </p:nvCxnSpPr>
        <p:spPr>
          <a:xfrm flipH="1">
            <a:off x="4363442" y="4427152"/>
            <a:ext cx="999133" cy="1173242"/>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SOCIAL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4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2973" y="115953"/>
            <a:ext cx="929739" cy="929739"/>
          </a:xfrm>
          <a:prstGeom prst="rect">
            <a:avLst/>
          </a:prstGeom>
        </p:spPr>
      </p:pic>
    </p:spTree>
    <p:extLst>
      <p:ext uri="{BB962C8B-B14F-4D97-AF65-F5344CB8AC3E}">
        <p14:creationId xmlns:p14="http://schemas.microsoft.com/office/powerpoint/2010/main" val="371052512"/>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008A2CC0-E782-A897-3014-DA2A40690181}"/>
              </a:ext>
            </a:extLst>
          </p:cNvPr>
          <p:cNvPicPr>
            <a:picLocks noChangeAspect="1"/>
          </p:cNvPicPr>
          <p:nvPr/>
        </p:nvPicPr>
        <p:blipFill>
          <a:blip r:embed="rId3"/>
          <a:stretch>
            <a:fillRect/>
          </a:stretch>
        </p:blipFill>
        <p:spPr>
          <a:xfrm>
            <a:off x="1903317" y="2001006"/>
            <a:ext cx="7550480" cy="3687316"/>
          </a:xfrm>
          <a:prstGeom prst="rect">
            <a:avLst/>
          </a:prstGeom>
        </p:spPr>
      </p:pic>
      <p:sp>
        <p:nvSpPr>
          <p:cNvPr id="23" name="Título 1">
            <a:extLst>
              <a:ext uri="{FF2B5EF4-FFF2-40B4-BE49-F238E27FC236}">
                <a16:creationId xmlns:a16="http://schemas.microsoft.com/office/drawing/2014/main" id="{9E5E0D85-D483-416A-9BE3-211380D728FF}"/>
              </a:ext>
            </a:extLst>
          </p:cNvPr>
          <p:cNvSpPr txBox="1">
            <a:spLocks/>
          </p:cNvSpPr>
          <p:nvPr/>
        </p:nvSpPr>
        <p:spPr>
          <a:xfrm>
            <a:off x="159788" y="3989072"/>
            <a:ext cx="1824878" cy="119144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SUBA</a:t>
            </a:r>
          </a:p>
          <a:p>
            <a:r>
              <a:rPr lang="es-CO" sz="1200" cap="small" dirty="0">
                <a:solidFill>
                  <a:schemeClr val="accent1">
                    <a:lumMod val="50000"/>
                  </a:schemeClr>
                </a:solidFill>
                <a:latin typeface="+mn-lt"/>
                <a:ea typeface="+mn-ea"/>
                <a:cs typeface="+mn-cs"/>
              </a:rPr>
              <a:t>2018      354 Actividades </a:t>
            </a:r>
          </a:p>
          <a:p>
            <a:pPr marL="342900" indent="-342900">
              <a:buAutoNum type="arabicPlain" startAt="2019"/>
            </a:pPr>
            <a:r>
              <a:rPr lang="es-CO" sz="1200" cap="small" dirty="0">
                <a:solidFill>
                  <a:schemeClr val="accent1">
                    <a:lumMod val="50000"/>
                  </a:schemeClr>
                </a:solidFill>
                <a:latin typeface="+mn-lt"/>
                <a:ea typeface="+mn-ea"/>
                <a:cs typeface="+mn-cs"/>
              </a:rPr>
              <a:t>     745 Actividades</a:t>
            </a:r>
          </a:p>
          <a:p>
            <a:pPr marL="342900" indent="-342900">
              <a:buAutoNum type="arabicPlain" startAt="2019"/>
            </a:pPr>
            <a:r>
              <a:rPr lang="es-CO" sz="1200" cap="small" dirty="0">
                <a:solidFill>
                  <a:schemeClr val="accent1">
                    <a:lumMod val="50000"/>
                  </a:schemeClr>
                </a:solidFill>
                <a:latin typeface="+mn-lt"/>
                <a:ea typeface="+mn-ea"/>
                <a:cs typeface="+mn-cs"/>
              </a:rPr>
              <a:t>     508 Actividades</a:t>
            </a:r>
          </a:p>
          <a:p>
            <a:pPr marL="342900" indent="-342900">
              <a:buAutoNum type="arabicPlain" startAt="2019"/>
            </a:pPr>
            <a:r>
              <a:rPr lang="es-CO" sz="1200" cap="small" dirty="0">
                <a:solidFill>
                  <a:schemeClr val="accent1">
                    <a:lumMod val="50000"/>
                  </a:schemeClr>
                </a:solidFill>
                <a:latin typeface="+mn-lt"/>
                <a:ea typeface="+mn-ea"/>
                <a:cs typeface="+mn-cs"/>
              </a:rPr>
              <a:t>     714 Actividades</a:t>
            </a:r>
          </a:p>
          <a:p>
            <a:pPr marL="228600" indent="-228600">
              <a:buAutoNum type="arabicPlain" startAt="2022"/>
            </a:pPr>
            <a:r>
              <a:rPr lang="es-CO" sz="1200" cap="small" dirty="0">
                <a:solidFill>
                  <a:schemeClr val="accent1">
                    <a:lumMod val="50000"/>
                  </a:schemeClr>
                </a:solidFill>
                <a:latin typeface="+mn-lt"/>
                <a:ea typeface="+mn-ea"/>
                <a:cs typeface="+mn-cs"/>
              </a:rPr>
              <a:t>      560 Actividades</a:t>
            </a:r>
          </a:p>
          <a:p>
            <a:pPr marL="228600" indent="-228600">
              <a:buAutoNum type="arabicPlain" startAt="2022"/>
            </a:pPr>
            <a:r>
              <a:rPr lang="es-CO" sz="1200" cap="small" dirty="0">
                <a:solidFill>
                  <a:schemeClr val="accent1">
                    <a:lumMod val="50000"/>
                  </a:schemeClr>
                </a:solidFill>
                <a:latin typeface="+mn-lt"/>
                <a:ea typeface="+mn-ea"/>
                <a:cs typeface="+mn-cs"/>
              </a:rPr>
              <a:t>      557 Actividades</a:t>
            </a:r>
          </a:p>
        </p:txBody>
      </p:sp>
      <p:cxnSp>
        <p:nvCxnSpPr>
          <p:cNvPr id="25" name="52 Conector recto">
            <a:extLst>
              <a:ext uri="{FF2B5EF4-FFF2-40B4-BE49-F238E27FC236}">
                <a16:creationId xmlns:a16="http://schemas.microsoft.com/office/drawing/2014/main" id="{D7F378B1-F09F-4935-8918-881956639E29}"/>
              </a:ext>
            </a:extLst>
          </p:cNvPr>
          <p:cNvCxnSpPr>
            <a:cxnSpLocks/>
          </p:cNvCxnSpPr>
          <p:nvPr/>
        </p:nvCxnSpPr>
        <p:spPr>
          <a:xfrm flipV="1">
            <a:off x="1968220" y="4010397"/>
            <a:ext cx="2036522" cy="1452664"/>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26" name="54 Conector recto">
            <a:extLst>
              <a:ext uri="{FF2B5EF4-FFF2-40B4-BE49-F238E27FC236}">
                <a16:creationId xmlns:a16="http://schemas.microsoft.com/office/drawing/2014/main" id="{A14C810D-2D8E-48CB-9AC5-4B3062EDD597}"/>
              </a:ext>
            </a:extLst>
          </p:cNvPr>
          <p:cNvCxnSpPr>
            <a:cxnSpLocks/>
          </p:cNvCxnSpPr>
          <p:nvPr/>
        </p:nvCxnSpPr>
        <p:spPr>
          <a:xfrm flipH="1">
            <a:off x="892930" y="5224746"/>
            <a:ext cx="1012517"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7" name="Título 1">
            <a:extLst>
              <a:ext uri="{FF2B5EF4-FFF2-40B4-BE49-F238E27FC236}">
                <a16:creationId xmlns:a16="http://schemas.microsoft.com/office/drawing/2014/main" id="{8A7D24BF-4B80-4CBD-880B-5583ACA02B8C}"/>
              </a:ext>
            </a:extLst>
          </p:cNvPr>
          <p:cNvSpPr txBox="1">
            <a:spLocks/>
          </p:cNvSpPr>
          <p:nvPr/>
        </p:nvSpPr>
        <p:spPr>
          <a:xfrm>
            <a:off x="166764" y="1368500"/>
            <a:ext cx="1863350" cy="2509618"/>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BARRIOS UNIDOS</a:t>
            </a:r>
          </a:p>
          <a:p>
            <a:r>
              <a:rPr lang="es-CO" sz="1200" cap="small" dirty="0">
                <a:solidFill>
                  <a:schemeClr val="accent1">
                    <a:lumMod val="50000"/>
                  </a:schemeClr>
                </a:solidFill>
                <a:latin typeface="+mn-lt"/>
                <a:ea typeface="+mn-ea"/>
                <a:cs typeface="+mn-cs"/>
              </a:rPr>
              <a:t>2018      308 Actividades </a:t>
            </a:r>
            <a:endParaRPr lang="es-CO" sz="1200" cap="small" dirty="0">
              <a:solidFill>
                <a:schemeClr val="accent1">
                  <a:lumMod val="50000"/>
                </a:schemeClr>
              </a:solidFill>
            </a:endParaRPr>
          </a:p>
          <a:p>
            <a:pPr marL="342900" indent="-342900">
              <a:buAutoNum type="arabicPlain" startAt="2019"/>
            </a:pPr>
            <a:r>
              <a:rPr lang="es-CO" sz="1200" cap="small" dirty="0">
                <a:solidFill>
                  <a:schemeClr val="accent1">
                    <a:lumMod val="50000"/>
                  </a:schemeClr>
                </a:solidFill>
                <a:latin typeface="+mn-lt"/>
                <a:ea typeface="+mn-ea"/>
                <a:cs typeface="+mn-cs"/>
              </a:rPr>
              <a:t>     313 Actividades </a:t>
            </a:r>
          </a:p>
          <a:p>
            <a:pPr marL="342900" indent="-342900">
              <a:buAutoNum type="arabicPlain" startAt="2019"/>
            </a:pPr>
            <a:r>
              <a:rPr lang="es-CO" sz="1200" cap="small" dirty="0">
                <a:solidFill>
                  <a:schemeClr val="accent1">
                    <a:lumMod val="50000"/>
                  </a:schemeClr>
                </a:solidFill>
                <a:latin typeface="+mn-lt"/>
                <a:ea typeface="+mn-ea"/>
                <a:cs typeface="+mn-cs"/>
              </a:rPr>
              <a:t>     211 Actividades</a:t>
            </a:r>
          </a:p>
          <a:p>
            <a:pPr marL="342900" indent="-342900">
              <a:buAutoNum type="arabicPlain" startAt="2019"/>
            </a:pPr>
            <a:r>
              <a:rPr lang="es-CO" sz="1200" cap="small" dirty="0">
                <a:solidFill>
                  <a:schemeClr val="accent1">
                    <a:lumMod val="50000"/>
                  </a:schemeClr>
                </a:solidFill>
                <a:latin typeface="+mn-lt"/>
                <a:ea typeface="+mn-ea"/>
                <a:cs typeface="+mn-cs"/>
              </a:rPr>
              <a:t>     171 Actividades</a:t>
            </a:r>
          </a:p>
          <a:p>
            <a:pPr marL="228600" indent="-228600">
              <a:buAutoNum type="arabicPlain" startAt="2022"/>
            </a:pPr>
            <a:r>
              <a:rPr lang="es-MX" sz="1200" cap="small" dirty="0">
                <a:solidFill>
                  <a:schemeClr val="accent1">
                    <a:lumMod val="50000"/>
                  </a:schemeClr>
                </a:solidFill>
                <a:latin typeface="+mn-lt"/>
                <a:ea typeface="+mn-ea"/>
                <a:cs typeface="+mn-cs"/>
              </a:rPr>
              <a:t>      189 Actividades</a:t>
            </a:r>
          </a:p>
          <a:p>
            <a:pPr marL="228600" indent="-228600">
              <a:buAutoNum type="arabicPlain" startAt="2022"/>
            </a:pPr>
            <a:r>
              <a:rPr lang="es-MX" sz="1200" cap="small" dirty="0">
                <a:solidFill>
                  <a:schemeClr val="accent1">
                    <a:lumMod val="50000"/>
                  </a:schemeClr>
                </a:solidFill>
                <a:latin typeface="+mn-lt"/>
                <a:ea typeface="+mn-ea"/>
                <a:cs typeface="+mn-cs"/>
              </a:rPr>
              <a:t>      186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a:t>
            </a:r>
          </a:p>
          <a:p>
            <a:r>
              <a:rPr lang="es-CO" sz="1200" b="1" dirty="0">
                <a:solidFill>
                  <a:schemeClr val="accent1">
                    <a:lumMod val="50000"/>
                  </a:schemeClr>
                </a:solidFill>
                <a:latin typeface="+mn-lt"/>
              </a:rPr>
              <a:t>ENGATIVÁ</a:t>
            </a:r>
          </a:p>
          <a:p>
            <a:r>
              <a:rPr lang="es-CO" sz="1200" cap="small" dirty="0">
                <a:solidFill>
                  <a:schemeClr val="accent1">
                    <a:lumMod val="50000"/>
                  </a:schemeClr>
                </a:solidFill>
                <a:latin typeface="+mn-lt"/>
                <a:ea typeface="+mn-ea"/>
                <a:cs typeface="+mn-cs"/>
              </a:rPr>
              <a:t>2018      612 Actividades </a:t>
            </a:r>
          </a:p>
          <a:p>
            <a:pPr marL="342900" indent="-342900">
              <a:buAutoNum type="arabicPlain" startAt="2019"/>
            </a:pPr>
            <a:r>
              <a:rPr lang="es-CO" sz="1200" cap="small" dirty="0">
                <a:solidFill>
                  <a:schemeClr val="accent1">
                    <a:lumMod val="50000"/>
                  </a:schemeClr>
                </a:solidFill>
                <a:latin typeface="+mn-lt"/>
                <a:ea typeface="+mn-ea"/>
                <a:cs typeface="+mn-cs"/>
              </a:rPr>
              <a:t>     566 Actividades</a:t>
            </a:r>
          </a:p>
          <a:p>
            <a:pPr marL="342900" indent="-342900">
              <a:buAutoNum type="arabicPlain" startAt="2019"/>
            </a:pPr>
            <a:r>
              <a:rPr lang="es-CO" sz="1200" cap="small" dirty="0">
                <a:solidFill>
                  <a:schemeClr val="accent1">
                    <a:lumMod val="50000"/>
                  </a:schemeClr>
                </a:solidFill>
                <a:latin typeface="+mn-lt"/>
                <a:ea typeface="+mn-ea"/>
                <a:cs typeface="+mn-cs"/>
              </a:rPr>
              <a:t>     371 Actividades</a:t>
            </a:r>
          </a:p>
          <a:p>
            <a:pPr marL="342900" indent="-342900">
              <a:buAutoNum type="arabicPlain" startAt="2019"/>
            </a:pPr>
            <a:r>
              <a:rPr lang="es-CO" sz="1200" cap="small" dirty="0">
                <a:solidFill>
                  <a:schemeClr val="accent1">
                    <a:lumMod val="50000"/>
                  </a:schemeClr>
                </a:solidFill>
                <a:latin typeface="+mn-lt"/>
                <a:ea typeface="+mn-ea"/>
                <a:cs typeface="+mn-cs"/>
              </a:rPr>
              <a:t>     381 Actividades</a:t>
            </a:r>
          </a:p>
          <a:p>
            <a:r>
              <a:rPr lang="es-MX" sz="1200" cap="small" dirty="0">
                <a:solidFill>
                  <a:schemeClr val="accent1">
                    <a:lumMod val="50000"/>
                  </a:schemeClr>
                </a:solidFill>
                <a:latin typeface="+mn-lt"/>
                <a:ea typeface="+mn-ea"/>
                <a:cs typeface="+mn-cs"/>
              </a:rPr>
              <a:t>2022      348 Actividades</a:t>
            </a:r>
          </a:p>
          <a:p>
            <a:r>
              <a:rPr lang="es-CO" sz="1200" cap="small" dirty="0">
                <a:solidFill>
                  <a:schemeClr val="accent1">
                    <a:lumMod val="50000"/>
                  </a:schemeClr>
                </a:solidFill>
                <a:latin typeface="+mn-lt"/>
                <a:ea typeface="+mn-ea"/>
                <a:cs typeface="+mn-cs"/>
              </a:rPr>
              <a:t>2023      369 Actividades</a:t>
            </a:r>
          </a:p>
        </p:txBody>
      </p:sp>
      <p:cxnSp>
        <p:nvCxnSpPr>
          <p:cNvPr id="28" name="2064 Conector recto">
            <a:extLst>
              <a:ext uri="{FF2B5EF4-FFF2-40B4-BE49-F238E27FC236}">
                <a16:creationId xmlns:a16="http://schemas.microsoft.com/office/drawing/2014/main" id="{9164A419-C365-49CC-88D0-27B7E35A568E}"/>
              </a:ext>
            </a:extLst>
          </p:cNvPr>
          <p:cNvCxnSpPr>
            <a:cxnSpLocks/>
          </p:cNvCxnSpPr>
          <p:nvPr/>
        </p:nvCxnSpPr>
        <p:spPr>
          <a:xfrm flipH="1" flipV="1">
            <a:off x="1818228" y="2656380"/>
            <a:ext cx="1663149" cy="1102643"/>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9" name="Título 1">
            <a:extLst>
              <a:ext uri="{FF2B5EF4-FFF2-40B4-BE49-F238E27FC236}">
                <a16:creationId xmlns:a16="http://schemas.microsoft.com/office/drawing/2014/main" id="{9E81E5DF-0383-4F11-96E0-66E874DE479C}"/>
              </a:ext>
            </a:extLst>
          </p:cNvPr>
          <p:cNvSpPr txBox="1">
            <a:spLocks/>
          </p:cNvSpPr>
          <p:nvPr/>
        </p:nvSpPr>
        <p:spPr>
          <a:xfrm>
            <a:off x="142230" y="5463061"/>
            <a:ext cx="3892001" cy="127898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              FONTIBÓN                             KENNEDY</a:t>
            </a:r>
          </a:p>
          <a:p>
            <a:r>
              <a:rPr lang="es-CO" sz="1200" cap="small" dirty="0">
                <a:solidFill>
                  <a:schemeClr val="accent1">
                    <a:lumMod val="50000"/>
                  </a:schemeClr>
                </a:solidFill>
                <a:latin typeface="+mn-lt"/>
                <a:ea typeface="+mn-ea"/>
                <a:cs typeface="+mn-cs"/>
              </a:rPr>
              <a:t>2018      481 Actividades              2018     684 Actividades</a:t>
            </a:r>
          </a:p>
          <a:p>
            <a:pPr marL="342900" indent="-342900">
              <a:buAutoNum type="arabicPlain" startAt="2019"/>
            </a:pPr>
            <a:r>
              <a:rPr lang="es-CO" sz="1200" cap="small" dirty="0">
                <a:solidFill>
                  <a:schemeClr val="accent1">
                    <a:lumMod val="50000"/>
                  </a:schemeClr>
                </a:solidFill>
                <a:latin typeface="+mn-lt"/>
                <a:ea typeface="+mn-ea"/>
                <a:cs typeface="+mn-cs"/>
              </a:rPr>
              <a:t>     436 Actividades              2019     712 Actividades</a:t>
            </a:r>
          </a:p>
          <a:p>
            <a:pPr marL="342900" indent="-342900">
              <a:buAutoNum type="arabicPlain" startAt="2019"/>
            </a:pPr>
            <a:r>
              <a:rPr lang="es-CO" sz="1200" cap="small" dirty="0">
                <a:solidFill>
                  <a:schemeClr val="accent1">
                    <a:lumMod val="50000"/>
                  </a:schemeClr>
                </a:solidFill>
                <a:latin typeface="+mn-lt"/>
                <a:ea typeface="+mn-ea"/>
                <a:cs typeface="+mn-cs"/>
              </a:rPr>
              <a:t>     310 Actividades              2020     449 Actividades</a:t>
            </a:r>
          </a:p>
          <a:p>
            <a:pPr marL="342900" indent="-342900">
              <a:buAutoNum type="arabicPlain" startAt="2019"/>
            </a:pPr>
            <a:r>
              <a:rPr lang="es-CO" sz="1200" cap="small" dirty="0">
                <a:solidFill>
                  <a:schemeClr val="accent1">
                    <a:lumMod val="50000"/>
                  </a:schemeClr>
                </a:solidFill>
                <a:latin typeface="+mn-lt"/>
                <a:ea typeface="+mn-ea"/>
                <a:cs typeface="+mn-cs"/>
              </a:rPr>
              <a:t>     471 Actividades              2021     659 Actividades</a:t>
            </a:r>
          </a:p>
          <a:p>
            <a:pPr marL="228600" indent="-228600">
              <a:buAutoNum type="arabicPlain" startAt="2022"/>
            </a:pPr>
            <a:r>
              <a:rPr lang="es-MX" sz="1200" cap="small" dirty="0">
                <a:solidFill>
                  <a:schemeClr val="accent1">
                    <a:lumMod val="50000"/>
                  </a:schemeClr>
                </a:solidFill>
                <a:latin typeface="+mn-lt"/>
                <a:ea typeface="+mn-ea"/>
                <a:cs typeface="+mn-cs"/>
              </a:rPr>
              <a:t>      476 Actividades              2022     727 Actividades</a:t>
            </a:r>
          </a:p>
          <a:p>
            <a:pPr marL="228600" indent="-228600">
              <a:buAutoNum type="arabicPlain" startAt="2022"/>
            </a:pPr>
            <a:r>
              <a:rPr lang="es-CO" sz="1200" cap="small" dirty="0">
                <a:solidFill>
                  <a:schemeClr val="accent1">
                    <a:lumMod val="50000"/>
                  </a:schemeClr>
                </a:solidFill>
                <a:latin typeface="+mn-lt"/>
                <a:ea typeface="+mn-ea"/>
                <a:cs typeface="+mn-cs"/>
              </a:rPr>
              <a:t>      611 Actividades              2023     887 Actividades </a:t>
            </a:r>
          </a:p>
        </p:txBody>
      </p:sp>
      <p:sp>
        <p:nvSpPr>
          <p:cNvPr id="30" name="2073 Rectángulo">
            <a:extLst>
              <a:ext uri="{FF2B5EF4-FFF2-40B4-BE49-F238E27FC236}">
                <a16:creationId xmlns:a16="http://schemas.microsoft.com/office/drawing/2014/main" id="{B71EBB28-5D77-4CC8-9F16-2182C2D0B368}"/>
              </a:ext>
            </a:extLst>
          </p:cNvPr>
          <p:cNvSpPr/>
          <p:nvPr/>
        </p:nvSpPr>
        <p:spPr>
          <a:xfrm rot="16200000">
            <a:off x="1130614" y="5815563"/>
            <a:ext cx="1332851" cy="584775"/>
          </a:xfrm>
          <a:prstGeom prst="rect">
            <a:avLst/>
          </a:prstGeom>
        </p:spPr>
        <p:txBody>
          <a:bodyPr wrap="square">
            <a:spAutoFit/>
          </a:bodyPr>
          <a:lstStyle/>
          <a:p>
            <a:endParaRPr lang="es-CO" sz="1600" dirty="0">
              <a:solidFill>
                <a:schemeClr val="accent1">
                  <a:lumMod val="50000"/>
                </a:schemeClr>
              </a:solidFill>
            </a:endParaRPr>
          </a:p>
          <a:p>
            <a:r>
              <a:rPr lang="es-CO" sz="1600" dirty="0">
                <a:solidFill>
                  <a:schemeClr val="accent1">
                    <a:lumMod val="50000"/>
                  </a:schemeClr>
                </a:solidFill>
              </a:rPr>
              <a:t> - - - -- - - - - -</a:t>
            </a:r>
            <a:endParaRPr lang="es-CO" sz="1600" dirty="0"/>
          </a:p>
        </p:txBody>
      </p:sp>
      <p:cxnSp>
        <p:nvCxnSpPr>
          <p:cNvPr id="31" name="2075 Conector recto">
            <a:extLst>
              <a:ext uri="{FF2B5EF4-FFF2-40B4-BE49-F238E27FC236}">
                <a16:creationId xmlns:a16="http://schemas.microsoft.com/office/drawing/2014/main" id="{C3230C9F-914A-4B1C-AC7C-5E2BBDEC0EFC}"/>
              </a:ext>
            </a:extLst>
          </p:cNvPr>
          <p:cNvCxnSpPr>
            <a:cxnSpLocks/>
          </p:cNvCxnSpPr>
          <p:nvPr/>
        </p:nvCxnSpPr>
        <p:spPr>
          <a:xfrm flipH="1">
            <a:off x="1903317" y="3813192"/>
            <a:ext cx="876482" cy="1411554"/>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2" name="2082 Conector recto">
            <a:extLst>
              <a:ext uri="{FF2B5EF4-FFF2-40B4-BE49-F238E27FC236}">
                <a16:creationId xmlns:a16="http://schemas.microsoft.com/office/drawing/2014/main" id="{79662042-7B48-462C-AF69-F2A5300EE924}"/>
              </a:ext>
            </a:extLst>
          </p:cNvPr>
          <p:cNvCxnSpPr>
            <a:cxnSpLocks/>
          </p:cNvCxnSpPr>
          <p:nvPr/>
        </p:nvCxnSpPr>
        <p:spPr>
          <a:xfrm flipV="1">
            <a:off x="1231574" y="5463061"/>
            <a:ext cx="1573755" cy="66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3" name="Título 1">
            <a:extLst>
              <a:ext uri="{FF2B5EF4-FFF2-40B4-BE49-F238E27FC236}">
                <a16:creationId xmlns:a16="http://schemas.microsoft.com/office/drawing/2014/main" id="{BF354081-6685-4A56-A112-9F5FC3D18FEC}"/>
              </a:ext>
            </a:extLst>
          </p:cNvPr>
          <p:cNvSpPr txBox="1">
            <a:spLocks/>
          </p:cNvSpPr>
          <p:nvPr/>
        </p:nvSpPr>
        <p:spPr>
          <a:xfrm>
            <a:off x="4048202" y="1352121"/>
            <a:ext cx="8010880" cy="255658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SUMAPAZ                        USME                                CHAPINERO        </a:t>
            </a:r>
          </a:p>
          <a:p>
            <a:r>
              <a:rPr lang="es-CO" sz="1200" cap="small" dirty="0">
                <a:solidFill>
                  <a:schemeClr val="accent1">
                    <a:lumMod val="50000"/>
                  </a:schemeClr>
                </a:solidFill>
                <a:latin typeface="+mn-lt"/>
                <a:ea typeface="+mn-ea"/>
                <a:cs typeface="+mn-cs"/>
              </a:rPr>
              <a:t>2018    329 Actividades     2018    366 Actividades      2018    50 Actividades     2018  342 Actividades     2018    408 Actividades </a:t>
            </a:r>
          </a:p>
          <a:p>
            <a:pPr marL="342900" indent="-342900">
              <a:buAutoNum type="arabicPlain" startAt="2019"/>
            </a:pPr>
            <a:r>
              <a:rPr lang="es-CO" sz="1200" cap="small" dirty="0">
                <a:solidFill>
                  <a:schemeClr val="accent1">
                    <a:lumMod val="50000"/>
                  </a:schemeClr>
                </a:solidFill>
                <a:latin typeface="+mn-lt"/>
                <a:ea typeface="+mn-ea"/>
                <a:cs typeface="+mn-cs"/>
              </a:rPr>
              <a:t>   337 Actividades     2019    351 Actividades      2019    61 Actividades     2019  424 Actividades     2019    403 Actividades </a:t>
            </a:r>
          </a:p>
          <a:p>
            <a:pPr marL="342900" indent="-342900">
              <a:buAutoNum type="arabicPlain" startAt="2019"/>
            </a:pPr>
            <a:r>
              <a:rPr lang="es-CO" sz="1200" cap="small" dirty="0">
                <a:solidFill>
                  <a:schemeClr val="accent1">
                    <a:lumMod val="50000"/>
                  </a:schemeClr>
                </a:solidFill>
                <a:latin typeface="+mn-lt"/>
                <a:ea typeface="+mn-ea"/>
                <a:cs typeface="+mn-cs"/>
              </a:rPr>
              <a:t>   367 Actividades     2020    411 Actividades      2020    32 Actividades     2020  413 Actividades     2020    447 Actividades </a:t>
            </a:r>
          </a:p>
          <a:p>
            <a:pPr marL="342900" indent="-342900">
              <a:buAutoNum type="arabicPlain" startAt="2019"/>
            </a:pPr>
            <a:r>
              <a:rPr lang="es-CO" sz="1200" cap="small" dirty="0">
                <a:solidFill>
                  <a:schemeClr val="accent1">
                    <a:lumMod val="50000"/>
                  </a:schemeClr>
                </a:solidFill>
                <a:latin typeface="+mn-lt"/>
                <a:ea typeface="+mn-ea"/>
                <a:cs typeface="+mn-cs"/>
              </a:rPr>
              <a:t>   411 Actividades     2021    587 Actividades      2021    30 Actividades     2021  571 Actividades     2021    554 Actividades </a:t>
            </a:r>
          </a:p>
          <a:p>
            <a:pPr marL="228600" indent="-228600">
              <a:buAutoNum type="arabicPlain" startAt="2022"/>
            </a:pPr>
            <a:r>
              <a:rPr lang="es-MX" sz="1200" cap="small" dirty="0">
                <a:solidFill>
                  <a:schemeClr val="accent1">
                    <a:lumMod val="50000"/>
                  </a:schemeClr>
                </a:solidFill>
                <a:latin typeface="+mn-lt"/>
                <a:ea typeface="+mn-ea"/>
                <a:cs typeface="+mn-cs"/>
              </a:rPr>
              <a:t>    367 Actividades     2022    610 Actividades      2022    34 Actividades     2022  634 Actividades     2022    555 Actividades </a:t>
            </a:r>
          </a:p>
          <a:p>
            <a:r>
              <a:rPr lang="es-MX" sz="1200" cap="small" dirty="0">
                <a:solidFill>
                  <a:schemeClr val="accent1">
                    <a:lumMod val="50000"/>
                  </a:schemeClr>
                </a:solidFill>
                <a:latin typeface="+mn-lt"/>
                <a:ea typeface="+mn-ea"/>
                <a:cs typeface="+mn-cs"/>
              </a:rPr>
              <a:t>2023    372 Actividades     2023    534 Actividades </a:t>
            </a:r>
            <a:r>
              <a:rPr lang="es-CO" sz="1200" cap="small" dirty="0">
                <a:solidFill>
                  <a:schemeClr val="accent1">
                    <a:lumMod val="50000"/>
                  </a:schemeClr>
                </a:solidFill>
                <a:latin typeface="+mn-lt"/>
                <a:ea typeface="+mn-ea"/>
                <a:cs typeface="+mn-cs"/>
              </a:rPr>
              <a:t>     </a:t>
            </a:r>
            <a:r>
              <a:rPr lang="es-MX" sz="1200" cap="small" dirty="0">
                <a:solidFill>
                  <a:schemeClr val="accent1">
                    <a:lumMod val="50000"/>
                  </a:schemeClr>
                </a:solidFill>
                <a:latin typeface="+mn-lt"/>
                <a:ea typeface="+mn-ea"/>
                <a:cs typeface="+mn-cs"/>
              </a:rPr>
              <a:t>2023    20 Actividades     2023  711 actividades      2023    624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 -    - -  - - - - - - - - -- - - - - - -       </a:t>
            </a:r>
          </a:p>
          <a:p>
            <a:r>
              <a:rPr lang="es-CO" sz="1200" b="1" dirty="0">
                <a:solidFill>
                  <a:schemeClr val="accent1">
                    <a:lumMod val="50000"/>
                  </a:schemeClr>
                </a:solidFill>
                <a:latin typeface="+mn-lt"/>
              </a:rPr>
              <a:t>                                                                                                                                     SANTA FE                            USAQUÉN</a:t>
            </a:r>
          </a:p>
          <a:p>
            <a:r>
              <a:rPr lang="es-CO" sz="1200" cap="small" dirty="0">
                <a:solidFill>
                  <a:schemeClr val="accent1">
                    <a:lumMod val="50000"/>
                  </a:schemeClr>
                </a:solidFill>
                <a:latin typeface="+mn-lt"/>
                <a:ea typeface="+mn-ea"/>
                <a:cs typeface="+mn-cs"/>
              </a:rPr>
              <a:t>                                                                                                                                     2018    366 Actividades     2018    297 Actividades</a:t>
            </a:r>
          </a:p>
          <a:p>
            <a:r>
              <a:rPr lang="es-CO" sz="1200" cap="small" dirty="0">
                <a:solidFill>
                  <a:schemeClr val="accent1">
                    <a:lumMod val="50000"/>
                  </a:schemeClr>
                </a:solidFill>
                <a:latin typeface="+mn-lt"/>
                <a:ea typeface="+mn-ea"/>
                <a:cs typeface="+mn-cs"/>
              </a:rPr>
              <a:t>                                                                                                                                     2019    286 Actividades     2019    453 Actividades</a:t>
            </a:r>
          </a:p>
          <a:p>
            <a:r>
              <a:rPr lang="es-CO" sz="1200" cap="small" dirty="0">
                <a:solidFill>
                  <a:schemeClr val="accent1">
                    <a:lumMod val="50000"/>
                  </a:schemeClr>
                </a:solidFill>
                <a:latin typeface="+mn-lt"/>
                <a:ea typeface="+mn-ea"/>
                <a:cs typeface="+mn-cs"/>
              </a:rPr>
              <a:t>                                                                                                                                     2020    442 Actividades     2020    520 Actividades</a:t>
            </a:r>
          </a:p>
          <a:p>
            <a:r>
              <a:rPr lang="es-CO" sz="1200" cap="small" dirty="0">
                <a:solidFill>
                  <a:schemeClr val="accent1">
                    <a:lumMod val="50000"/>
                  </a:schemeClr>
                </a:solidFill>
                <a:latin typeface="+mn-lt"/>
                <a:ea typeface="+mn-ea"/>
                <a:cs typeface="+mn-cs"/>
              </a:rPr>
              <a:t>                                                                                                                                     2021    492 Actividades     2021    624 Actividades</a:t>
            </a:r>
          </a:p>
          <a:p>
            <a:r>
              <a:rPr lang="es-MX" sz="1200" cap="small" dirty="0">
                <a:solidFill>
                  <a:schemeClr val="accent1">
                    <a:lumMod val="50000"/>
                  </a:schemeClr>
                </a:solidFill>
                <a:latin typeface="+mn-lt"/>
                <a:ea typeface="+mn-ea"/>
                <a:cs typeface="+mn-cs"/>
              </a:rPr>
              <a:t>                                                                                                                                     2022    466 Actividades     2022    647 Actividades</a:t>
            </a:r>
          </a:p>
          <a:p>
            <a:r>
              <a:rPr lang="es-MX" sz="1200" cap="small" dirty="0">
                <a:solidFill>
                  <a:schemeClr val="accent1">
                    <a:lumMod val="50000"/>
                  </a:schemeClr>
                </a:solidFill>
                <a:latin typeface="+mn-lt"/>
                <a:ea typeface="+mn-ea"/>
                <a:cs typeface="+mn-cs"/>
              </a:rPr>
              <a:t>                                                                                                                                     2023    559 Actividades     2023    736 Actividades</a:t>
            </a:r>
            <a:endParaRPr lang="es-CO" sz="1200" cap="small" dirty="0">
              <a:solidFill>
                <a:schemeClr val="accent1">
                  <a:lumMod val="50000"/>
                </a:schemeClr>
              </a:solidFill>
              <a:latin typeface="+mn-lt"/>
              <a:ea typeface="+mn-ea"/>
              <a:cs typeface="+mn-cs"/>
            </a:endParaRPr>
          </a:p>
        </p:txBody>
      </p:sp>
      <p:cxnSp>
        <p:nvCxnSpPr>
          <p:cNvPr id="34" name="126 Conector recto">
            <a:extLst>
              <a:ext uri="{FF2B5EF4-FFF2-40B4-BE49-F238E27FC236}">
                <a16:creationId xmlns:a16="http://schemas.microsoft.com/office/drawing/2014/main" id="{46228E9D-8DE0-4FED-9745-BE995AB81082}"/>
              </a:ext>
            </a:extLst>
          </p:cNvPr>
          <p:cNvCxnSpPr>
            <a:cxnSpLocks/>
          </p:cNvCxnSpPr>
          <p:nvPr/>
        </p:nvCxnSpPr>
        <p:spPr>
          <a:xfrm>
            <a:off x="4020261" y="2473791"/>
            <a:ext cx="913246" cy="690993"/>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6" name="Título 1">
            <a:extLst>
              <a:ext uri="{FF2B5EF4-FFF2-40B4-BE49-F238E27FC236}">
                <a16:creationId xmlns:a16="http://schemas.microsoft.com/office/drawing/2014/main" id="{95BE5F81-9503-41FF-97B4-9259B9F3ACD1}"/>
              </a:ext>
            </a:extLst>
          </p:cNvPr>
          <p:cNvSpPr txBox="1">
            <a:spLocks/>
          </p:cNvSpPr>
          <p:nvPr/>
        </p:nvSpPr>
        <p:spPr>
          <a:xfrm>
            <a:off x="4561544" y="4245324"/>
            <a:ext cx="7659945" cy="262458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ANTONIO NARIÑO            CIUDAD BOLÍVAR                                                   PUENTE ARANDA             TEUSAQUILLO</a:t>
            </a:r>
          </a:p>
          <a:p>
            <a:pPr marL="342900" indent="-342900">
              <a:buAutoNum type="arabicPlain" startAt="2018"/>
            </a:pPr>
            <a:r>
              <a:rPr lang="es-CO" sz="1200" cap="small" dirty="0">
                <a:solidFill>
                  <a:schemeClr val="accent1">
                    <a:lumMod val="50000"/>
                  </a:schemeClr>
                </a:solidFill>
                <a:latin typeface="+mn-lt"/>
                <a:ea typeface="+mn-ea"/>
                <a:cs typeface="+mn-cs"/>
              </a:rPr>
              <a:t>      79 Actividades     2018     279 Actividades                                         2018    174 Actividades     2018    164 Actividades </a:t>
            </a:r>
          </a:p>
          <a:p>
            <a:r>
              <a:rPr lang="es-CO" sz="1200" cap="small" dirty="0">
                <a:solidFill>
                  <a:schemeClr val="accent1">
                    <a:lumMod val="50000"/>
                  </a:schemeClr>
                </a:solidFill>
                <a:latin typeface="+mn-lt"/>
                <a:ea typeface="+mn-ea"/>
                <a:cs typeface="+mn-cs"/>
              </a:rPr>
              <a:t>2019     158 Actividades     2019     372 Actividades                                         2019    283 Actividades     2019    256 Actividades</a:t>
            </a:r>
            <a:br>
              <a:rPr lang="es-CO" sz="1200" cap="small" dirty="0">
                <a:solidFill>
                  <a:schemeClr val="accent1">
                    <a:lumMod val="50000"/>
                  </a:schemeClr>
                </a:solidFill>
                <a:latin typeface="+mn-lt"/>
                <a:ea typeface="+mn-ea"/>
                <a:cs typeface="+mn-cs"/>
              </a:rPr>
            </a:br>
            <a:r>
              <a:rPr lang="es-CO" sz="1200" cap="small" dirty="0">
                <a:solidFill>
                  <a:schemeClr val="accent1">
                    <a:lumMod val="50000"/>
                  </a:schemeClr>
                </a:solidFill>
                <a:latin typeface="+mn-lt"/>
                <a:ea typeface="+mn-ea"/>
                <a:cs typeface="+mn-cs"/>
              </a:rPr>
              <a:t>2020     218 Actividades     2020     550 Actividades                                         2020    262 Actividades     2020    199 Actividades</a:t>
            </a:r>
          </a:p>
          <a:p>
            <a:pPr marL="228600" indent="-228600">
              <a:buAutoNum type="arabicPlain" startAt="2021"/>
            </a:pPr>
            <a:r>
              <a:rPr lang="es-CO" sz="1200" cap="small" dirty="0">
                <a:solidFill>
                  <a:schemeClr val="accent1">
                    <a:lumMod val="50000"/>
                  </a:schemeClr>
                </a:solidFill>
                <a:latin typeface="+mn-lt"/>
                <a:ea typeface="+mn-ea"/>
                <a:cs typeface="+mn-cs"/>
              </a:rPr>
              <a:t>     202 Actividades     2021     438 Actividades                                         2021    345 Actividades     2021    267 Actividades</a:t>
            </a:r>
          </a:p>
          <a:p>
            <a:pPr marL="228600" indent="-228600">
              <a:buAutoNum type="arabicPlain" startAt="2022"/>
            </a:pPr>
            <a:r>
              <a:rPr lang="es-MX" sz="1200" cap="small" dirty="0">
                <a:solidFill>
                  <a:schemeClr val="accent1">
                    <a:lumMod val="50000"/>
                  </a:schemeClr>
                </a:solidFill>
                <a:latin typeface="+mn-lt"/>
                <a:ea typeface="+mn-ea"/>
                <a:cs typeface="+mn-cs"/>
              </a:rPr>
              <a:t>     226 Actividades     2022     457 Actividades                                         2022    325 Actividades     2022    331 Actividades</a:t>
            </a:r>
          </a:p>
          <a:p>
            <a:pPr marL="228600" indent="-228600">
              <a:buAutoNum type="arabicPlain" startAt="2022"/>
            </a:pPr>
            <a:r>
              <a:rPr lang="es-CO" sz="1200" cap="small" dirty="0">
                <a:solidFill>
                  <a:schemeClr val="accent1">
                    <a:lumMod val="50000"/>
                  </a:schemeClr>
                </a:solidFill>
                <a:latin typeface="+mn-lt"/>
                <a:ea typeface="+mn-ea"/>
                <a:cs typeface="+mn-cs"/>
              </a:rPr>
              <a:t>     187 Actividades     2023     493 Actividades                                         2023    301 Actividades     2023    259 Actividades</a:t>
            </a:r>
          </a:p>
          <a:p>
            <a:r>
              <a:rPr lang="es-CO" sz="1200" b="1" dirty="0">
                <a:solidFill>
                  <a:schemeClr val="accent1">
                    <a:lumMod val="50000"/>
                  </a:schemeClr>
                </a:solidFill>
              </a:rPr>
              <a:t>- - - - - - - - - - - - - - - - - -   - - - - - - - - - - - - - - - - - - -     - - - - - - - - - - - - - - - - - - -   - - - - - - - - - - - - - - - - - - - - - - - - - - - - - - - - - - -  </a:t>
            </a:r>
          </a:p>
          <a:p>
            <a:r>
              <a:rPr lang="es-CO" sz="1200" b="1" dirty="0">
                <a:solidFill>
                  <a:schemeClr val="accent1">
                    <a:lumMod val="50000"/>
                  </a:schemeClr>
                </a:solidFill>
                <a:latin typeface="+mn-lt"/>
              </a:rPr>
              <a:t>BOSA                                    LOS MÁRTIRES                  RAFAEL URIBE                   TUNJUELITO</a:t>
            </a:r>
            <a:endParaRPr lang="es-CO" sz="1200" b="1" dirty="0">
              <a:solidFill>
                <a:schemeClr val="accent1">
                  <a:lumMod val="50000"/>
                </a:schemeClr>
              </a:solidFill>
              <a:latin typeface="+mn-lt"/>
              <a:cs typeface="Calibri"/>
            </a:endParaRPr>
          </a:p>
          <a:p>
            <a:pPr marL="342900" indent="-342900">
              <a:buAutoNum type="arabicPlain" startAt="2018"/>
            </a:pPr>
            <a:r>
              <a:rPr lang="es-CO" sz="1200" cap="small" dirty="0">
                <a:solidFill>
                  <a:schemeClr val="accent1">
                    <a:lumMod val="50000"/>
                  </a:schemeClr>
                </a:solidFill>
                <a:latin typeface="+mn-lt"/>
                <a:ea typeface="+mn-ea"/>
                <a:cs typeface="+mn-cs"/>
              </a:rPr>
              <a:t>    188 Actividades     2018    120 Actividades     2018    175 Actividades     2018    125 Actividades</a:t>
            </a:r>
            <a:endParaRPr lang="es-CO" sz="1200" cap="small" dirty="0">
              <a:solidFill>
                <a:schemeClr val="accent1">
                  <a:lumMod val="50000"/>
                </a:schemeClr>
              </a:solidFill>
              <a:latin typeface="+mn-lt"/>
              <a:ea typeface="+mn-ea"/>
              <a:cs typeface="Calibri"/>
            </a:endParaRPr>
          </a:p>
          <a:p>
            <a:r>
              <a:rPr lang="es-CO" sz="1200" cap="small" dirty="0">
                <a:solidFill>
                  <a:schemeClr val="accent1">
                    <a:lumMod val="50000"/>
                  </a:schemeClr>
                </a:solidFill>
                <a:latin typeface="+mn-lt"/>
                <a:ea typeface="+mn-ea"/>
                <a:cs typeface="+mn-cs"/>
              </a:rPr>
              <a:t>2019     339 Actividades     2019    175 Actividades     2019    234 Actividades     2019    375 Actividades</a:t>
            </a:r>
            <a:endParaRPr lang="es-CO" sz="1200" cap="small" dirty="0">
              <a:solidFill>
                <a:schemeClr val="accent1">
                  <a:lumMod val="50000"/>
                </a:schemeClr>
              </a:solidFill>
              <a:latin typeface="+mn-lt"/>
              <a:ea typeface="+mn-ea"/>
              <a:cs typeface="Calibri"/>
            </a:endParaRPr>
          </a:p>
          <a:p>
            <a:r>
              <a:rPr lang="es-CO" sz="1200" cap="small" dirty="0">
                <a:solidFill>
                  <a:schemeClr val="accent1">
                    <a:lumMod val="50000"/>
                  </a:schemeClr>
                </a:solidFill>
                <a:latin typeface="+mn-lt"/>
                <a:ea typeface="+mn-ea"/>
                <a:cs typeface="+mn-cs"/>
              </a:rPr>
              <a:t>2020     485 Actividades     2020    191 Actividades     2020    270 Actividades     2020    348 Actividades</a:t>
            </a:r>
          </a:p>
          <a:p>
            <a:pPr marL="228600" indent="-228600">
              <a:buAutoNum type="arabicPlain" startAt="2021"/>
            </a:pPr>
            <a:r>
              <a:rPr lang="es-CO" sz="1200" cap="small" dirty="0">
                <a:solidFill>
                  <a:schemeClr val="accent1">
                    <a:lumMod val="50000"/>
                  </a:schemeClr>
                </a:solidFill>
                <a:latin typeface="+mn-lt"/>
                <a:ea typeface="+mn-ea"/>
                <a:cs typeface="+mn-cs"/>
              </a:rPr>
              <a:t>     472 Actividades     2021    220 Actividades     2021    338 Actividades     2021    266 Actividades</a:t>
            </a:r>
          </a:p>
          <a:p>
            <a:pPr marL="228600" indent="-228600">
              <a:buAutoNum type="arabicPlain" startAt="2022"/>
            </a:pPr>
            <a:r>
              <a:rPr lang="es-MX" sz="1200" cap="small" dirty="0">
                <a:solidFill>
                  <a:schemeClr val="accent1">
                    <a:lumMod val="50000"/>
                  </a:schemeClr>
                </a:solidFill>
                <a:latin typeface="+mn-lt"/>
                <a:ea typeface="+mn-ea"/>
                <a:cs typeface="+mn-cs"/>
              </a:rPr>
              <a:t>     579 Actividades     2022    334 Actividades     2022    458 Actividades     2022    301 Actividades     </a:t>
            </a:r>
          </a:p>
          <a:p>
            <a:pPr marL="228600" indent="-228600">
              <a:buAutoNum type="arabicPlain" startAt="2022"/>
            </a:pPr>
            <a:r>
              <a:rPr lang="es-MX" sz="1200" cap="small" dirty="0">
                <a:solidFill>
                  <a:schemeClr val="accent1">
                    <a:lumMod val="50000"/>
                  </a:schemeClr>
                </a:solidFill>
                <a:latin typeface="+mn-lt"/>
                <a:ea typeface="+mn-ea"/>
                <a:cs typeface="+mn-cs"/>
              </a:rPr>
              <a:t>     561 Actividades     2023    292 Actividades     2023    488 Actividades     2023    266 Actividades</a:t>
            </a:r>
            <a:endParaRPr lang="es-CO" sz="1200" cap="small" dirty="0">
              <a:solidFill>
                <a:schemeClr val="accent1">
                  <a:lumMod val="50000"/>
                </a:schemeClr>
              </a:solidFill>
              <a:latin typeface="+mn-lt"/>
              <a:ea typeface="+mn-ea"/>
              <a:cs typeface="+mn-cs"/>
            </a:endParaRPr>
          </a:p>
        </p:txBody>
      </p:sp>
      <p:cxnSp>
        <p:nvCxnSpPr>
          <p:cNvPr id="39" name="161 Conector recto">
            <a:extLst>
              <a:ext uri="{FF2B5EF4-FFF2-40B4-BE49-F238E27FC236}">
                <a16:creationId xmlns:a16="http://schemas.microsoft.com/office/drawing/2014/main" id="{86117C25-F17C-4A44-A59F-3B391F214E6B}"/>
              </a:ext>
            </a:extLst>
          </p:cNvPr>
          <p:cNvCxnSpPr>
            <a:cxnSpLocks/>
          </p:cNvCxnSpPr>
          <p:nvPr/>
        </p:nvCxnSpPr>
        <p:spPr>
          <a:xfrm>
            <a:off x="4561544" y="4680444"/>
            <a:ext cx="0" cy="78261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SOCIAL 2018 - 2023</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4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2973" y="115953"/>
            <a:ext cx="929739" cy="929739"/>
          </a:xfrm>
          <a:prstGeom prst="rect">
            <a:avLst/>
          </a:prstGeom>
        </p:spPr>
      </p:pic>
      <p:cxnSp>
        <p:nvCxnSpPr>
          <p:cNvPr id="22" name="161 Conector recto">
            <a:extLst>
              <a:ext uri="{FF2B5EF4-FFF2-40B4-BE49-F238E27FC236}">
                <a16:creationId xmlns:a16="http://schemas.microsoft.com/office/drawing/2014/main" id="{299C7766-6F85-D4EB-2E00-F07F93E00266}"/>
              </a:ext>
            </a:extLst>
          </p:cNvPr>
          <p:cNvCxnSpPr>
            <a:cxnSpLocks/>
          </p:cNvCxnSpPr>
          <p:nvPr/>
        </p:nvCxnSpPr>
        <p:spPr>
          <a:xfrm>
            <a:off x="4034231" y="1324549"/>
            <a:ext cx="0" cy="1149242"/>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4" name="54 Conector recto">
            <a:extLst>
              <a:ext uri="{FF2B5EF4-FFF2-40B4-BE49-F238E27FC236}">
                <a16:creationId xmlns:a16="http://schemas.microsoft.com/office/drawing/2014/main" id="{425813C8-F5C8-5DD0-4E3C-0F1893CAA1EC}"/>
              </a:ext>
            </a:extLst>
          </p:cNvPr>
          <p:cNvCxnSpPr>
            <a:cxnSpLocks/>
          </p:cNvCxnSpPr>
          <p:nvPr/>
        </p:nvCxnSpPr>
        <p:spPr>
          <a:xfrm flipV="1">
            <a:off x="4561544" y="3949833"/>
            <a:ext cx="82959" cy="7358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157798528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C5263FFE-FF8F-4C2A-AAB2-1E72C2D6FA56}"/>
              </a:ext>
            </a:extLst>
          </p:cNvPr>
          <p:cNvSpPr txBox="1"/>
          <p:nvPr/>
        </p:nvSpPr>
        <p:spPr>
          <a:xfrm>
            <a:off x="2310063" y="216714"/>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Total de toneladas recolectadas y transportadas  </a:t>
            </a:r>
            <a:r>
              <a:rPr lang="es-CO" sz="1600" b="0" u="sng">
                <a:solidFill>
                  <a:srgbClr val="4472C4">
                    <a:lumMod val="50000"/>
                  </a:srgbClr>
                </a:solidFill>
              </a:rPr>
              <a:t>residuos ordinarios* </a:t>
            </a:r>
            <a:r>
              <a:rPr lang="es-CO" sz="1600" b="0">
                <a:solidFill>
                  <a:srgbClr val="4472C4">
                    <a:lumMod val="50000"/>
                  </a:srgbClr>
                </a:solidFill>
              </a:rPr>
              <a:t>por concesionario - 2024</a:t>
            </a:r>
            <a:endParaRPr lang="es-CO" sz="1600" b="0">
              <a:solidFill>
                <a:schemeClr val="accent1">
                  <a:lumMod val="50000"/>
                </a:schemeClr>
              </a:solidFill>
            </a:endParaRPr>
          </a:p>
        </p:txBody>
      </p:sp>
      <p:cxnSp>
        <p:nvCxnSpPr>
          <p:cNvPr id="20" name="Conector recto 19">
            <a:extLst>
              <a:ext uri="{FF2B5EF4-FFF2-40B4-BE49-F238E27FC236}">
                <a16:creationId xmlns:a16="http://schemas.microsoft.com/office/drawing/2014/main" id="{0581A4F2-BE93-4240-9408-754063FD32C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6306B1D1-ADC9-4C86-8609-7E5968C243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9" name="CuadroTexto 8">
            <a:extLst>
              <a:ext uri="{FF2B5EF4-FFF2-40B4-BE49-F238E27FC236}">
                <a16:creationId xmlns:a16="http://schemas.microsoft.com/office/drawing/2014/main" id="{83EE8067-572D-4692-883A-A21DF4B2DB3B}"/>
              </a:ext>
            </a:extLst>
          </p:cNvPr>
          <p:cNvSpPr txBox="1"/>
          <p:nvPr/>
        </p:nvSpPr>
        <p:spPr>
          <a:xfrm>
            <a:off x="107719" y="6328249"/>
            <a:ext cx="6279433" cy="507831"/>
          </a:xfrm>
          <a:prstGeom prst="rect">
            <a:avLst/>
          </a:prstGeom>
          <a:noFill/>
        </p:spPr>
        <p:txBody>
          <a:bodyPr wrap="square" rtlCol="0">
            <a:spAutoFit/>
          </a:bodyPr>
          <a:lstStyle/>
          <a:p>
            <a:r>
              <a:rPr lang="es-CO" sz="900" dirty="0">
                <a:solidFill>
                  <a:schemeClr val="accent1">
                    <a:lumMod val="50000"/>
                  </a:schemeClr>
                </a:solidFill>
              </a:rPr>
              <a:t>(*)</a:t>
            </a:r>
            <a:r>
              <a:rPr lang="es-MX" sz="900" dirty="0">
                <a:solidFill>
                  <a:schemeClr val="accent1">
                    <a:lumMod val="50000"/>
                  </a:schemeClr>
                </a:solidFill>
              </a:rPr>
              <a:t> De acuerdo con lo establecido en el Decreto 1077 de 2015, artículo 2.3.2.1.1. “Definiciones”. Numeral 43.</a:t>
            </a:r>
            <a:endParaRPr lang="es-CO" sz="900" dirty="0">
              <a:solidFill>
                <a:schemeClr val="accent1">
                  <a:lumMod val="50000"/>
                </a:schemeClr>
              </a:solidFill>
            </a:endParaRPr>
          </a:p>
          <a:p>
            <a:r>
              <a:rPr lang="es-CO" sz="900" dirty="0">
                <a:solidFill>
                  <a:schemeClr val="accent1">
                    <a:lumMod val="50000"/>
                  </a:schemeClr>
                </a:solidFill>
                <a:highlight>
                  <a:srgbClr val="FFFFFF"/>
                </a:highlight>
              </a:rPr>
              <a:t>Fuente: Base de datos PIDJ.</a:t>
            </a:r>
          </a:p>
          <a:p>
            <a:r>
              <a:rPr lang="es-MX" sz="900" dirty="0">
                <a:solidFill>
                  <a:schemeClr val="accent1">
                    <a:lumMod val="50000"/>
                  </a:schemeClr>
                </a:solidFill>
                <a:highlight>
                  <a:srgbClr val="FFFFFF"/>
                </a:highlight>
              </a:rPr>
              <a:t>Periodo comprendido entre el 1 de enero y el 29 de febrero de 2024</a:t>
            </a:r>
            <a:endParaRPr lang="es-CO" sz="900" dirty="0">
              <a:solidFill>
                <a:schemeClr val="accent1">
                  <a:lumMod val="50000"/>
                </a:schemeClr>
              </a:solidFill>
              <a:highlight>
                <a:srgbClr val="FFFFFF"/>
              </a:highlight>
            </a:endParaRPr>
          </a:p>
        </p:txBody>
      </p:sp>
      <p:graphicFrame>
        <p:nvGraphicFramePr>
          <p:cNvPr id="2" name="1 Gráfico">
            <a:extLst>
              <a:ext uri="{FF2B5EF4-FFF2-40B4-BE49-F238E27FC236}">
                <a16:creationId xmlns:a16="http://schemas.microsoft.com/office/drawing/2014/main" id="{857DB745-7081-433A-9B32-276B729D4EC1}"/>
              </a:ext>
            </a:extLst>
          </p:cNvPr>
          <p:cNvGraphicFramePr>
            <a:graphicFrameLocks/>
          </p:cNvGraphicFramePr>
          <p:nvPr>
            <p:extLst>
              <p:ext uri="{D42A27DB-BD31-4B8C-83A1-F6EECF244321}">
                <p14:modId xmlns:p14="http://schemas.microsoft.com/office/powerpoint/2010/main" val="772165135"/>
              </p:ext>
            </p:extLst>
          </p:nvPr>
        </p:nvGraphicFramePr>
        <p:xfrm>
          <a:off x="1478358" y="1411892"/>
          <a:ext cx="9306967" cy="332731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 name="Tabla 2">
            <a:extLst>
              <a:ext uri="{FF2B5EF4-FFF2-40B4-BE49-F238E27FC236}">
                <a16:creationId xmlns:a16="http://schemas.microsoft.com/office/drawing/2014/main" id="{A1A83283-6859-59AD-58B2-82675ECC3B86}"/>
              </a:ext>
            </a:extLst>
          </p:cNvPr>
          <p:cNvGraphicFramePr>
            <a:graphicFrameLocks noGrp="1"/>
          </p:cNvGraphicFramePr>
          <p:nvPr>
            <p:extLst>
              <p:ext uri="{D42A27DB-BD31-4B8C-83A1-F6EECF244321}">
                <p14:modId xmlns:p14="http://schemas.microsoft.com/office/powerpoint/2010/main" val="4195715532"/>
              </p:ext>
            </p:extLst>
          </p:nvPr>
        </p:nvGraphicFramePr>
        <p:xfrm>
          <a:off x="4698331" y="4825276"/>
          <a:ext cx="2552700" cy="1390650"/>
        </p:xfrm>
        <a:graphic>
          <a:graphicData uri="http://schemas.openxmlformats.org/drawingml/2006/table">
            <a:tbl>
              <a:tblPr/>
              <a:tblGrid>
                <a:gridCol w="1040106">
                  <a:extLst>
                    <a:ext uri="{9D8B030D-6E8A-4147-A177-3AD203B41FA5}">
                      <a16:colId xmlns:a16="http://schemas.microsoft.com/office/drawing/2014/main" val="531798334"/>
                    </a:ext>
                  </a:extLst>
                </a:gridCol>
                <a:gridCol w="713488">
                  <a:extLst>
                    <a:ext uri="{9D8B030D-6E8A-4147-A177-3AD203B41FA5}">
                      <a16:colId xmlns:a16="http://schemas.microsoft.com/office/drawing/2014/main" val="2054141341"/>
                    </a:ext>
                  </a:extLst>
                </a:gridCol>
                <a:gridCol w="799106">
                  <a:extLst>
                    <a:ext uri="{9D8B030D-6E8A-4147-A177-3AD203B41FA5}">
                      <a16:colId xmlns:a16="http://schemas.microsoft.com/office/drawing/2014/main" val="1529727862"/>
                    </a:ext>
                  </a:extLst>
                </a:gridCol>
              </a:tblGrid>
              <a:tr h="381000">
                <a:tc>
                  <a:txBody>
                    <a:bodyPr/>
                    <a:lstStyle/>
                    <a:p>
                      <a:pPr algn="l" rtl="0" fontAlgn="ctr"/>
                      <a:r>
                        <a:rPr lang="es-CO" sz="1100" b="1" i="0" u="none" strike="noStrike">
                          <a:solidFill>
                            <a:srgbClr val="122D40"/>
                          </a:solidFill>
                          <a:effectLst/>
                          <a:latin typeface="Calibri" panose="020F0502020204030204" pitchFamily="34" charset="0"/>
                        </a:rPr>
                        <a:t> SERVICIO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feb-24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2750394633"/>
                  </a:ext>
                </a:extLst>
              </a:tr>
              <a:tr h="200025">
                <a:tc>
                  <a:txBody>
                    <a:bodyPr/>
                    <a:lstStyle/>
                    <a:p>
                      <a:pPr algn="l" rtl="0" fontAlgn="ctr"/>
                      <a:r>
                        <a:rPr lang="es-CO" sz="1200" b="0" i="0" u="none" strike="noStrike">
                          <a:solidFill>
                            <a:srgbClr val="122D40"/>
                          </a:solidFill>
                          <a:effectLst/>
                          <a:latin typeface="Calibri" panose="020F0502020204030204" pitchFamily="34" charset="0"/>
                        </a:rPr>
                        <a:t>Domiciliario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151.714,24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149.465,81</a:t>
                      </a:r>
                    </a:p>
                  </a:txBody>
                  <a:tcPr marL="0" marR="0" marT="0" marB="0" anchor="ctr">
                    <a:lnL>
                      <a:noFill/>
                    </a:lnL>
                    <a:lnR>
                      <a:noFill/>
                    </a:lnR>
                    <a:lnT>
                      <a:noFill/>
                    </a:lnT>
                    <a:lnB>
                      <a:noFill/>
                    </a:lnB>
                    <a:noFill/>
                  </a:tcPr>
                </a:tc>
                <a:extLst>
                  <a:ext uri="{0D108BD9-81ED-4DB2-BD59-A6C34878D82A}">
                    <a16:rowId xmlns:a16="http://schemas.microsoft.com/office/drawing/2014/main" val="1178643334"/>
                  </a:ext>
                </a:extLst>
              </a:tr>
              <a:tr h="200025">
                <a:tc>
                  <a:txBody>
                    <a:bodyPr/>
                    <a:lstStyle/>
                    <a:p>
                      <a:pPr algn="l" rtl="0" fontAlgn="ctr"/>
                      <a:r>
                        <a:rPr lang="es-CO" sz="1200" b="0" i="0" u="none" strike="noStrike">
                          <a:solidFill>
                            <a:srgbClr val="122D40"/>
                          </a:solidFill>
                          <a:effectLst/>
                          <a:latin typeface="Calibri" panose="020F0502020204030204" pitchFamily="34" charset="0"/>
                        </a:rPr>
                        <a:t>Barrido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7.623,69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7.772,83</a:t>
                      </a:r>
                    </a:p>
                  </a:txBody>
                  <a:tcPr marL="0" marR="0" marT="0" marB="0" anchor="ctr">
                    <a:lnL>
                      <a:noFill/>
                    </a:lnL>
                    <a:lnR>
                      <a:noFill/>
                    </a:lnR>
                    <a:lnT>
                      <a:noFill/>
                    </a:lnT>
                    <a:lnB>
                      <a:noFill/>
                    </a:lnB>
                    <a:noFill/>
                  </a:tcPr>
                </a:tc>
                <a:extLst>
                  <a:ext uri="{0D108BD9-81ED-4DB2-BD59-A6C34878D82A}">
                    <a16:rowId xmlns:a16="http://schemas.microsoft.com/office/drawing/2014/main" val="3494948874"/>
                  </a:ext>
                </a:extLst>
              </a:tr>
              <a:tr h="200025">
                <a:tc>
                  <a:txBody>
                    <a:bodyPr/>
                    <a:lstStyle/>
                    <a:p>
                      <a:pPr algn="l" rtl="0" fontAlgn="b"/>
                      <a:r>
                        <a:rPr lang="es-CO" sz="1200" b="0" i="0" u="none" strike="noStrike">
                          <a:solidFill>
                            <a:srgbClr val="122D40"/>
                          </a:solidFill>
                          <a:effectLst/>
                          <a:latin typeface="Calibri" panose="020F0502020204030204" pitchFamily="34" charset="0"/>
                        </a:rPr>
                        <a:t>Corte césped</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1.534,26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1.232,10</a:t>
                      </a:r>
                    </a:p>
                  </a:txBody>
                  <a:tcPr marL="0" marR="0" marT="0" marB="0" anchor="ctr">
                    <a:lnL>
                      <a:noFill/>
                    </a:lnL>
                    <a:lnR>
                      <a:noFill/>
                    </a:lnR>
                    <a:lnT>
                      <a:noFill/>
                    </a:lnT>
                    <a:lnB>
                      <a:noFill/>
                    </a:lnB>
                    <a:noFill/>
                  </a:tcPr>
                </a:tc>
                <a:extLst>
                  <a:ext uri="{0D108BD9-81ED-4DB2-BD59-A6C34878D82A}">
                    <a16:rowId xmlns:a16="http://schemas.microsoft.com/office/drawing/2014/main" val="4283294243"/>
                  </a:ext>
                </a:extLst>
              </a:tr>
              <a:tr h="200025">
                <a:tc>
                  <a:txBody>
                    <a:bodyPr/>
                    <a:lstStyle/>
                    <a:p>
                      <a:pPr algn="l" rtl="0" fontAlgn="b"/>
                      <a:r>
                        <a:rPr lang="es-CO" sz="1200" b="0" i="0" u="none" strike="noStrike">
                          <a:solidFill>
                            <a:srgbClr val="122D40"/>
                          </a:solidFill>
                          <a:effectLst/>
                          <a:latin typeface="Calibri" panose="020F0502020204030204" pitchFamily="34" charset="0"/>
                        </a:rPr>
                        <a:t>Poda</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568,68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559,27</a:t>
                      </a:r>
                    </a:p>
                  </a:txBody>
                  <a:tcPr marL="0" marR="0" marT="0" marB="0" anchor="ctr">
                    <a:lnL>
                      <a:noFill/>
                    </a:lnL>
                    <a:lnR>
                      <a:noFill/>
                    </a:lnR>
                    <a:lnT>
                      <a:noFill/>
                    </a:lnT>
                    <a:lnB>
                      <a:noFill/>
                    </a:lnB>
                    <a:noFill/>
                  </a:tcPr>
                </a:tc>
                <a:extLst>
                  <a:ext uri="{0D108BD9-81ED-4DB2-BD59-A6C34878D82A}">
                    <a16:rowId xmlns:a16="http://schemas.microsoft.com/office/drawing/2014/main" val="3338048809"/>
                  </a:ext>
                </a:extLst>
              </a:tr>
              <a:tr h="209550">
                <a:tc>
                  <a:txBody>
                    <a:bodyPr/>
                    <a:lstStyle/>
                    <a:p>
                      <a:pPr algn="l" rtl="0" fontAlgn="ctr"/>
                      <a:r>
                        <a:rPr lang="es-CO" sz="1200" b="1" i="0" u="none" strike="noStrike">
                          <a:solidFill>
                            <a:srgbClr val="122D4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161.440,87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122D40"/>
                          </a:solidFill>
                          <a:effectLst/>
                          <a:latin typeface="Calibri" panose="020F0502020204030204" pitchFamily="34" charset="0"/>
                        </a:rPr>
                        <a:t>159.030,01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068072358"/>
                  </a:ext>
                </a:extLst>
              </a:tr>
            </a:tbl>
          </a:graphicData>
        </a:graphic>
      </p:graphicFrame>
    </p:spTree>
    <p:extLst>
      <p:ext uri="{BB962C8B-B14F-4D97-AF65-F5344CB8AC3E}">
        <p14:creationId xmlns:p14="http://schemas.microsoft.com/office/powerpoint/2010/main" val="2882738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76319" y="134547"/>
            <a:ext cx="929739" cy="929739"/>
          </a:xfrm>
          <a:prstGeom prst="rect">
            <a:avLst/>
          </a:prstGeom>
        </p:spPr>
      </p:pic>
      <p:graphicFrame>
        <p:nvGraphicFramePr>
          <p:cNvPr id="10" name="12 Tabla">
            <a:extLst>
              <a:ext uri="{FF2B5EF4-FFF2-40B4-BE49-F238E27FC236}">
                <a16:creationId xmlns:a16="http://schemas.microsoft.com/office/drawing/2014/main" id="{2FB26F62-E30B-4821-8643-5D84DE029889}"/>
              </a:ext>
            </a:extLst>
          </p:cNvPr>
          <p:cNvGraphicFramePr>
            <a:graphicFrameLocks noGrp="1"/>
          </p:cNvGraphicFramePr>
          <p:nvPr/>
        </p:nvGraphicFramePr>
        <p:xfrm>
          <a:off x="3223213" y="1425031"/>
          <a:ext cx="7249857" cy="5176623"/>
        </p:xfrm>
        <a:graphic>
          <a:graphicData uri="http://schemas.openxmlformats.org/drawingml/2006/table">
            <a:tbl>
              <a:tblPr firstRow="1" firstCol="1" bandRow="1">
                <a:tableStyleId>{68D230F3-CF80-4859-8CE7-A43EE81993B5}</a:tableStyleId>
              </a:tblPr>
              <a:tblGrid>
                <a:gridCol w="1494378">
                  <a:extLst>
                    <a:ext uri="{9D8B030D-6E8A-4147-A177-3AD203B41FA5}">
                      <a16:colId xmlns:a16="http://schemas.microsoft.com/office/drawing/2014/main" val="20000"/>
                    </a:ext>
                  </a:extLst>
                </a:gridCol>
                <a:gridCol w="1491246">
                  <a:extLst>
                    <a:ext uri="{9D8B030D-6E8A-4147-A177-3AD203B41FA5}">
                      <a16:colId xmlns:a16="http://schemas.microsoft.com/office/drawing/2014/main" val="20002"/>
                    </a:ext>
                  </a:extLst>
                </a:gridCol>
                <a:gridCol w="1700755">
                  <a:extLst>
                    <a:ext uri="{9D8B030D-6E8A-4147-A177-3AD203B41FA5}">
                      <a16:colId xmlns:a16="http://schemas.microsoft.com/office/drawing/2014/main" val="20003"/>
                    </a:ext>
                  </a:extLst>
                </a:gridCol>
                <a:gridCol w="1523166">
                  <a:extLst>
                    <a:ext uri="{9D8B030D-6E8A-4147-A177-3AD203B41FA5}">
                      <a16:colId xmlns:a16="http://schemas.microsoft.com/office/drawing/2014/main" val="2783201747"/>
                    </a:ext>
                  </a:extLst>
                </a:gridCol>
                <a:gridCol w="1040312">
                  <a:extLst>
                    <a:ext uri="{9D8B030D-6E8A-4147-A177-3AD203B41FA5}">
                      <a16:colId xmlns:a16="http://schemas.microsoft.com/office/drawing/2014/main" val="20004"/>
                    </a:ext>
                  </a:extLst>
                </a:gridCol>
              </a:tblGrid>
              <a:tr h="560180">
                <a:tc>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 ACTIVIDADES 2018 A DIC 2022</a:t>
                      </a:r>
                    </a:p>
                  </a:txBody>
                  <a:tcPr marL="9525" marR="9525" marT="9525"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 DIC 2023</a:t>
                      </a:r>
                    </a:p>
                  </a:txBody>
                  <a:tcPr marL="9525" marR="9525" marT="9525"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2024</a:t>
                      </a:r>
                      <a:endParaRPr lang="es-CO" sz="1200" b="1" u="none" strike="noStrike" kern="1200" dirty="0">
                        <a:solidFill>
                          <a:schemeClr val="accent1">
                            <a:lumMod val="50000"/>
                          </a:schemeClr>
                        </a:solidFill>
                        <a:effectLst/>
                        <a:latin typeface="+mn-lt"/>
                        <a:ea typeface="+mn-ea"/>
                        <a:cs typeface="+mn-cs"/>
                      </a:endParaRPr>
                    </a:p>
                  </a:txBody>
                  <a:tcPr marL="9525" marR="9525" marT="95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a:t>
                      </a:r>
                    </a:p>
                  </a:txBody>
                  <a:tcPr marL="9525" marR="9525" marT="9525"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1.002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1.195</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1.352</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2.384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2.976</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2.039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2.402</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3.189</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2.921</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2.375</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552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2.717</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4.212</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1.488</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1.928</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1.710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476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2.216</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3.070</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2.804</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3.447</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250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1.382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1.648</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1.864</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2.776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3.446</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2.592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3.242</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40.087</a:t>
                      </a:r>
                    </a:p>
                  </a:txBody>
                  <a:tcPr marL="9525" marR="9525" marT="9525" marB="0" anchor="ctr"/>
                </a:tc>
                <a:tc>
                  <a:txBody>
                    <a:bodyPr/>
                    <a:lstStyle/>
                    <a:p>
                      <a:pPr algn="ctr" rtl="0" fontAlgn="ctr"/>
                      <a:r>
                        <a:rPr lang="es-MX" sz="1200" b="1" i="0" u="none" strike="noStrike" dirty="0">
                          <a:solidFill>
                            <a:srgbClr val="1F4E79"/>
                          </a:solidFill>
                          <a:effectLst/>
                          <a:latin typeface="Calibri" panose="020F0502020204030204" pitchFamily="34" charset="0"/>
                        </a:rPr>
                        <a:t>8.052</a:t>
                      </a:r>
                      <a:endParaRPr lang="es-CO" sz="1200" b="1" i="0" u="none" strike="noStrike" dirty="0">
                        <a:solidFill>
                          <a:srgbClr val="1F4E79"/>
                        </a:solidFill>
                        <a:effectLst/>
                        <a:latin typeface="Calibri" panose="020F0502020204030204" pitchFamily="34" charset="0"/>
                      </a:endParaRP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603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48.742</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3746841913"/>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76319" y="134547"/>
            <a:ext cx="929739" cy="929739"/>
          </a:xfrm>
          <a:prstGeom prst="rect">
            <a:avLst/>
          </a:prstGeom>
        </p:spPr>
      </p:pic>
      <p:graphicFrame>
        <p:nvGraphicFramePr>
          <p:cNvPr id="6" name="12 Tabla">
            <a:extLst>
              <a:ext uri="{FF2B5EF4-FFF2-40B4-BE49-F238E27FC236}">
                <a16:creationId xmlns:a16="http://schemas.microsoft.com/office/drawing/2014/main" id="{F3A8A47A-010C-4533-B198-D76EDD925708}"/>
              </a:ext>
            </a:extLst>
          </p:cNvPr>
          <p:cNvGraphicFramePr>
            <a:graphicFrameLocks noGrp="1"/>
          </p:cNvGraphicFramePr>
          <p:nvPr/>
        </p:nvGraphicFramePr>
        <p:xfrm>
          <a:off x="3931053" y="1404477"/>
          <a:ext cx="3905142" cy="5249022"/>
        </p:xfrm>
        <a:graphic>
          <a:graphicData uri="http://schemas.openxmlformats.org/drawingml/2006/table">
            <a:tbl>
              <a:tblPr firstRow="1" firstCol="1" bandRow="1">
                <a:tableStyleId>{68D230F3-CF80-4859-8CE7-A43EE81993B5}</a:tableStyleId>
              </a:tblPr>
              <a:tblGrid>
                <a:gridCol w="1954619">
                  <a:extLst>
                    <a:ext uri="{9D8B030D-6E8A-4147-A177-3AD203B41FA5}">
                      <a16:colId xmlns:a16="http://schemas.microsoft.com/office/drawing/2014/main" val="20000"/>
                    </a:ext>
                  </a:extLst>
                </a:gridCol>
                <a:gridCol w="1950523">
                  <a:extLst>
                    <a:ext uri="{9D8B030D-6E8A-4147-A177-3AD203B41FA5}">
                      <a16:colId xmlns:a16="http://schemas.microsoft.com/office/drawing/2014/main" val="20002"/>
                    </a:ext>
                  </a:extLst>
                </a:gridCol>
              </a:tblGrid>
              <a:tr h="632579">
                <a:tc>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2024</a:t>
                      </a:r>
                      <a:endParaRPr lang="es-CO" sz="1200" b="1" u="none" strike="noStrike" kern="1200" dirty="0">
                        <a:solidFill>
                          <a:schemeClr val="accent1">
                            <a:lumMod val="50000"/>
                          </a:schemeClr>
                        </a:solidFill>
                        <a:effectLst/>
                        <a:latin typeface="+mn-lt"/>
                        <a:ea typeface="+mn-ea"/>
                        <a:cs typeface="+mn-cs"/>
                      </a:endParaRPr>
                    </a:p>
                  </a:txBody>
                  <a:tcPr marL="9525" marR="9525" marT="9525"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43</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32</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26</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33</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60</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26</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25</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30</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32</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27</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603</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3976706697"/>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812066" y="1477634"/>
          <a:ext cx="7835135" cy="4815067"/>
        </p:xfrm>
        <a:graphic>
          <a:graphicData uri="http://schemas.openxmlformats.org/drawingml/2006/table">
            <a:tbl>
              <a:tblPr firstRow="1" firstCol="1" bandRow="1">
                <a:tableStyleId>{68D230F3-CF80-4859-8CE7-A43EE81993B5}</a:tableStyleId>
              </a:tblPr>
              <a:tblGrid>
                <a:gridCol w="1005316">
                  <a:extLst>
                    <a:ext uri="{9D8B030D-6E8A-4147-A177-3AD203B41FA5}">
                      <a16:colId xmlns:a16="http://schemas.microsoft.com/office/drawing/2014/main" val="20000"/>
                    </a:ext>
                  </a:extLst>
                </a:gridCol>
                <a:gridCol w="1473896">
                  <a:extLst>
                    <a:ext uri="{9D8B030D-6E8A-4147-A177-3AD203B41FA5}">
                      <a16:colId xmlns:a16="http://schemas.microsoft.com/office/drawing/2014/main" val="20001"/>
                    </a:ext>
                  </a:extLst>
                </a:gridCol>
                <a:gridCol w="1601692">
                  <a:extLst>
                    <a:ext uri="{9D8B030D-6E8A-4147-A177-3AD203B41FA5}">
                      <a16:colId xmlns:a16="http://schemas.microsoft.com/office/drawing/2014/main" val="20002"/>
                    </a:ext>
                  </a:extLst>
                </a:gridCol>
                <a:gridCol w="1582647">
                  <a:extLst>
                    <a:ext uri="{9D8B030D-6E8A-4147-A177-3AD203B41FA5}">
                      <a16:colId xmlns:a16="http://schemas.microsoft.com/office/drawing/2014/main" val="368655991"/>
                    </a:ext>
                  </a:extLst>
                </a:gridCol>
                <a:gridCol w="1220736">
                  <a:extLst>
                    <a:ext uri="{9D8B030D-6E8A-4147-A177-3AD203B41FA5}">
                      <a16:colId xmlns:a16="http://schemas.microsoft.com/office/drawing/2014/main" val="3639436991"/>
                    </a:ext>
                  </a:extLst>
                </a:gridCol>
                <a:gridCol w="950848">
                  <a:extLst>
                    <a:ext uri="{9D8B030D-6E8A-4147-A177-3AD203B41FA5}">
                      <a16:colId xmlns:a16="http://schemas.microsoft.com/office/drawing/2014/main" val="20003"/>
                    </a:ext>
                  </a:extLst>
                </a:gridCol>
              </a:tblGrid>
              <a:tr h="579704">
                <a:tc>
                  <a:txBody>
                    <a:bodyPr/>
                    <a:lstStyle/>
                    <a:p>
                      <a:pPr algn="ctr" rtl="0" fontAlgn="ctr"/>
                      <a:r>
                        <a:rPr lang="es-CO" sz="1200" b="1" i="0" u="none" strike="noStrike" dirty="0">
                          <a:solidFill>
                            <a:srgbClr val="203864"/>
                          </a:solidFill>
                          <a:effectLst/>
                          <a:latin typeface="Calibri" panose="020F0502020204030204" pitchFamily="34" charset="0"/>
                        </a:rPr>
                        <a:t>LOCALIDAD</a:t>
                      </a: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TOTAL ASISTENCIA 2018 A DIC 2021</a:t>
                      </a: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TOTAL ASISTENCIA ENERO A DIC 2022</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TOTAL ASISTENCIA  </a:t>
                      </a:r>
                      <a:br>
                        <a:rPr lang="es-CO" sz="1200" b="1" i="0" u="none" strike="noStrike" dirty="0">
                          <a:solidFill>
                            <a:srgbClr val="203864"/>
                          </a:solidFill>
                          <a:effectLst/>
                          <a:latin typeface="Calibri" panose="020F0502020204030204" pitchFamily="34" charset="0"/>
                        </a:rPr>
                      </a:br>
                      <a:r>
                        <a:rPr lang="es-CO" sz="1200" b="1" i="0" u="none" strike="noStrike" dirty="0">
                          <a:solidFill>
                            <a:srgbClr val="203864"/>
                          </a:solidFill>
                          <a:effectLst/>
                          <a:latin typeface="Calibri" panose="020F0502020204030204" pitchFamily="34" charset="0"/>
                        </a:rPr>
                        <a:t>ENERO A DIC 2023</a:t>
                      </a:r>
                      <a:endParaRPr lang="es-MX"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TOTAL ASISTENCIA  </a:t>
                      </a:r>
                      <a:br>
                        <a:rPr lang="es-CO" sz="1200" b="1" i="0" u="none" strike="noStrike" dirty="0">
                          <a:solidFill>
                            <a:srgbClr val="203864"/>
                          </a:solidFill>
                          <a:effectLst/>
                          <a:latin typeface="Calibri" panose="020F0502020204030204" pitchFamily="34" charset="0"/>
                        </a:rPr>
                      </a:br>
                      <a:r>
                        <a:rPr lang="es-CO" sz="1200" b="1" i="0" u="none" strike="noStrike" dirty="0">
                          <a:solidFill>
                            <a:srgbClr val="203864"/>
                          </a:solidFill>
                          <a:effectLst/>
                          <a:latin typeface="Calibri" panose="020F0502020204030204" pitchFamily="34" charset="0"/>
                        </a:rPr>
                        <a:t>ENERO 2024</a:t>
                      </a:r>
                    </a:p>
                  </a:txBody>
                  <a:tcPr marL="7940" marR="7940" marT="7940" marB="0" anchor="ctr"/>
                </a:tc>
                <a:tc>
                  <a:txBody>
                    <a:bodyPr/>
                    <a:lstStyle/>
                    <a:p>
                      <a:pPr algn="ctr" rtl="0" fontAlgn="ctr"/>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algn="l" rtl="0" fontAlgn="b"/>
                      <a:r>
                        <a:rPr lang="es-CO" sz="1200" b="1" i="0" u="none" strike="noStrike" dirty="0">
                          <a:solidFill>
                            <a:srgbClr val="203864"/>
                          </a:solidFill>
                          <a:effectLst/>
                          <a:latin typeface="Calibri" panose="020F0502020204030204" pitchFamily="34" charset="0"/>
                        </a:rPr>
                        <a:t>Antonio Nariño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26.680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9.057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7.744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44.082</a:t>
                      </a:r>
                    </a:p>
                  </a:txBody>
                  <a:tcPr marL="9525" marR="9525" marT="9525" marB="0" anchor="ctr"/>
                </a:tc>
                <a:extLst>
                  <a:ext uri="{0D108BD9-81ED-4DB2-BD59-A6C34878D82A}">
                    <a16:rowId xmlns:a16="http://schemas.microsoft.com/office/drawing/2014/main" val="10001"/>
                  </a:ext>
                </a:extLst>
              </a:tr>
              <a:tr h="197201">
                <a:tc>
                  <a:txBody>
                    <a:bodyPr/>
                    <a:lstStyle/>
                    <a:p>
                      <a:pPr algn="l" rtl="0" fontAlgn="b"/>
                      <a:r>
                        <a:rPr lang="es-CO" sz="1200" b="1" i="0" u="none" strike="noStrike" dirty="0">
                          <a:solidFill>
                            <a:srgbClr val="203864"/>
                          </a:solidFill>
                          <a:effectLst/>
                          <a:latin typeface="Calibri" panose="020F0502020204030204" pitchFamily="34" charset="0"/>
                        </a:rPr>
                        <a:t>Barrios Unidos</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40.984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6.020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51.641</a:t>
                      </a:r>
                    </a:p>
                  </a:txBody>
                  <a:tcPr marL="9525" marR="9525" marT="9525" marB="0" anchor="ctr"/>
                </a:tc>
                <a:extLst>
                  <a:ext uri="{0D108BD9-81ED-4DB2-BD59-A6C34878D82A}">
                    <a16:rowId xmlns:a16="http://schemas.microsoft.com/office/drawing/2014/main" val="10002"/>
                  </a:ext>
                </a:extLst>
              </a:tr>
              <a:tr h="197201">
                <a:tc>
                  <a:txBody>
                    <a:bodyPr/>
                    <a:lstStyle/>
                    <a:p>
                      <a:pPr algn="l" rtl="0" fontAlgn="b"/>
                      <a:r>
                        <a:rPr lang="es-CO" sz="1200" b="1" i="0" u="none" strike="noStrike" dirty="0">
                          <a:solidFill>
                            <a:srgbClr val="203864"/>
                          </a:solidFill>
                          <a:effectLst/>
                          <a:latin typeface="Calibri" panose="020F0502020204030204" pitchFamily="34" charset="0"/>
                        </a:rPr>
                        <a:t>Bosa</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54.027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22.293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26.662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972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103.954</a:t>
                      </a:r>
                    </a:p>
                  </a:txBody>
                  <a:tcPr marL="9525" marR="9525" marT="9525" marB="0" anchor="ctr"/>
                </a:tc>
                <a:extLst>
                  <a:ext uri="{0D108BD9-81ED-4DB2-BD59-A6C34878D82A}">
                    <a16:rowId xmlns:a16="http://schemas.microsoft.com/office/drawing/2014/main" val="10003"/>
                  </a:ext>
                </a:extLst>
              </a:tr>
              <a:tr h="197201">
                <a:tc>
                  <a:txBody>
                    <a:bodyPr/>
                    <a:lstStyle/>
                    <a:p>
                      <a:pPr algn="l" rtl="0" fontAlgn="b"/>
                      <a:r>
                        <a:rPr lang="es-CO" sz="1200" b="1" i="0" u="none" strike="noStrike" dirty="0">
                          <a:solidFill>
                            <a:srgbClr val="203864"/>
                          </a:solidFill>
                          <a:effectLst/>
                          <a:latin typeface="Calibri" panose="020F0502020204030204" pitchFamily="34" charset="0"/>
                        </a:rPr>
                        <a:t>Candelaria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21.094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4.258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30.161</a:t>
                      </a:r>
                    </a:p>
                  </a:txBody>
                  <a:tcPr marL="9525" marR="9525" marT="9525" marB="0" anchor="ctr"/>
                </a:tc>
                <a:extLst>
                  <a:ext uri="{0D108BD9-81ED-4DB2-BD59-A6C34878D82A}">
                    <a16:rowId xmlns:a16="http://schemas.microsoft.com/office/drawing/2014/main" val="10004"/>
                  </a:ext>
                </a:extLst>
              </a:tr>
              <a:tr h="222546">
                <a:tc>
                  <a:txBody>
                    <a:bodyPr/>
                    <a:lstStyle/>
                    <a:p>
                      <a:pPr algn="l" rtl="0" fontAlgn="b"/>
                      <a:r>
                        <a:rPr lang="es-CO" sz="1200" b="1" i="0" u="none" strike="noStrike" dirty="0">
                          <a:solidFill>
                            <a:srgbClr val="203864"/>
                          </a:solidFill>
                          <a:effectLst/>
                          <a:latin typeface="Calibri" panose="020F0502020204030204" pitchFamily="34" charset="0"/>
                        </a:rPr>
                        <a:t>Chapinero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43.483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58.366</a:t>
                      </a:r>
                    </a:p>
                  </a:txBody>
                  <a:tcPr marL="9525" marR="9525" marT="9525" marB="0" anchor="ctr"/>
                </a:tc>
                <a:extLst>
                  <a:ext uri="{0D108BD9-81ED-4DB2-BD59-A6C34878D82A}">
                    <a16:rowId xmlns:a16="http://schemas.microsoft.com/office/drawing/2014/main" val="10005"/>
                  </a:ext>
                </a:extLst>
              </a:tr>
              <a:tr h="197201">
                <a:tc>
                  <a:txBody>
                    <a:bodyPr/>
                    <a:lstStyle/>
                    <a:p>
                      <a:pPr algn="l" rtl="0" fontAlgn="b"/>
                      <a:r>
                        <a:rPr lang="es-CO" sz="1200" b="1" i="0" u="none" strike="noStrike" dirty="0">
                          <a:solidFill>
                            <a:srgbClr val="203864"/>
                          </a:solidFill>
                          <a:effectLst/>
                          <a:latin typeface="Calibri" panose="020F0502020204030204" pitchFamily="34" charset="0"/>
                        </a:rPr>
                        <a:t>Ciudad Bolívar</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54.334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18.007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17.560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1.315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91.216</a:t>
                      </a:r>
                    </a:p>
                  </a:txBody>
                  <a:tcPr marL="9525" marR="9525" marT="9525" marB="0" anchor="ctr"/>
                </a:tc>
                <a:extLst>
                  <a:ext uri="{0D108BD9-81ED-4DB2-BD59-A6C34878D82A}">
                    <a16:rowId xmlns:a16="http://schemas.microsoft.com/office/drawing/2014/main" val="10006"/>
                  </a:ext>
                </a:extLst>
              </a:tr>
              <a:tr h="197201">
                <a:tc>
                  <a:txBody>
                    <a:bodyPr/>
                    <a:lstStyle/>
                    <a:p>
                      <a:pPr algn="l" rtl="0" fontAlgn="b"/>
                      <a:r>
                        <a:rPr lang="es-CO" sz="1200" b="1" i="0" u="none" strike="noStrike" dirty="0">
                          <a:solidFill>
                            <a:srgbClr val="203864"/>
                          </a:solidFill>
                          <a:effectLst/>
                          <a:latin typeface="Calibri" panose="020F0502020204030204" pitchFamily="34" charset="0"/>
                        </a:rPr>
                        <a:t>Engativá</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65.322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13.005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1.064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90.920</a:t>
                      </a:r>
                    </a:p>
                  </a:txBody>
                  <a:tcPr marL="9525" marR="9525" marT="9525" marB="0" anchor="ctr"/>
                </a:tc>
                <a:extLst>
                  <a:ext uri="{0D108BD9-81ED-4DB2-BD59-A6C34878D82A}">
                    <a16:rowId xmlns:a16="http://schemas.microsoft.com/office/drawing/2014/main" val="10007"/>
                  </a:ext>
                </a:extLst>
              </a:tr>
              <a:tr h="197201">
                <a:tc>
                  <a:txBody>
                    <a:bodyPr/>
                    <a:lstStyle/>
                    <a:p>
                      <a:pPr algn="l" rtl="0" fontAlgn="b"/>
                      <a:r>
                        <a:rPr lang="es-CO" sz="1200" b="1" i="0" u="none" strike="noStrike" dirty="0">
                          <a:solidFill>
                            <a:srgbClr val="203864"/>
                          </a:solidFill>
                          <a:effectLst/>
                          <a:latin typeface="Calibri" panose="020F0502020204030204" pitchFamily="34" charset="0"/>
                        </a:rPr>
                        <a:t>Fontibón</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77.054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21.308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21.526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120.878</a:t>
                      </a:r>
                    </a:p>
                  </a:txBody>
                  <a:tcPr marL="9525" marR="9525" marT="9525" marB="0" anchor="ctr"/>
                </a:tc>
                <a:extLst>
                  <a:ext uri="{0D108BD9-81ED-4DB2-BD59-A6C34878D82A}">
                    <a16:rowId xmlns:a16="http://schemas.microsoft.com/office/drawing/2014/main" val="10008"/>
                  </a:ext>
                </a:extLst>
              </a:tr>
              <a:tr h="197201">
                <a:tc>
                  <a:txBody>
                    <a:bodyPr/>
                    <a:lstStyle/>
                    <a:p>
                      <a:pPr algn="l" rtl="0" fontAlgn="b"/>
                      <a:r>
                        <a:rPr lang="es-CO" sz="1200" b="1" i="0" u="none" strike="noStrike" dirty="0">
                          <a:solidFill>
                            <a:srgbClr val="203864"/>
                          </a:solidFill>
                          <a:effectLst/>
                          <a:latin typeface="Calibri" panose="020F0502020204030204" pitchFamily="34" charset="0"/>
                        </a:rPr>
                        <a:t>Kennedy</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161.129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56.657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46.790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2.277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266.853</a:t>
                      </a:r>
                    </a:p>
                  </a:txBody>
                  <a:tcPr marL="9525" marR="9525" marT="9525" marB="0" anchor="ctr"/>
                </a:tc>
                <a:extLst>
                  <a:ext uri="{0D108BD9-81ED-4DB2-BD59-A6C34878D82A}">
                    <a16:rowId xmlns:a16="http://schemas.microsoft.com/office/drawing/2014/main" val="10009"/>
                  </a:ext>
                </a:extLst>
              </a:tr>
              <a:tr h="197201">
                <a:tc>
                  <a:txBody>
                    <a:bodyPr/>
                    <a:lstStyle/>
                    <a:p>
                      <a:pPr algn="l" rtl="0" fontAlgn="b"/>
                      <a:r>
                        <a:rPr lang="es-CO" sz="1200" b="1" i="0" u="none" strike="noStrike" dirty="0">
                          <a:solidFill>
                            <a:srgbClr val="203864"/>
                          </a:solidFill>
                          <a:effectLst/>
                          <a:latin typeface="Calibri" panose="020F0502020204030204" pitchFamily="34" charset="0"/>
                        </a:rPr>
                        <a:t>Los Mártires</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23.638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7.570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a:t>
                      </a:r>
                      <a:r>
                        <a:rPr lang="es-CO" sz="1200" b="0" i="0" u="none" strike="noStrike" kern="1200" dirty="0">
                          <a:solidFill>
                            <a:srgbClr val="203864"/>
                          </a:solidFill>
                          <a:effectLst/>
                          <a:latin typeface="Calibri" panose="020F0502020204030204" pitchFamily="34" charset="0"/>
                          <a:ea typeface="+mn-ea"/>
                          <a:cs typeface="+mn-cs"/>
                        </a:rPr>
                        <a:t>.142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40.100</a:t>
                      </a:r>
                    </a:p>
                  </a:txBody>
                  <a:tcPr marL="9525" marR="9525" marT="9525" marB="0" anchor="ctr"/>
                </a:tc>
                <a:extLst>
                  <a:ext uri="{0D108BD9-81ED-4DB2-BD59-A6C34878D82A}">
                    <a16:rowId xmlns:a16="http://schemas.microsoft.com/office/drawing/2014/main" val="10010"/>
                  </a:ext>
                </a:extLst>
              </a:tr>
              <a:tr h="197201">
                <a:tc>
                  <a:txBody>
                    <a:bodyPr/>
                    <a:lstStyle/>
                    <a:p>
                      <a:pPr algn="l" rtl="0" fontAlgn="b"/>
                      <a:r>
                        <a:rPr lang="es-CO" sz="1200" b="1" i="0" u="none" strike="noStrike" dirty="0">
                          <a:solidFill>
                            <a:srgbClr val="203864"/>
                          </a:solidFill>
                          <a:effectLst/>
                          <a:latin typeface="Calibri" panose="020F0502020204030204" pitchFamily="34" charset="0"/>
                        </a:rPr>
                        <a:t>Puente Aranda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42.261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12.867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8.760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64.688</a:t>
                      </a:r>
                    </a:p>
                  </a:txBody>
                  <a:tcPr marL="9525" marR="9525" marT="9525" marB="0" anchor="ctr"/>
                </a:tc>
                <a:extLst>
                  <a:ext uri="{0D108BD9-81ED-4DB2-BD59-A6C34878D82A}">
                    <a16:rowId xmlns:a16="http://schemas.microsoft.com/office/drawing/2014/main" val="10011"/>
                  </a:ext>
                </a:extLst>
              </a:tr>
              <a:tr h="197201">
                <a:tc>
                  <a:txBody>
                    <a:bodyPr/>
                    <a:lstStyle/>
                    <a:p>
                      <a:pPr algn="l" rtl="0" fontAlgn="b"/>
                      <a:r>
                        <a:rPr lang="es-CO" sz="1200" b="1" i="0" u="none" strike="noStrike" dirty="0">
                          <a:solidFill>
                            <a:srgbClr val="203864"/>
                          </a:solidFill>
                          <a:effectLst/>
                          <a:latin typeface="Calibri" panose="020F0502020204030204" pitchFamily="34" charset="0"/>
                        </a:rPr>
                        <a:t>Rafael Uribe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51.211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16.663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20.626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1.261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89.761</a:t>
                      </a:r>
                    </a:p>
                  </a:txBody>
                  <a:tcPr marL="9525" marR="9525" marT="9525" marB="0" anchor="ctr"/>
                </a:tc>
                <a:extLst>
                  <a:ext uri="{0D108BD9-81ED-4DB2-BD59-A6C34878D82A}">
                    <a16:rowId xmlns:a16="http://schemas.microsoft.com/office/drawing/2014/main" val="10012"/>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San Cristóbal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122.770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13.313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145.768</a:t>
                      </a:r>
                    </a:p>
                  </a:txBody>
                  <a:tcPr marL="9525" marR="9525" marT="9525" marB="0" anchor="ctr"/>
                </a:tc>
                <a:extLst>
                  <a:ext uri="{0D108BD9-81ED-4DB2-BD59-A6C34878D82A}">
                    <a16:rowId xmlns:a16="http://schemas.microsoft.com/office/drawing/2014/main" val="10013"/>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Santa Fe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36.053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6.174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49.913</a:t>
                      </a:r>
                    </a:p>
                  </a:txBody>
                  <a:tcPr marL="9525" marR="9525" marT="9525" marB="0" anchor="ctr"/>
                </a:tc>
                <a:extLst>
                  <a:ext uri="{0D108BD9-81ED-4DB2-BD59-A6C34878D82A}">
                    <a16:rowId xmlns:a16="http://schemas.microsoft.com/office/drawing/2014/main" val="10014"/>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Suba</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68.393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19.238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19.638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108.642</a:t>
                      </a:r>
                    </a:p>
                  </a:txBody>
                  <a:tcPr marL="9525" marR="9525" marT="9525" marB="0" anchor="ctr"/>
                </a:tc>
                <a:extLst>
                  <a:ext uri="{0D108BD9-81ED-4DB2-BD59-A6C34878D82A}">
                    <a16:rowId xmlns:a16="http://schemas.microsoft.com/office/drawing/2014/main" val="10015"/>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Sumapaz</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2.844</a:t>
                      </a:r>
                    </a:p>
                  </a:txBody>
                  <a:tcPr marL="9525" marR="9525" marT="9525" marB="0" anchor="ctr"/>
                </a:tc>
                <a:extLst>
                  <a:ext uri="{0D108BD9-81ED-4DB2-BD59-A6C34878D82A}">
                    <a16:rowId xmlns:a16="http://schemas.microsoft.com/office/drawing/2014/main" val="10016"/>
                  </a:ext>
                </a:extLst>
              </a:tr>
              <a:tr h="197201">
                <a:tc>
                  <a:txBody>
                    <a:bodyPr/>
                    <a:lstStyle/>
                    <a:p>
                      <a:pPr algn="l" rtl="0" fontAlgn="b"/>
                      <a:r>
                        <a:rPr lang="es-CO" sz="1200" b="1" i="0" u="none" strike="noStrike" dirty="0">
                          <a:solidFill>
                            <a:srgbClr val="203864"/>
                          </a:solidFill>
                          <a:effectLst/>
                          <a:latin typeface="Calibri" panose="020F0502020204030204" pitchFamily="34" charset="0"/>
                        </a:rPr>
                        <a:t>Teusaquillo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33.077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5.836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6.591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46.022</a:t>
                      </a:r>
                    </a:p>
                  </a:txBody>
                  <a:tcPr marL="9525" marR="9525" marT="9525" marB="0" anchor="ctr"/>
                </a:tc>
                <a:extLst>
                  <a:ext uri="{0D108BD9-81ED-4DB2-BD59-A6C34878D82A}">
                    <a16:rowId xmlns:a16="http://schemas.microsoft.com/office/drawing/2014/main" val="10017"/>
                  </a:ext>
                </a:extLst>
              </a:tr>
              <a:tr h="197201">
                <a:tc>
                  <a:txBody>
                    <a:bodyPr/>
                    <a:lstStyle/>
                    <a:p>
                      <a:pPr algn="l" rtl="0" fontAlgn="b"/>
                      <a:r>
                        <a:rPr lang="es-CO" sz="1200" b="1" i="0" u="none" strike="noStrike" dirty="0">
                          <a:solidFill>
                            <a:srgbClr val="203864"/>
                          </a:solidFill>
                          <a:effectLst/>
                          <a:latin typeface="Calibri" panose="020F0502020204030204" pitchFamily="34" charset="0"/>
                        </a:rPr>
                        <a:t>Tunjuelito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40.656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8.543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a:t>
                      </a:r>
                      <a:r>
                        <a:rPr lang="es-CO" sz="1200" b="0" i="0" u="none" strike="noStrike" kern="1200" dirty="0">
                          <a:solidFill>
                            <a:srgbClr val="203864"/>
                          </a:solidFill>
                          <a:effectLst/>
                          <a:latin typeface="Calibri" panose="020F0502020204030204" pitchFamily="34" charset="0"/>
                          <a:ea typeface="+mn-ea"/>
                          <a:cs typeface="+mn-cs"/>
                        </a:rPr>
                        <a:t>.848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58.771</a:t>
                      </a:r>
                    </a:p>
                  </a:txBody>
                  <a:tcPr marL="9525" marR="9525" marT="9525" marB="0" anchor="ctr"/>
                </a:tc>
                <a:extLst>
                  <a:ext uri="{0D108BD9-81ED-4DB2-BD59-A6C34878D82A}">
                    <a16:rowId xmlns:a16="http://schemas.microsoft.com/office/drawing/2014/main" val="10018"/>
                  </a:ext>
                </a:extLst>
              </a:tr>
              <a:tr h="197201">
                <a:tc>
                  <a:txBody>
                    <a:bodyPr/>
                    <a:lstStyle/>
                    <a:p>
                      <a:pPr algn="l" rtl="0" fontAlgn="b"/>
                      <a:r>
                        <a:rPr lang="es-CO" sz="1200" b="1" i="0" u="none" strike="noStrike" dirty="0">
                          <a:solidFill>
                            <a:srgbClr val="203864"/>
                          </a:solidFill>
                          <a:effectLst/>
                          <a:latin typeface="Calibri" panose="020F0502020204030204" pitchFamily="34" charset="0"/>
                        </a:rPr>
                        <a:t>Usaquén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123.243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11.349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8.882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143.995</a:t>
                      </a:r>
                    </a:p>
                  </a:txBody>
                  <a:tcPr marL="9525" marR="9525" marT="9525" marB="0" anchor="ctr"/>
                </a:tc>
                <a:extLst>
                  <a:ext uri="{0D108BD9-81ED-4DB2-BD59-A6C34878D82A}">
                    <a16:rowId xmlns:a16="http://schemas.microsoft.com/office/drawing/2014/main" val="10019"/>
                  </a:ext>
                </a:extLst>
              </a:tr>
              <a:tr h="197201">
                <a:tc>
                  <a:txBody>
                    <a:bodyPr/>
                    <a:lstStyle/>
                    <a:p>
                      <a:pPr algn="l" rtl="0" fontAlgn="b"/>
                      <a:r>
                        <a:rPr lang="es-CO" sz="1200" b="1" i="0" u="none" strike="noStrike" dirty="0">
                          <a:solidFill>
                            <a:srgbClr val="203864"/>
                          </a:solidFill>
                          <a:effectLst/>
                          <a:latin typeface="Calibri" panose="020F0502020204030204" pitchFamily="34" charset="0"/>
                        </a:rPr>
                        <a:t>Usme</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127.557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7.756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396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149.466</a:t>
                      </a:r>
                    </a:p>
                  </a:txBody>
                  <a:tcPr marL="9525" marR="9525" marT="9525" marB="0" anchor="ctr"/>
                </a:tc>
                <a:extLst>
                  <a:ext uri="{0D108BD9-81ED-4DB2-BD59-A6C34878D82A}">
                    <a16:rowId xmlns:a16="http://schemas.microsoft.com/office/drawing/2014/main" val="10020"/>
                  </a:ext>
                </a:extLst>
              </a:tr>
              <a:tr h="228261">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1.215.153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274.697</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252.887</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15.304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1.758.041</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44798" y="2835726"/>
            <a:ext cx="2757641" cy="1930349"/>
          </a:xfrm>
          <a:prstGeom prst="rect">
            <a:avLst/>
          </a:prstGeom>
        </p:spPr>
      </p:pic>
      <p:sp>
        <p:nvSpPr>
          <p:cNvPr id="8"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3053" y="134547"/>
            <a:ext cx="929739" cy="929739"/>
          </a:xfrm>
          <a:prstGeom prst="rect">
            <a:avLst/>
          </a:prstGeom>
        </p:spPr>
      </p:pic>
    </p:spTree>
    <p:extLst>
      <p:ext uri="{BB962C8B-B14F-4D97-AF65-F5344CB8AC3E}">
        <p14:creationId xmlns:p14="http://schemas.microsoft.com/office/powerpoint/2010/main" val="1266324134"/>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561" y="2835726"/>
            <a:ext cx="2757641" cy="1930349"/>
          </a:xfrm>
          <a:prstGeom prst="rect">
            <a:avLst/>
          </a:prstGeom>
        </p:spPr>
      </p:pic>
      <p:sp>
        <p:nvSpPr>
          <p:cNvPr id="8"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3053" y="134547"/>
            <a:ext cx="929739" cy="929739"/>
          </a:xfrm>
          <a:prstGeom prst="rect">
            <a:avLst/>
          </a:prstGeom>
        </p:spPr>
      </p:pic>
      <p:sp>
        <p:nvSpPr>
          <p:cNvPr id="9" name="8 CuadroTexto"/>
          <p:cNvSpPr txBox="1"/>
          <p:nvPr/>
        </p:nvSpPr>
        <p:spPr>
          <a:xfrm>
            <a:off x="7614737" y="6417547"/>
            <a:ext cx="4864229" cy="253916"/>
          </a:xfrm>
          <a:prstGeom prst="rect">
            <a:avLst/>
          </a:prstGeom>
          <a:noFill/>
        </p:spPr>
        <p:txBody>
          <a:bodyPr wrap="square" rtlCol="0">
            <a:spAutoFit/>
          </a:bodyPr>
          <a:lstStyle/>
          <a:p>
            <a:pPr marL="171450" indent="-171450">
              <a:buFont typeface="Arial" panose="020B0604020202020204" pitchFamily="34" charset="0"/>
              <a:buChar char="•"/>
            </a:pPr>
            <a:r>
              <a:rPr lang="es-CO" sz="1050" dirty="0">
                <a:solidFill>
                  <a:schemeClr val="accent1">
                    <a:lumMod val="50000"/>
                  </a:schemeClr>
                </a:solidFill>
              </a:rPr>
              <a:t>Datos según listados de asistencia y soportes actividades virtuales y en campo</a:t>
            </a:r>
          </a:p>
        </p:txBody>
      </p:sp>
      <p:graphicFrame>
        <p:nvGraphicFramePr>
          <p:cNvPr id="5" name="Tabla 4">
            <a:extLst>
              <a:ext uri="{FF2B5EF4-FFF2-40B4-BE49-F238E27FC236}">
                <a16:creationId xmlns:a16="http://schemas.microsoft.com/office/drawing/2014/main" id="{F06AC86E-8999-4754-81C7-3E472405D938}"/>
              </a:ext>
            </a:extLst>
          </p:cNvPr>
          <p:cNvGraphicFramePr>
            <a:graphicFrameLocks noGrp="1"/>
          </p:cNvGraphicFramePr>
          <p:nvPr/>
        </p:nvGraphicFramePr>
        <p:xfrm>
          <a:off x="4613144" y="1440447"/>
          <a:ext cx="3327698" cy="4789020"/>
        </p:xfrm>
        <a:graphic>
          <a:graphicData uri="http://schemas.openxmlformats.org/drawingml/2006/table">
            <a:tbl>
              <a:tblPr/>
              <a:tblGrid>
                <a:gridCol w="1340320">
                  <a:extLst>
                    <a:ext uri="{9D8B030D-6E8A-4147-A177-3AD203B41FA5}">
                      <a16:colId xmlns:a16="http://schemas.microsoft.com/office/drawing/2014/main" val="2148069204"/>
                    </a:ext>
                  </a:extLst>
                </a:gridCol>
                <a:gridCol w="1987378">
                  <a:extLst>
                    <a:ext uri="{9D8B030D-6E8A-4147-A177-3AD203B41FA5}">
                      <a16:colId xmlns:a16="http://schemas.microsoft.com/office/drawing/2014/main" val="1229938052"/>
                    </a:ext>
                  </a:extLst>
                </a:gridCol>
              </a:tblGrid>
              <a:tr h="739335">
                <a:tc>
                  <a:txBody>
                    <a:bodyPr/>
                    <a:lstStyle/>
                    <a:p>
                      <a:pPr algn="l" rtl="0" fontAlgn="ctr"/>
                      <a:r>
                        <a:rPr lang="es-CO" sz="1200" b="1" i="0" u="none" strike="noStrike" dirty="0">
                          <a:solidFill>
                            <a:srgbClr val="203864"/>
                          </a:solidFill>
                          <a:effectLst/>
                          <a:latin typeface="Calibri" panose="020F0502020204030204" pitchFamily="34" charset="0"/>
                        </a:rPr>
                        <a:t>LOCALIDAD</a:t>
                      </a:r>
                    </a:p>
                  </a:txBody>
                  <a:tcPr marL="7940" marR="7940" marT="794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200" b="1" i="0" u="none" strike="noStrike" dirty="0">
                          <a:solidFill>
                            <a:srgbClr val="203864"/>
                          </a:solidFill>
                          <a:effectLst/>
                          <a:latin typeface="Calibri" panose="020F0502020204030204" pitchFamily="34" charset="0"/>
                        </a:rPr>
                        <a:t>TOTAL ASISTENCIA  </a:t>
                      </a:r>
                      <a:br>
                        <a:rPr lang="es-CO" sz="1200" b="1" i="0" u="none" strike="noStrike" dirty="0">
                          <a:solidFill>
                            <a:srgbClr val="203864"/>
                          </a:solidFill>
                          <a:effectLst/>
                          <a:latin typeface="Calibri" panose="020F0502020204030204" pitchFamily="34" charset="0"/>
                        </a:rPr>
                      </a:br>
                      <a:r>
                        <a:rPr lang="es-CO" sz="1200" b="1" i="0" u="none" strike="noStrike" dirty="0">
                          <a:solidFill>
                            <a:srgbClr val="203864"/>
                          </a:solidFill>
                          <a:effectLst/>
                          <a:latin typeface="Calibri" panose="020F0502020204030204" pitchFamily="34" charset="0"/>
                        </a:rPr>
                        <a:t>ENERO 2024*</a:t>
                      </a:r>
                    </a:p>
                  </a:txBody>
                  <a:tcPr marL="7940" marR="7940" marT="794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3770086853"/>
                  </a:ext>
                </a:extLst>
              </a:tr>
              <a:tr h="186541">
                <a:tc>
                  <a:txBody>
                    <a:bodyPr/>
                    <a:lstStyle/>
                    <a:p>
                      <a:pPr algn="l" rtl="0" fontAlgn="b"/>
                      <a:r>
                        <a:rPr lang="es-CO" sz="1200" b="1" i="0" u="none" strike="noStrike" dirty="0">
                          <a:solidFill>
                            <a:srgbClr val="203864"/>
                          </a:solidFill>
                          <a:effectLst/>
                          <a:latin typeface="Calibri" panose="020F0502020204030204" pitchFamily="34" charset="0"/>
                        </a:rPr>
                        <a:t>Antonio Nariño </a:t>
                      </a:r>
                    </a:p>
                  </a:txBody>
                  <a:tcPr marL="7940" marR="7940" marT="7940" marB="0" anchor="b">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601</a:t>
                      </a:r>
                    </a:p>
                  </a:txBody>
                  <a:tcPr marL="9525" marR="9525" marT="9525"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09106090"/>
                  </a:ext>
                </a:extLst>
              </a:tr>
              <a:tr h="186541">
                <a:tc>
                  <a:txBody>
                    <a:bodyPr/>
                    <a:lstStyle/>
                    <a:p>
                      <a:pPr algn="l" rtl="0" fontAlgn="b"/>
                      <a:r>
                        <a:rPr lang="es-CO" sz="1200" b="1" i="0" u="none" strike="noStrike" dirty="0">
                          <a:solidFill>
                            <a:srgbClr val="203864"/>
                          </a:solidFill>
                          <a:effectLst/>
                          <a:latin typeface="Calibri" panose="020F0502020204030204" pitchFamily="34" charset="0"/>
                        </a:rPr>
                        <a:t>Barrios Unidos</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342</a:t>
                      </a:r>
                    </a:p>
                  </a:txBody>
                  <a:tcPr marL="9525" marR="9525" marT="9525" marB="0" anchor="ctr">
                    <a:lnL>
                      <a:noFill/>
                    </a:lnL>
                    <a:lnR>
                      <a:noFill/>
                    </a:lnR>
                    <a:lnT>
                      <a:noFill/>
                    </a:lnT>
                    <a:lnB>
                      <a:noFill/>
                    </a:lnB>
                  </a:tcPr>
                </a:tc>
                <a:extLst>
                  <a:ext uri="{0D108BD9-81ED-4DB2-BD59-A6C34878D82A}">
                    <a16:rowId xmlns:a16="http://schemas.microsoft.com/office/drawing/2014/main" val="277079873"/>
                  </a:ext>
                </a:extLst>
              </a:tr>
              <a:tr h="186541">
                <a:tc>
                  <a:txBody>
                    <a:bodyPr/>
                    <a:lstStyle/>
                    <a:p>
                      <a:pPr algn="l" rtl="0" fontAlgn="b"/>
                      <a:r>
                        <a:rPr lang="es-CO" sz="1200" b="1" i="0" u="none" strike="noStrike" dirty="0">
                          <a:solidFill>
                            <a:srgbClr val="203864"/>
                          </a:solidFill>
                          <a:effectLst/>
                          <a:latin typeface="Calibri" panose="020F0502020204030204" pitchFamily="34" charset="0"/>
                        </a:rPr>
                        <a:t>Bosa</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972</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3709992124"/>
                  </a:ext>
                </a:extLst>
              </a:tr>
              <a:tr h="186541">
                <a:tc>
                  <a:txBody>
                    <a:bodyPr/>
                    <a:lstStyle/>
                    <a:p>
                      <a:pPr algn="l" rtl="0" fontAlgn="b"/>
                      <a:r>
                        <a:rPr lang="es-CO" sz="1200" b="1" i="0" u="none" strike="noStrike" dirty="0">
                          <a:solidFill>
                            <a:srgbClr val="203864"/>
                          </a:solidFill>
                          <a:effectLst/>
                          <a:latin typeface="Calibri" panose="020F0502020204030204" pitchFamily="34" charset="0"/>
                        </a:rPr>
                        <a:t>Candelaria </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247</a:t>
                      </a:r>
                    </a:p>
                  </a:txBody>
                  <a:tcPr marL="9525" marR="9525" marT="9525" marB="0" anchor="ctr">
                    <a:lnL>
                      <a:noFill/>
                    </a:lnL>
                    <a:lnR>
                      <a:noFill/>
                    </a:lnR>
                    <a:lnT>
                      <a:noFill/>
                    </a:lnT>
                    <a:lnB>
                      <a:noFill/>
                    </a:lnB>
                  </a:tcPr>
                </a:tc>
                <a:extLst>
                  <a:ext uri="{0D108BD9-81ED-4DB2-BD59-A6C34878D82A}">
                    <a16:rowId xmlns:a16="http://schemas.microsoft.com/office/drawing/2014/main" val="4107403173"/>
                  </a:ext>
                </a:extLst>
              </a:tr>
              <a:tr h="186541">
                <a:tc>
                  <a:txBody>
                    <a:bodyPr/>
                    <a:lstStyle/>
                    <a:p>
                      <a:pPr algn="l" rtl="0" fontAlgn="b"/>
                      <a:r>
                        <a:rPr lang="es-CO" sz="1200" b="1" i="0" u="none" strike="noStrike" dirty="0">
                          <a:solidFill>
                            <a:srgbClr val="203864"/>
                          </a:solidFill>
                          <a:effectLst/>
                          <a:latin typeface="Calibri" panose="020F0502020204030204" pitchFamily="34" charset="0"/>
                        </a:rPr>
                        <a:t>Chapinero </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256</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3267802156"/>
                  </a:ext>
                </a:extLst>
              </a:tr>
              <a:tr h="201585">
                <a:tc>
                  <a:txBody>
                    <a:bodyPr/>
                    <a:lstStyle/>
                    <a:p>
                      <a:pPr algn="l" rtl="0" fontAlgn="b"/>
                      <a:r>
                        <a:rPr lang="es-CO" sz="1200" b="1" i="0" u="none" strike="noStrike" dirty="0">
                          <a:solidFill>
                            <a:srgbClr val="203864"/>
                          </a:solidFill>
                          <a:effectLst/>
                          <a:latin typeface="Calibri" panose="020F0502020204030204" pitchFamily="34" charset="0"/>
                        </a:rPr>
                        <a:t>Ciudad Bolívar</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1.315</a:t>
                      </a:r>
                    </a:p>
                  </a:txBody>
                  <a:tcPr marL="9525" marR="9525" marT="9525" marB="0" anchor="ctr">
                    <a:lnL>
                      <a:noFill/>
                    </a:lnL>
                    <a:lnR>
                      <a:noFill/>
                    </a:lnR>
                    <a:lnT>
                      <a:noFill/>
                    </a:lnT>
                    <a:lnB>
                      <a:noFill/>
                    </a:lnB>
                  </a:tcPr>
                </a:tc>
                <a:extLst>
                  <a:ext uri="{0D108BD9-81ED-4DB2-BD59-A6C34878D82A}">
                    <a16:rowId xmlns:a16="http://schemas.microsoft.com/office/drawing/2014/main" val="989570613"/>
                  </a:ext>
                </a:extLst>
              </a:tr>
              <a:tr h="186541">
                <a:tc>
                  <a:txBody>
                    <a:bodyPr/>
                    <a:lstStyle/>
                    <a:p>
                      <a:pPr algn="l" rtl="0" fontAlgn="b"/>
                      <a:r>
                        <a:rPr lang="es-CO" sz="1200" b="1" i="0" u="none" strike="noStrike" dirty="0">
                          <a:solidFill>
                            <a:srgbClr val="203864"/>
                          </a:solidFill>
                          <a:effectLst/>
                          <a:latin typeface="Calibri" panose="020F0502020204030204" pitchFamily="34" charset="0"/>
                        </a:rPr>
                        <a:t>Engativá</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1.064</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1468502"/>
                  </a:ext>
                </a:extLst>
              </a:tr>
              <a:tr h="186541">
                <a:tc>
                  <a:txBody>
                    <a:bodyPr/>
                    <a:lstStyle/>
                    <a:p>
                      <a:pPr algn="l" rtl="0" fontAlgn="b"/>
                      <a:r>
                        <a:rPr lang="es-CO" sz="1200" b="1" i="0" u="none" strike="noStrike" dirty="0">
                          <a:solidFill>
                            <a:srgbClr val="203864"/>
                          </a:solidFill>
                          <a:effectLst/>
                          <a:latin typeface="Calibri" panose="020F0502020204030204" pitchFamily="34" charset="0"/>
                        </a:rPr>
                        <a:t>Fontibón</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990</a:t>
                      </a:r>
                    </a:p>
                  </a:txBody>
                  <a:tcPr marL="9525" marR="9525" marT="9525" marB="0" anchor="ctr">
                    <a:lnL>
                      <a:noFill/>
                    </a:lnL>
                    <a:lnR>
                      <a:noFill/>
                    </a:lnR>
                    <a:lnT>
                      <a:noFill/>
                    </a:lnT>
                    <a:lnB>
                      <a:noFill/>
                    </a:lnB>
                  </a:tcPr>
                </a:tc>
                <a:extLst>
                  <a:ext uri="{0D108BD9-81ED-4DB2-BD59-A6C34878D82A}">
                    <a16:rowId xmlns:a16="http://schemas.microsoft.com/office/drawing/2014/main" val="4256460868"/>
                  </a:ext>
                </a:extLst>
              </a:tr>
              <a:tr h="186541">
                <a:tc>
                  <a:txBody>
                    <a:bodyPr/>
                    <a:lstStyle/>
                    <a:p>
                      <a:pPr algn="l" rtl="0" fontAlgn="b"/>
                      <a:r>
                        <a:rPr lang="es-CO" sz="1200" b="1" i="0" u="none" strike="noStrike" dirty="0">
                          <a:solidFill>
                            <a:srgbClr val="203864"/>
                          </a:solidFill>
                          <a:effectLst/>
                          <a:latin typeface="Calibri" panose="020F0502020204030204" pitchFamily="34" charset="0"/>
                        </a:rPr>
                        <a:t>Kennedy</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2.277</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3179019733"/>
                  </a:ext>
                </a:extLst>
              </a:tr>
              <a:tr h="186541">
                <a:tc>
                  <a:txBody>
                    <a:bodyPr/>
                    <a:lstStyle/>
                    <a:p>
                      <a:pPr algn="l" rtl="0" fontAlgn="b"/>
                      <a:r>
                        <a:rPr lang="es-CO" sz="1200" b="1" i="0" u="none" strike="noStrike" dirty="0">
                          <a:solidFill>
                            <a:srgbClr val="203864"/>
                          </a:solidFill>
                          <a:effectLst/>
                          <a:latin typeface="Calibri" panose="020F0502020204030204" pitchFamily="34" charset="0"/>
                        </a:rPr>
                        <a:t>Los Mártires</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750</a:t>
                      </a:r>
                    </a:p>
                  </a:txBody>
                  <a:tcPr marL="9525" marR="9525" marT="9525" marB="0" anchor="ctr">
                    <a:lnL>
                      <a:noFill/>
                    </a:lnL>
                    <a:lnR>
                      <a:noFill/>
                    </a:lnR>
                    <a:lnT>
                      <a:noFill/>
                    </a:lnT>
                    <a:lnB>
                      <a:noFill/>
                    </a:lnB>
                  </a:tcPr>
                </a:tc>
                <a:extLst>
                  <a:ext uri="{0D108BD9-81ED-4DB2-BD59-A6C34878D82A}">
                    <a16:rowId xmlns:a16="http://schemas.microsoft.com/office/drawing/2014/main" val="4070185270"/>
                  </a:ext>
                </a:extLst>
              </a:tr>
              <a:tr h="186541">
                <a:tc>
                  <a:txBody>
                    <a:bodyPr/>
                    <a:lstStyle/>
                    <a:p>
                      <a:pPr algn="l" rtl="0" fontAlgn="b"/>
                      <a:r>
                        <a:rPr lang="es-CO" sz="1200" b="1" i="0" u="none" strike="noStrike" dirty="0">
                          <a:solidFill>
                            <a:srgbClr val="203864"/>
                          </a:solidFill>
                          <a:effectLst/>
                          <a:latin typeface="Calibri" panose="020F0502020204030204" pitchFamily="34" charset="0"/>
                        </a:rPr>
                        <a:t>Puente Aranda </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800</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3145035804"/>
                  </a:ext>
                </a:extLst>
              </a:tr>
              <a:tr h="186541">
                <a:tc>
                  <a:txBody>
                    <a:bodyPr/>
                    <a:lstStyle/>
                    <a:p>
                      <a:pPr algn="l" rtl="0" fontAlgn="b"/>
                      <a:r>
                        <a:rPr lang="es-CO" sz="1200" b="1" i="0" u="none" strike="noStrike" dirty="0">
                          <a:solidFill>
                            <a:srgbClr val="203864"/>
                          </a:solidFill>
                          <a:effectLst/>
                          <a:latin typeface="Calibri" panose="020F0502020204030204" pitchFamily="34" charset="0"/>
                        </a:rPr>
                        <a:t>Rafael Uribe </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1.261</a:t>
                      </a:r>
                    </a:p>
                  </a:txBody>
                  <a:tcPr marL="9525" marR="9525" marT="9525" marB="0" anchor="ctr">
                    <a:lnL>
                      <a:noFill/>
                    </a:lnL>
                    <a:lnR>
                      <a:noFill/>
                    </a:lnR>
                    <a:lnT>
                      <a:noFill/>
                    </a:lnT>
                    <a:lnB>
                      <a:noFill/>
                    </a:lnB>
                  </a:tcPr>
                </a:tc>
                <a:extLst>
                  <a:ext uri="{0D108BD9-81ED-4DB2-BD59-A6C34878D82A}">
                    <a16:rowId xmlns:a16="http://schemas.microsoft.com/office/drawing/2014/main" val="2400132867"/>
                  </a:ext>
                </a:extLst>
              </a:tr>
              <a:tr h="172360">
                <a:tc>
                  <a:txBody>
                    <a:bodyPr/>
                    <a:lstStyle/>
                    <a:p>
                      <a:pPr algn="l" rtl="0" fontAlgn="b"/>
                      <a:r>
                        <a:rPr lang="es-CO" sz="1200" b="1" i="0" u="none" strike="noStrike" dirty="0">
                          <a:solidFill>
                            <a:srgbClr val="203864"/>
                          </a:solidFill>
                          <a:effectLst/>
                          <a:latin typeface="Calibri" panose="020F0502020204030204" pitchFamily="34" charset="0"/>
                        </a:rPr>
                        <a:t>San Cristóbal </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738</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1500474791"/>
                  </a:ext>
                </a:extLst>
              </a:tr>
              <a:tr h="186541">
                <a:tc>
                  <a:txBody>
                    <a:bodyPr/>
                    <a:lstStyle/>
                    <a:p>
                      <a:pPr algn="l" rtl="0" fontAlgn="b"/>
                      <a:r>
                        <a:rPr lang="es-CO" sz="1200" b="1" i="0" u="none" strike="noStrike" dirty="0">
                          <a:solidFill>
                            <a:srgbClr val="203864"/>
                          </a:solidFill>
                          <a:effectLst/>
                          <a:latin typeface="Calibri" panose="020F0502020204030204" pitchFamily="34" charset="0"/>
                        </a:rPr>
                        <a:t>Santa Fe </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159</a:t>
                      </a:r>
                    </a:p>
                  </a:txBody>
                  <a:tcPr marL="9525" marR="9525" marT="9525" marB="0" anchor="ctr">
                    <a:lnL>
                      <a:noFill/>
                    </a:lnL>
                    <a:lnR>
                      <a:noFill/>
                    </a:lnR>
                    <a:lnT>
                      <a:noFill/>
                    </a:lnT>
                    <a:lnB>
                      <a:noFill/>
                    </a:lnB>
                  </a:tcPr>
                </a:tc>
                <a:extLst>
                  <a:ext uri="{0D108BD9-81ED-4DB2-BD59-A6C34878D82A}">
                    <a16:rowId xmlns:a16="http://schemas.microsoft.com/office/drawing/2014/main" val="3000161228"/>
                  </a:ext>
                </a:extLst>
              </a:tr>
              <a:tr h="186541">
                <a:tc>
                  <a:txBody>
                    <a:bodyPr/>
                    <a:lstStyle/>
                    <a:p>
                      <a:pPr algn="l" rtl="0" fontAlgn="b"/>
                      <a:r>
                        <a:rPr lang="es-CO" sz="1200" b="1" i="0" u="none" strike="noStrike" dirty="0">
                          <a:solidFill>
                            <a:srgbClr val="203864"/>
                          </a:solidFill>
                          <a:effectLst/>
                          <a:latin typeface="Calibri" panose="020F0502020204030204" pitchFamily="34" charset="0"/>
                        </a:rPr>
                        <a:t>Suba</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1.373</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613221803"/>
                  </a:ext>
                </a:extLst>
              </a:tr>
              <a:tr h="186541">
                <a:tc>
                  <a:txBody>
                    <a:bodyPr/>
                    <a:lstStyle/>
                    <a:p>
                      <a:pPr algn="l" rtl="0" fontAlgn="b"/>
                      <a:r>
                        <a:rPr lang="es-CO" sz="1200" b="1" i="0" u="none" strike="noStrike" dirty="0">
                          <a:solidFill>
                            <a:srgbClr val="203864"/>
                          </a:solidFill>
                          <a:effectLst/>
                          <a:latin typeface="Calibri" panose="020F0502020204030204" pitchFamily="34" charset="0"/>
                        </a:rPr>
                        <a:t>Sumapaz</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lnL>
                      <a:noFill/>
                    </a:lnL>
                    <a:lnR>
                      <a:noFill/>
                    </a:lnR>
                    <a:lnT>
                      <a:noFill/>
                    </a:lnT>
                    <a:lnB>
                      <a:noFill/>
                    </a:lnB>
                  </a:tcPr>
                </a:tc>
                <a:extLst>
                  <a:ext uri="{0D108BD9-81ED-4DB2-BD59-A6C34878D82A}">
                    <a16:rowId xmlns:a16="http://schemas.microsoft.com/office/drawing/2014/main" val="1700609024"/>
                  </a:ext>
                </a:extLst>
              </a:tr>
              <a:tr h="186541">
                <a:tc>
                  <a:txBody>
                    <a:bodyPr/>
                    <a:lstStyle/>
                    <a:p>
                      <a:pPr algn="l" rtl="0" fontAlgn="b"/>
                      <a:r>
                        <a:rPr lang="es-CO" sz="1200" b="1" i="0" u="none" strike="noStrike" dirty="0">
                          <a:solidFill>
                            <a:srgbClr val="203864"/>
                          </a:solidFill>
                          <a:effectLst/>
                          <a:latin typeface="Calibri" panose="020F0502020204030204" pitchFamily="34" charset="0"/>
                        </a:rPr>
                        <a:t>Teusaquillo </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518</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1518811499"/>
                  </a:ext>
                </a:extLst>
              </a:tr>
              <a:tr h="186541">
                <a:tc>
                  <a:txBody>
                    <a:bodyPr/>
                    <a:lstStyle/>
                    <a:p>
                      <a:pPr algn="l" rtl="0" fontAlgn="b"/>
                      <a:r>
                        <a:rPr lang="es-CO" sz="1200" b="1" i="0" u="none" strike="noStrike" dirty="0">
                          <a:solidFill>
                            <a:srgbClr val="203864"/>
                          </a:solidFill>
                          <a:effectLst/>
                          <a:latin typeface="Calibri" panose="020F0502020204030204" pitchFamily="34" charset="0"/>
                        </a:rPr>
                        <a:t>Tunjuelito </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724</a:t>
                      </a:r>
                    </a:p>
                  </a:txBody>
                  <a:tcPr marL="9525" marR="9525" marT="9525" marB="0" anchor="ctr">
                    <a:lnL>
                      <a:noFill/>
                    </a:lnL>
                    <a:lnR>
                      <a:noFill/>
                    </a:lnR>
                    <a:lnT>
                      <a:noFill/>
                    </a:lnT>
                    <a:lnB>
                      <a:noFill/>
                    </a:lnB>
                  </a:tcPr>
                </a:tc>
                <a:extLst>
                  <a:ext uri="{0D108BD9-81ED-4DB2-BD59-A6C34878D82A}">
                    <a16:rowId xmlns:a16="http://schemas.microsoft.com/office/drawing/2014/main" val="993847052"/>
                  </a:ext>
                </a:extLst>
              </a:tr>
              <a:tr h="186541">
                <a:tc>
                  <a:txBody>
                    <a:bodyPr/>
                    <a:lstStyle/>
                    <a:p>
                      <a:pPr algn="l" rtl="0" fontAlgn="b"/>
                      <a:r>
                        <a:rPr lang="es-CO" sz="1200" b="1" i="0" u="none" strike="noStrike" dirty="0">
                          <a:solidFill>
                            <a:srgbClr val="203864"/>
                          </a:solidFill>
                          <a:effectLst/>
                          <a:latin typeface="Calibri" panose="020F0502020204030204" pitchFamily="34" charset="0"/>
                        </a:rPr>
                        <a:t>Usaquén </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521</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2456857895"/>
                  </a:ext>
                </a:extLst>
              </a:tr>
              <a:tr h="186541">
                <a:tc>
                  <a:txBody>
                    <a:bodyPr/>
                    <a:lstStyle/>
                    <a:p>
                      <a:pPr algn="l" rtl="0" fontAlgn="b"/>
                      <a:r>
                        <a:rPr lang="es-CO" sz="1200" b="1" i="0" u="none" strike="noStrike" dirty="0">
                          <a:solidFill>
                            <a:srgbClr val="203864"/>
                          </a:solidFill>
                          <a:effectLst/>
                          <a:latin typeface="Calibri" panose="020F0502020204030204" pitchFamily="34" charset="0"/>
                        </a:rPr>
                        <a:t>Usme</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396</a:t>
                      </a:r>
                    </a:p>
                  </a:txBody>
                  <a:tcPr marL="9525" marR="9525" marT="9525" marB="0" anchor="ctr">
                    <a:lnL>
                      <a:noFill/>
                    </a:lnL>
                    <a:lnR>
                      <a:noFill/>
                    </a:lnR>
                    <a:lnT>
                      <a:noFill/>
                    </a:lnT>
                    <a:lnB>
                      <a:noFill/>
                    </a:lnB>
                  </a:tcPr>
                </a:tc>
                <a:extLst>
                  <a:ext uri="{0D108BD9-81ED-4DB2-BD59-A6C34878D82A}">
                    <a16:rowId xmlns:a16="http://schemas.microsoft.com/office/drawing/2014/main" val="2155479813"/>
                  </a:ext>
                </a:extLst>
              </a:tr>
              <a:tr h="126038">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7940" marR="7940" marT="7940" marB="0" anchor="b">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15.304</a:t>
                      </a:r>
                    </a:p>
                  </a:txBody>
                  <a:tcPr marL="9525" marR="9525" marT="9525"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4033546578"/>
                  </a:ext>
                </a:extLst>
              </a:tr>
            </a:tbl>
          </a:graphicData>
        </a:graphic>
      </p:graphicFrame>
    </p:spTree>
    <p:extLst>
      <p:ext uri="{BB962C8B-B14F-4D97-AF65-F5344CB8AC3E}">
        <p14:creationId xmlns:p14="http://schemas.microsoft.com/office/powerpoint/2010/main" val="3888107432"/>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564963" y="183947"/>
            <a:ext cx="12102353" cy="861774"/>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CAMPAÑAS CULTURA CIUDADANA - APROVECHAMIENTO</a:t>
            </a:r>
          </a:p>
          <a:p>
            <a:pPr lvl="1"/>
            <a:r>
              <a:rPr lang="es-CO" sz="1400" b="0" dirty="0">
                <a:solidFill>
                  <a:schemeClr val="accent1">
                    <a:lumMod val="50000"/>
                  </a:schemeClr>
                </a:solidFill>
              </a:rPr>
              <a:t>Así va  la socialización y sensibilización del Esquema de Aseo con las comunidades</a:t>
            </a:r>
            <a:endParaRPr lang="es-CO" sz="3200" kern="0" dirty="0">
              <a:solidFill>
                <a:schemeClr val="accent1">
                  <a:lumMod val="50000"/>
                </a:schemeClr>
              </a:solidFill>
            </a:endParaRP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2537833" y="1425031"/>
          <a:ext cx="7881514" cy="5188654"/>
        </p:xfrm>
        <a:graphic>
          <a:graphicData uri="http://schemas.openxmlformats.org/drawingml/2006/table">
            <a:tbl>
              <a:tblPr firstRow="1" firstCol="1" bandRow="1">
                <a:tableStyleId>{68D230F3-CF80-4859-8CE7-A43EE81993B5}</a:tableStyleId>
              </a:tblPr>
              <a:tblGrid>
                <a:gridCol w="1352240">
                  <a:extLst>
                    <a:ext uri="{9D8B030D-6E8A-4147-A177-3AD203B41FA5}">
                      <a16:colId xmlns:a16="http://schemas.microsoft.com/office/drawing/2014/main" val="20000"/>
                    </a:ext>
                  </a:extLst>
                </a:gridCol>
                <a:gridCol w="1452282">
                  <a:extLst>
                    <a:ext uri="{9D8B030D-6E8A-4147-A177-3AD203B41FA5}">
                      <a16:colId xmlns:a16="http://schemas.microsoft.com/office/drawing/2014/main" val="20002"/>
                    </a:ext>
                  </a:extLst>
                </a:gridCol>
                <a:gridCol w="1561681">
                  <a:extLst>
                    <a:ext uri="{9D8B030D-6E8A-4147-A177-3AD203B41FA5}">
                      <a16:colId xmlns:a16="http://schemas.microsoft.com/office/drawing/2014/main" val="20003"/>
                    </a:ext>
                  </a:extLst>
                </a:gridCol>
                <a:gridCol w="1640896">
                  <a:extLst>
                    <a:ext uri="{9D8B030D-6E8A-4147-A177-3AD203B41FA5}">
                      <a16:colId xmlns:a16="http://schemas.microsoft.com/office/drawing/2014/main" val="1581033583"/>
                    </a:ext>
                  </a:extLst>
                </a:gridCol>
                <a:gridCol w="1333201">
                  <a:extLst>
                    <a:ext uri="{9D8B030D-6E8A-4147-A177-3AD203B41FA5}">
                      <a16:colId xmlns:a16="http://schemas.microsoft.com/office/drawing/2014/main" val="2076764876"/>
                    </a:ext>
                  </a:extLst>
                </a:gridCol>
                <a:gridCol w="541214">
                  <a:extLst>
                    <a:ext uri="{9D8B030D-6E8A-4147-A177-3AD203B41FA5}">
                      <a16:colId xmlns:a16="http://schemas.microsoft.com/office/drawing/2014/main" val="20004"/>
                    </a:ext>
                  </a:extLst>
                </a:gridCol>
              </a:tblGrid>
              <a:tr h="572211">
                <a:tc>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 ACTIVIDADES</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2018 A DIC 2021</a:t>
                      </a: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 A DIC 2022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FEB – DIC 2023</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2024</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a:t>
                      </a: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55</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26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161</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51</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47</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178</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100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282</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56</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523</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251</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75</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385</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256</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87</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435</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12</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53</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59</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60</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50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288</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90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298</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61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557</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14</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142</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454</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76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376</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2.432</a:t>
                      </a:r>
                    </a:p>
                  </a:txBody>
                  <a:tcPr marL="9525" marR="9525" marT="9525" marB="0" anchor="ctr"/>
                </a:tc>
                <a:tc>
                  <a:txBody>
                    <a:bodyPr/>
                    <a:lstStyle/>
                    <a:p>
                      <a:pPr marL="0" algn="ctr" defTabSz="914400" rtl="0" eaLnBrk="1" fontAlgn="b" latinLnBrk="0" hangingPunct="1"/>
                      <a:r>
                        <a:rPr lang="es-MX" sz="1200" b="1" i="0" u="none" strike="noStrike" kern="1200" dirty="0">
                          <a:solidFill>
                            <a:srgbClr val="203864"/>
                          </a:solidFill>
                          <a:effectLst/>
                          <a:latin typeface="Calibri" panose="020F0502020204030204" pitchFamily="34" charset="0"/>
                          <a:ea typeface="+mn-ea"/>
                          <a:cs typeface="+mn-cs"/>
                        </a:rPr>
                        <a:t>941</a:t>
                      </a:r>
                      <a:endParaRPr lang="es-CO" sz="1200" b="1"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961</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4.390</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129664147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733405" y="183947"/>
            <a:ext cx="11081605" cy="846386"/>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ACTIVIDADES CAMPAÑAS CULTURA CIUDADANA 2024</a:t>
            </a:r>
          </a:p>
          <a:p>
            <a:pPr lvl="1"/>
            <a:r>
              <a:rPr lang="es-CO" sz="1400" b="0" dirty="0">
                <a:solidFill>
                  <a:schemeClr val="accent1">
                    <a:lumMod val="50000"/>
                  </a:schemeClr>
                </a:solidFill>
              </a:rPr>
              <a:t>Así va  la socialización y sensibilización del Esquema de Aseo con las comunidades</a:t>
            </a:r>
            <a:endParaRPr lang="es-CO" sz="3200" kern="0" dirty="0">
              <a:solidFill>
                <a:schemeClr val="accent1">
                  <a:lumMod val="50000"/>
                </a:schemeClr>
              </a:solidFill>
            </a:endParaRP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4319675" y="1473201"/>
          <a:ext cx="3495408" cy="5200852"/>
        </p:xfrm>
        <a:graphic>
          <a:graphicData uri="http://schemas.openxmlformats.org/drawingml/2006/table">
            <a:tbl>
              <a:tblPr firstRow="1" firstCol="1" bandRow="1">
                <a:tableStyleId>{68D230F3-CF80-4859-8CE7-A43EE81993B5}</a:tableStyleId>
              </a:tblPr>
              <a:tblGrid>
                <a:gridCol w="1367940">
                  <a:extLst>
                    <a:ext uri="{9D8B030D-6E8A-4147-A177-3AD203B41FA5}">
                      <a16:colId xmlns:a16="http://schemas.microsoft.com/office/drawing/2014/main" val="20000"/>
                    </a:ext>
                  </a:extLst>
                </a:gridCol>
                <a:gridCol w="2127468">
                  <a:extLst>
                    <a:ext uri="{9D8B030D-6E8A-4147-A177-3AD203B41FA5}">
                      <a16:colId xmlns:a16="http://schemas.microsoft.com/office/drawing/2014/main" val="20002"/>
                    </a:ext>
                  </a:extLst>
                </a:gridCol>
              </a:tblGrid>
              <a:tr h="632579">
                <a:tc>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2024</a:t>
                      </a:r>
                      <a:endParaRPr lang="es-CO" sz="1200" b="1" u="none" strike="noStrike" kern="1200" dirty="0">
                        <a:solidFill>
                          <a:schemeClr val="accent1">
                            <a:lumMod val="50000"/>
                          </a:schemeClr>
                        </a:solidFill>
                        <a:effectLst/>
                        <a:latin typeface="+mn-lt"/>
                        <a:ea typeface="+mn-ea"/>
                        <a:cs typeface="+mn-cs"/>
                      </a:endParaRP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extLst>
                  <a:ext uri="{0D108BD9-81ED-4DB2-BD59-A6C34878D82A}">
                    <a16:rowId xmlns:a16="http://schemas.microsoft.com/office/drawing/2014/main" val="10020"/>
                  </a:ext>
                </a:extLst>
              </a:tr>
              <a:tr h="20091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4218217820"/>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862300" y="1591702"/>
          <a:ext cx="7269526" cy="4810271"/>
        </p:xfrm>
        <a:graphic>
          <a:graphicData uri="http://schemas.openxmlformats.org/drawingml/2006/table">
            <a:tbl>
              <a:tblPr firstRow="1" firstCol="1" bandRow="1">
                <a:tableStyleId>{68D230F3-CF80-4859-8CE7-A43EE81993B5}</a:tableStyleId>
              </a:tblPr>
              <a:tblGrid>
                <a:gridCol w="1166484">
                  <a:extLst>
                    <a:ext uri="{9D8B030D-6E8A-4147-A177-3AD203B41FA5}">
                      <a16:colId xmlns:a16="http://schemas.microsoft.com/office/drawing/2014/main" val="20000"/>
                    </a:ext>
                  </a:extLst>
                </a:gridCol>
                <a:gridCol w="1164041">
                  <a:extLst>
                    <a:ext uri="{9D8B030D-6E8A-4147-A177-3AD203B41FA5}">
                      <a16:colId xmlns:a16="http://schemas.microsoft.com/office/drawing/2014/main" val="20002"/>
                    </a:ext>
                  </a:extLst>
                </a:gridCol>
                <a:gridCol w="1307905">
                  <a:extLst>
                    <a:ext uri="{9D8B030D-6E8A-4147-A177-3AD203B41FA5}">
                      <a16:colId xmlns:a16="http://schemas.microsoft.com/office/drawing/2014/main" val="20003"/>
                    </a:ext>
                  </a:extLst>
                </a:gridCol>
                <a:gridCol w="1311966">
                  <a:extLst>
                    <a:ext uri="{9D8B030D-6E8A-4147-A177-3AD203B41FA5}">
                      <a16:colId xmlns:a16="http://schemas.microsoft.com/office/drawing/2014/main" val="3308399316"/>
                    </a:ext>
                  </a:extLst>
                </a:gridCol>
                <a:gridCol w="1232452">
                  <a:extLst>
                    <a:ext uri="{9D8B030D-6E8A-4147-A177-3AD203B41FA5}">
                      <a16:colId xmlns:a16="http://schemas.microsoft.com/office/drawing/2014/main" val="3923754554"/>
                    </a:ext>
                  </a:extLst>
                </a:gridCol>
                <a:gridCol w="1086678">
                  <a:extLst>
                    <a:ext uri="{9D8B030D-6E8A-4147-A177-3AD203B41FA5}">
                      <a16:colId xmlns:a16="http://schemas.microsoft.com/office/drawing/2014/main" val="20004"/>
                    </a:ext>
                  </a:extLst>
                </a:gridCol>
              </a:tblGrid>
              <a:tr h="579704">
                <a:tc>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1" i="0" u="none" strike="noStrike" dirty="0">
                          <a:solidFill>
                            <a:srgbClr val="203864"/>
                          </a:solidFill>
                          <a:effectLst/>
                          <a:latin typeface="Calibri" panose="020F0502020204030204" pitchFamily="34" charset="0"/>
                        </a:rPr>
                        <a:t>TOTAL ASISTENCIA 2018 A DIC 2021</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TOTAL ASISTENCIA ENERO – DIC 2022</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ASISTENCIA FEB – DIC 2023</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ASISTENCIA ENERO 2024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853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2.186</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10.193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3.536</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16.073</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1.294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2.659</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1.225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155</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2.197</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964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1.769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1.694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4.430</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2.100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3.305</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19.126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3.852</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26.320</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18.803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4.797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29.244</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23.340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10.907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41.669</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504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1.817</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962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802</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2.408</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1.941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706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3.257</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3.948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6.597</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2.963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4.733</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10.303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3.602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16.533</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28</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795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746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2.211</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1.413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671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879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3.024</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1.835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8.204</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3.670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7.869</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1" i="0" u="none" strike="noStrike" dirty="0">
                          <a:solidFill>
                            <a:srgbClr val="203864"/>
                          </a:solidFill>
                          <a:effectLst/>
                          <a:latin typeface="Calibri" panose="020F0502020204030204" pitchFamily="34" charset="0"/>
                        </a:rPr>
                        <a:t>106.260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36.383</a:t>
                      </a: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41.513</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608</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184.764</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54516" y="3031664"/>
            <a:ext cx="2757641" cy="1930349"/>
          </a:xfrm>
          <a:prstGeom prst="rect">
            <a:avLst/>
          </a:prstGeom>
        </p:spPr>
      </p:pic>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9647" y="149964"/>
            <a:ext cx="929739" cy="929739"/>
          </a:xfrm>
          <a:prstGeom prst="rect">
            <a:avLst/>
          </a:prstGeom>
        </p:spPr>
      </p:pic>
      <p:sp>
        <p:nvSpPr>
          <p:cNvPr id="7" name="CuadroTexto 5">
            <a:extLst>
              <a:ext uri="{FF2B5EF4-FFF2-40B4-BE49-F238E27FC236}">
                <a16:creationId xmlns:a16="http://schemas.microsoft.com/office/drawing/2014/main" id="{3355F43D-2561-479E-A8EA-E7F0B28328D3}"/>
              </a:ext>
            </a:extLst>
          </p:cNvPr>
          <p:cNvSpPr txBox="1"/>
          <p:nvPr/>
        </p:nvSpPr>
        <p:spPr>
          <a:xfrm>
            <a:off x="733405" y="183947"/>
            <a:ext cx="11081605" cy="846386"/>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ACTIVIDADES CAMPAÑAS CULTURA CIUDADANA </a:t>
            </a:r>
          </a:p>
          <a:p>
            <a:pPr lvl="1"/>
            <a:r>
              <a:rPr lang="es-CO" sz="1400" b="0" dirty="0">
                <a:solidFill>
                  <a:schemeClr val="accent1">
                    <a:lumMod val="50000"/>
                  </a:schemeClr>
                </a:solidFill>
              </a:rPr>
              <a:t>Así va  la socialización y sensibilización del Esquema de Aseo con las comunidades</a:t>
            </a:r>
            <a:endParaRPr lang="es-CO" sz="3200" kern="0" dirty="0">
              <a:solidFill>
                <a:schemeClr val="accent1">
                  <a:lumMod val="50000"/>
                </a:schemeClr>
              </a:solidFill>
            </a:endParaRPr>
          </a:p>
        </p:txBody>
      </p:sp>
    </p:spTree>
    <p:extLst>
      <p:ext uri="{BB962C8B-B14F-4D97-AF65-F5344CB8AC3E}">
        <p14:creationId xmlns:p14="http://schemas.microsoft.com/office/powerpoint/2010/main" val="270952218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4240432" y="1459012"/>
          <a:ext cx="3406389" cy="4810271"/>
        </p:xfrm>
        <a:graphic>
          <a:graphicData uri="http://schemas.openxmlformats.org/drawingml/2006/table">
            <a:tbl>
              <a:tblPr firstRow="1" firstCol="1" bandRow="1">
                <a:tableStyleId>{68D230F3-CF80-4859-8CE7-A43EE81993B5}</a:tableStyleId>
              </a:tblPr>
              <a:tblGrid>
                <a:gridCol w="1704980">
                  <a:extLst>
                    <a:ext uri="{9D8B030D-6E8A-4147-A177-3AD203B41FA5}">
                      <a16:colId xmlns:a16="http://schemas.microsoft.com/office/drawing/2014/main" val="20000"/>
                    </a:ext>
                  </a:extLst>
                </a:gridCol>
                <a:gridCol w="1701409">
                  <a:extLst>
                    <a:ext uri="{9D8B030D-6E8A-4147-A177-3AD203B41FA5}">
                      <a16:colId xmlns:a16="http://schemas.microsoft.com/office/drawing/2014/main" val="20002"/>
                    </a:ext>
                  </a:extLst>
                </a:gridCol>
              </a:tblGrid>
              <a:tr h="579704">
                <a:tc>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 2024*</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101</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82</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109</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74</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76</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ctr"/>
                      <a:r>
                        <a:rPr lang="es-MX" sz="1200" b="1" i="0" u="none" strike="noStrike" dirty="0">
                          <a:solidFill>
                            <a:srgbClr val="203864"/>
                          </a:solidFill>
                          <a:effectLst/>
                          <a:latin typeface="Calibri" panose="020F0502020204030204" pitchFamily="34" charset="0"/>
                        </a:rPr>
                        <a:t>608</a:t>
                      </a:r>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54516" y="3031664"/>
            <a:ext cx="2757641" cy="1930349"/>
          </a:xfrm>
          <a:prstGeom prst="rect">
            <a:avLst/>
          </a:prstGeom>
        </p:spPr>
      </p:pic>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9647" y="149964"/>
            <a:ext cx="929739" cy="929739"/>
          </a:xfrm>
          <a:prstGeom prst="rect">
            <a:avLst/>
          </a:prstGeom>
        </p:spPr>
      </p:pic>
      <p:sp>
        <p:nvSpPr>
          <p:cNvPr id="3" name="8 CuadroTexto">
            <a:extLst>
              <a:ext uri="{FF2B5EF4-FFF2-40B4-BE49-F238E27FC236}">
                <a16:creationId xmlns:a16="http://schemas.microsoft.com/office/drawing/2014/main" id="{481B2FDC-B77E-7651-E962-96FBE2DC0C14}"/>
              </a:ext>
            </a:extLst>
          </p:cNvPr>
          <p:cNvSpPr txBox="1"/>
          <p:nvPr/>
        </p:nvSpPr>
        <p:spPr>
          <a:xfrm>
            <a:off x="7614737" y="6417547"/>
            <a:ext cx="4864229" cy="253916"/>
          </a:xfrm>
          <a:prstGeom prst="rect">
            <a:avLst/>
          </a:prstGeom>
          <a:noFill/>
        </p:spPr>
        <p:txBody>
          <a:bodyPr wrap="square" rtlCol="0">
            <a:spAutoFit/>
          </a:bodyPr>
          <a:lstStyle/>
          <a:p>
            <a:pPr marL="171450" indent="-171450">
              <a:buFont typeface="Arial" panose="020B0604020202020204" pitchFamily="34" charset="0"/>
              <a:buChar char="•"/>
            </a:pPr>
            <a:r>
              <a:rPr lang="es-CO" sz="1050" dirty="0">
                <a:solidFill>
                  <a:schemeClr val="accent1">
                    <a:lumMod val="50000"/>
                  </a:schemeClr>
                </a:solidFill>
              </a:rPr>
              <a:t>Datos según listados de asistencia y soportes actividades virtuales y en campo</a:t>
            </a:r>
          </a:p>
        </p:txBody>
      </p:sp>
      <p:sp>
        <p:nvSpPr>
          <p:cNvPr id="8" name="CuadroTexto 5">
            <a:extLst>
              <a:ext uri="{FF2B5EF4-FFF2-40B4-BE49-F238E27FC236}">
                <a16:creationId xmlns:a16="http://schemas.microsoft.com/office/drawing/2014/main" id="{F63C3BFA-8714-422E-AA3A-84D70B937F81}"/>
              </a:ext>
            </a:extLst>
          </p:cNvPr>
          <p:cNvSpPr txBox="1"/>
          <p:nvPr/>
        </p:nvSpPr>
        <p:spPr>
          <a:xfrm>
            <a:off x="733405" y="183947"/>
            <a:ext cx="11081605" cy="846386"/>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ACTIVIDADES CAMPAÑAS CULTURA CIUDADANA 2024</a:t>
            </a:r>
          </a:p>
          <a:p>
            <a:pPr lvl="1"/>
            <a:r>
              <a:rPr lang="es-CO" sz="1400" b="0" dirty="0">
                <a:solidFill>
                  <a:schemeClr val="accent1">
                    <a:lumMod val="50000"/>
                  </a:schemeClr>
                </a:solidFill>
              </a:rPr>
              <a:t>Así va  la socialización y sensibilización del Esquema de Aseo con las comunidades</a:t>
            </a:r>
            <a:endParaRPr lang="es-CO" sz="3200" kern="0" dirty="0">
              <a:solidFill>
                <a:schemeClr val="accent1">
                  <a:lumMod val="50000"/>
                </a:schemeClr>
              </a:solidFill>
            </a:endParaRPr>
          </a:p>
        </p:txBody>
      </p:sp>
    </p:spTree>
    <p:extLst>
      <p:ext uri="{BB962C8B-B14F-4D97-AF65-F5344CB8AC3E}">
        <p14:creationId xmlns:p14="http://schemas.microsoft.com/office/powerpoint/2010/main" val="295362613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02808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7" name="CuadroTexto 16">
            <a:extLst>
              <a:ext uri="{FF2B5EF4-FFF2-40B4-BE49-F238E27FC236}">
                <a16:creationId xmlns:a16="http://schemas.microsoft.com/office/drawing/2014/main" id="{51C09770-F1EF-460C-A934-9957897CC647}"/>
              </a:ext>
            </a:extLst>
          </p:cNvPr>
          <p:cNvSpPr txBox="1"/>
          <p:nvPr/>
        </p:nvSpPr>
        <p:spPr>
          <a:xfrm>
            <a:off x="921952" y="224726"/>
            <a:ext cx="11270048"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VERIFICACIONES – GESTIÓN SOCIAL</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16617" y="131972"/>
            <a:ext cx="929739" cy="929739"/>
          </a:xfrm>
          <a:prstGeom prst="rect">
            <a:avLst/>
          </a:prstGeom>
        </p:spPr>
      </p:pic>
      <p:graphicFrame>
        <p:nvGraphicFramePr>
          <p:cNvPr id="6" name="5 Tabla"/>
          <p:cNvGraphicFramePr>
            <a:graphicFrameLocks noGrp="1"/>
          </p:cNvGraphicFramePr>
          <p:nvPr/>
        </p:nvGraphicFramePr>
        <p:xfrm>
          <a:off x="216617" y="1218743"/>
          <a:ext cx="11644079" cy="5256550"/>
        </p:xfrm>
        <a:graphic>
          <a:graphicData uri="http://schemas.openxmlformats.org/drawingml/2006/table">
            <a:tbl>
              <a:tblPr firstRow="1" firstCol="1" bandRow="1">
                <a:tableStyleId>{68D230F3-CF80-4859-8CE7-A43EE81993B5}</a:tableStyleId>
              </a:tblPr>
              <a:tblGrid>
                <a:gridCol w="1070340">
                  <a:extLst>
                    <a:ext uri="{9D8B030D-6E8A-4147-A177-3AD203B41FA5}">
                      <a16:colId xmlns:a16="http://schemas.microsoft.com/office/drawing/2014/main" val="20000"/>
                    </a:ext>
                  </a:extLst>
                </a:gridCol>
                <a:gridCol w="1535756">
                  <a:extLst>
                    <a:ext uri="{9D8B030D-6E8A-4147-A177-3AD203B41FA5}">
                      <a16:colId xmlns:a16="http://schemas.microsoft.com/office/drawing/2014/main" val="20001"/>
                    </a:ext>
                  </a:extLst>
                </a:gridCol>
                <a:gridCol w="1510748">
                  <a:extLst>
                    <a:ext uri="{9D8B030D-6E8A-4147-A177-3AD203B41FA5}">
                      <a16:colId xmlns:a16="http://schemas.microsoft.com/office/drawing/2014/main" val="20002"/>
                    </a:ext>
                  </a:extLst>
                </a:gridCol>
                <a:gridCol w="1444487">
                  <a:extLst>
                    <a:ext uri="{9D8B030D-6E8A-4147-A177-3AD203B41FA5}">
                      <a16:colId xmlns:a16="http://schemas.microsoft.com/office/drawing/2014/main" val="20003"/>
                    </a:ext>
                  </a:extLst>
                </a:gridCol>
                <a:gridCol w="1245704">
                  <a:extLst>
                    <a:ext uri="{9D8B030D-6E8A-4147-A177-3AD203B41FA5}">
                      <a16:colId xmlns:a16="http://schemas.microsoft.com/office/drawing/2014/main" val="20004"/>
                    </a:ext>
                  </a:extLst>
                </a:gridCol>
                <a:gridCol w="1374390">
                  <a:extLst>
                    <a:ext uri="{9D8B030D-6E8A-4147-A177-3AD203B41FA5}">
                      <a16:colId xmlns:a16="http://schemas.microsoft.com/office/drawing/2014/main" val="20006"/>
                    </a:ext>
                  </a:extLst>
                </a:gridCol>
                <a:gridCol w="1395663">
                  <a:extLst>
                    <a:ext uri="{9D8B030D-6E8A-4147-A177-3AD203B41FA5}">
                      <a16:colId xmlns:a16="http://schemas.microsoft.com/office/drawing/2014/main" val="3946207581"/>
                    </a:ext>
                  </a:extLst>
                </a:gridCol>
                <a:gridCol w="1275348">
                  <a:extLst>
                    <a:ext uri="{9D8B030D-6E8A-4147-A177-3AD203B41FA5}">
                      <a16:colId xmlns:a16="http://schemas.microsoft.com/office/drawing/2014/main" val="1718069567"/>
                    </a:ext>
                  </a:extLst>
                </a:gridCol>
                <a:gridCol w="791643">
                  <a:extLst>
                    <a:ext uri="{9D8B030D-6E8A-4147-A177-3AD203B41FA5}">
                      <a16:colId xmlns:a16="http://schemas.microsoft.com/office/drawing/2014/main" val="895959892"/>
                    </a:ext>
                  </a:extLst>
                </a:gridCol>
              </a:tblGrid>
              <a:tr h="409677">
                <a:tc rowSpan="2">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LOCALIDAD</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gridSpan="8">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VERIFICACIÓN INTERVENTORÍA GESTIÓN SOCIAL </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 ÁREA URBANA Y RURAL</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endParaRPr lang="es-ES"/>
                    </a:p>
                  </a:txBody>
                  <a:tcPr/>
                </a:tc>
                <a:tc hMerge="1">
                  <a:txBody>
                    <a:bodyPr/>
                    <a:lstStyle/>
                    <a:p>
                      <a:endParaRPr lang="es-ES"/>
                    </a:p>
                  </a:txBody>
                  <a:tcP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endParaRPr lang="es-CO"/>
                    </a:p>
                  </a:txBody>
                  <a:tcP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extLst>
                  <a:ext uri="{0D108BD9-81ED-4DB2-BD59-A6C34878D82A}">
                    <a16:rowId xmlns:a16="http://schemas.microsoft.com/office/drawing/2014/main" val="10000"/>
                  </a:ext>
                </a:extLst>
              </a:tr>
              <a:tr h="372154">
                <a:tc vMerge="1">
                  <a:txBody>
                    <a:bodyPr/>
                    <a:lstStyle/>
                    <a:p>
                      <a:endParaRPr lang="es-ES"/>
                    </a:p>
                  </a:txBody>
                  <a:tcP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VISITAS REALIZADAS</a:t>
                      </a:r>
                      <a:br>
                        <a:rPr lang="es-CO" sz="1200" b="1" u="none" strike="noStrike" kern="1200" dirty="0">
                          <a:solidFill>
                            <a:schemeClr val="accent1">
                              <a:lumMod val="50000"/>
                            </a:schemeClr>
                          </a:solidFill>
                          <a:effectLst/>
                          <a:latin typeface="+mn-lt"/>
                          <a:ea typeface="+mn-ea"/>
                          <a:cs typeface="+mn-cs"/>
                        </a:rPr>
                      </a:br>
                      <a:r>
                        <a:rPr lang="es-CO" sz="1200" b="1" u="none" strike="noStrike" kern="1200" dirty="0">
                          <a:solidFill>
                            <a:schemeClr val="accent1">
                              <a:lumMod val="50000"/>
                            </a:schemeClr>
                          </a:solidFill>
                          <a:effectLst/>
                          <a:latin typeface="+mn-lt"/>
                          <a:ea typeface="+mn-ea"/>
                          <a:cs typeface="+mn-cs"/>
                        </a:rPr>
                        <a:t>FEB - DIC 2018</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VISITAS REALIZADAS</a:t>
                      </a:r>
                      <a:br>
                        <a:rPr lang="es-CO" sz="1200" b="1" u="none" strike="noStrike" kern="1200" dirty="0">
                          <a:solidFill>
                            <a:schemeClr val="accent1">
                              <a:lumMod val="50000"/>
                            </a:schemeClr>
                          </a:solidFill>
                          <a:effectLst/>
                          <a:latin typeface="+mn-lt"/>
                          <a:ea typeface="+mn-ea"/>
                          <a:cs typeface="+mn-cs"/>
                        </a:rPr>
                      </a:br>
                      <a:r>
                        <a:rPr lang="es-CO" sz="1200" b="1" u="none" strike="noStrike" kern="1200" dirty="0">
                          <a:solidFill>
                            <a:schemeClr val="accent1">
                              <a:lumMod val="50000"/>
                            </a:schemeClr>
                          </a:solidFill>
                          <a:effectLst/>
                          <a:latin typeface="+mn-lt"/>
                          <a:ea typeface="+mn-ea"/>
                          <a:cs typeface="+mn-cs"/>
                        </a:rPr>
                        <a:t>ENERO – DIC 2019</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SEGUIMIENTO ENERO – DIC 2020</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SEGUIMIENTO </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2021</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algn="ctr" rtl="0" fontAlgn="ctr"/>
                      <a:r>
                        <a:rPr lang="es-CO" sz="1200" b="1" i="0" u="none" strike="noStrike" dirty="0">
                          <a:solidFill>
                            <a:srgbClr val="203864"/>
                          </a:solidFill>
                          <a:effectLst/>
                          <a:latin typeface="Calibri" panose="020F0502020204030204" pitchFamily="34" charset="0"/>
                        </a:rPr>
                        <a:t>SEGUIMIENTO</a:t>
                      </a:r>
                      <a:br>
                        <a:rPr lang="es-CO" sz="1200" b="1" i="0" u="none" strike="noStrike" dirty="0">
                          <a:solidFill>
                            <a:srgbClr val="203864"/>
                          </a:solidFill>
                          <a:effectLst/>
                          <a:latin typeface="Calibri" panose="020F0502020204030204" pitchFamily="34" charset="0"/>
                        </a:rPr>
                      </a:br>
                      <a:r>
                        <a:rPr lang="es-CO" sz="1200" b="1" i="0" u="none" strike="noStrike" dirty="0">
                          <a:solidFill>
                            <a:srgbClr val="203864"/>
                          </a:solidFill>
                          <a:effectLst/>
                          <a:latin typeface="Calibri" panose="020F0502020204030204" pitchFamily="34" charset="0"/>
                        </a:rPr>
                        <a:t>ENERO – DIC 2022 </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SEGUIMIENTO</a:t>
                      </a:r>
                      <a:br>
                        <a:rPr lang="es-CO" sz="1200" b="1" i="0" u="none" strike="noStrike" dirty="0">
                          <a:solidFill>
                            <a:srgbClr val="203864"/>
                          </a:solidFill>
                          <a:effectLst/>
                          <a:latin typeface="Calibri" panose="020F0502020204030204" pitchFamily="34" charset="0"/>
                        </a:rPr>
                      </a:br>
                      <a:r>
                        <a:rPr lang="es-CO" sz="1200" b="1" i="0" u="none" strike="noStrike" dirty="0">
                          <a:solidFill>
                            <a:srgbClr val="203864"/>
                          </a:solidFill>
                          <a:effectLst/>
                          <a:latin typeface="Calibri" panose="020F0502020204030204" pitchFamily="34" charset="0"/>
                        </a:rPr>
                        <a:t>ENERO  - DIC 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SEGUIMIENTO</a:t>
                      </a:r>
                      <a:br>
                        <a:rPr lang="es-CO" sz="1200" b="1" i="0" u="none" strike="noStrike" dirty="0">
                          <a:solidFill>
                            <a:srgbClr val="203864"/>
                          </a:solidFill>
                          <a:effectLst/>
                          <a:latin typeface="Calibri" panose="020F0502020204030204" pitchFamily="34" charset="0"/>
                        </a:rPr>
                      </a:br>
                      <a:r>
                        <a:rPr lang="es-CO" sz="1200" b="1" i="0" u="none" strike="noStrike" dirty="0">
                          <a:solidFill>
                            <a:srgbClr val="203864"/>
                          </a:solidFill>
                          <a:effectLst/>
                          <a:latin typeface="Calibri" panose="020F0502020204030204" pitchFamily="34" charset="0"/>
                        </a:rPr>
                        <a:t>ENERO – FEB 2024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1"/>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Antonio Nariño</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225</a:t>
                      </a:r>
                    </a:p>
                  </a:txBody>
                  <a:tcPr marL="9525" marR="9525" marT="9525" marB="0" anchor="ctr"/>
                </a:tc>
                <a:extLst>
                  <a:ext uri="{0D108BD9-81ED-4DB2-BD59-A6C34878D82A}">
                    <a16:rowId xmlns:a16="http://schemas.microsoft.com/office/drawing/2014/main" val="10002"/>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Barrios Unidos</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400</a:t>
                      </a:r>
                    </a:p>
                  </a:txBody>
                  <a:tcPr marL="9525" marR="9525" marT="9525" marB="0" anchor="ctr"/>
                </a:tc>
                <a:extLst>
                  <a:ext uri="{0D108BD9-81ED-4DB2-BD59-A6C34878D82A}">
                    <a16:rowId xmlns:a16="http://schemas.microsoft.com/office/drawing/2014/main" val="10003"/>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Bosa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332</a:t>
                      </a:r>
                    </a:p>
                  </a:txBody>
                  <a:tcPr marL="9525" marR="9525" marT="9525" marB="0" anchor="ctr"/>
                </a:tc>
                <a:extLst>
                  <a:ext uri="{0D108BD9-81ED-4DB2-BD59-A6C34878D82A}">
                    <a16:rowId xmlns:a16="http://schemas.microsoft.com/office/drawing/2014/main" val="10004"/>
                  </a:ext>
                </a:extLst>
              </a:tr>
              <a:tr h="0">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Candelaria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278</a:t>
                      </a:r>
                    </a:p>
                  </a:txBody>
                  <a:tcPr marL="9525" marR="9525" marT="9525" marB="0" anchor="ctr"/>
                </a:tc>
                <a:extLst>
                  <a:ext uri="{0D108BD9-81ED-4DB2-BD59-A6C34878D82A}">
                    <a16:rowId xmlns:a16="http://schemas.microsoft.com/office/drawing/2014/main" val="10005"/>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Chapinero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419</a:t>
                      </a:r>
                    </a:p>
                  </a:txBody>
                  <a:tcPr marL="9525" marR="9525" marT="9525" marB="0" anchor="ctr"/>
                </a:tc>
                <a:extLst>
                  <a:ext uri="{0D108BD9-81ED-4DB2-BD59-A6C34878D82A}">
                    <a16:rowId xmlns:a16="http://schemas.microsoft.com/office/drawing/2014/main" val="10006"/>
                  </a:ext>
                </a:extLst>
              </a:tr>
              <a:tr h="222763">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Cuidad Bolívar</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277</a:t>
                      </a:r>
                    </a:p>
                  </a:txBody>
                  <a:tcPr marL="9525" marR="9525" marT="9525" marB="0" anchor="ctr"/>
                </a:tc>
                <a:extLst>
                  <a:ext uri="{0D108BD9-81ED-4DB2-BD59-A6C34878D82A}">
                    <a16:rowId xmlns:a16="http://schemas.microsoft.com/office/drawing/2014/main" val="10007"/>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Engativá</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91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708</a:t>
                      </a:r>
                    </a:p>
                  </a:txBody>
                  <a:tcPr marL="9525" marR="9525" marT="9525" marB="0" anchor="ctr"/>
                </a:tc>
                <a:extLst>
                  <a:ext uri="{0D108BD9-81ED-4DB2-BD59-A6C34878D82A}">
                    <a16:rowId xmlns:a16="http://schemas.microsoft.com/office/drawing/2014/main" val="10008"/>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Fontibón</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88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370</a:t>
                      </a:r>
                    </a:p>
                  </a:txBody>
                  <a:tcPr marL="9525" marR="9525" marT="9525" marB="0" anchor="ctr"/>
                </a:tc>
                <a:extLst>
                  <a:ext uri="{0D108BD9-81ED-4DB2-BD59-A6C34878D82A}">
                    <a16:rowId xmlns:a16="http://schemas.microsoft.com/office/drawing/2014/main" val="10009"/>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Kennedy</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509</a:t>
                      </a:r>
                    </a:p>
                  </a:txBody>
                  <a:tcPr marL="9525" marR="9525" marT="9525" marB="0" anchor="ctr"/>
                </a:tc>
                <a:extLst>
                  <a:ext uri="{0D108BD9-81ED-4DB2-BD59-A6C34878D82A}">
                    <a16:rowId xmlns:a16="http://schemas.microsoft.com/office/drawing/2014/main" val="10010"/>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Los Mártires</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249</a:t>
                      </a:r>
                    </a:p>
                  </a:txBody>
                  <a:tcPr marL="9525" marR="9525" marT="9525" marB="0" anchor="ctr"/>
                </a:tc>
                <a:extLst>
                  <a:ext uri="{0D108BD9-81ED-4DB2-BD59-A6C34878D82A}">
                    <a16:rowId xmlns:a16="http://schemas.microsoft.com/office/drawing/2014/main" val="10011"/>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Puente Aranda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95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97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345</a:t>
                      </a:r>
                    </a:p>
                  </a:txBody>
                  <a:tcPr marL="9525" marR="9525" marT="9525" marB="0" anchor="ctr"/>
                </a:tc>
                <a:extLst>
                  <a:ext uri="{0D108BD9-81ED-4DB2-BD59-A6C34878D82A}">
                    <a16:rowId xmlns:a16="http://schemas.microsoft.com/office/drawing/2014/main" val="10012"/>
                  </a:ext>
                </a:extLst>
              </a:tr>
              <a:tr h="263877">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Rafael Uribe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245</a:t>
                      </a:r>
                    </a:p>
                  </a:txBody>
                  <a:tcPr marL="9525" marR="9525" marT="9525" marB="0" anchor="ctr"/>
                </a:tc>
                <a:extLst>
                  <a:ext uri="{0D108BD9-81ED-4DB2-BD59-A6C34878D82A}">
                    <a16:rowId xmlns:a16="http://schemas.microsoft.com/office/drawing/2014/main" val="10013"/>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San Cristóbal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269</a:t>
                      </a:r>
                    </a:p>
                  </a:txBody>
                  <a:tcPr marL="9525" marR="9525" marT="9525" marB="0" anchor="ctr"/>
                </a:tc>
                <a:extLst>
                  <a:ext uri="{0D108BD9-81ED-4DB2-BD59-A6C34878D82A}">
                    <a16:rowId xmlns:a16="http://schemas.microsoft.com/office/drawing/2014/main" val="10014"/>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Santa Fe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308</a:t>
                      </a:r>
                    </a:p>
                  </a:txBody>
                  <a:tcPr marL="9525" marR="9525" marT="9525" marB="0" anchor="ctr"/>
                </a:tc>
                <a:extLst>
                  <a:ext uri="{0D108BD9-81ED-4DB2-BD59-A6C34878D82A}">
                    <a16:rowId xmlns:a16="http://schemas.microsoft.com/office/drawing/2014/main" val="10015"/>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Suba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82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760</a:t>
                      </a:r>
                    </a:p>
                  </a:txBody>
                  <a:tcPr marL="9525" marR="9525" marT="9525" marB="0" anchor="ctr"/>
                </a:tc>
                <a:extLst>
                  <a:ext uri="{0D108BD9-81ED-4DB2-BD59-A6C34878D82A}">
                    <a16:rowId xmlns:a16="http://schemas.microsoft.com/office/drawing/2014/main" val="10016"/>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Sumapaz</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extLst>
                  <a:ext uri="{0D108BD9-81ED-4DB2-BD59-A6C34878D82A}">
                    <a16:rowId xmlns:a16="http://schemas.microsoft.com/office/drawing/2014/main" val="10017"/>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Teusaquillo</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293</a:t>
                      </a:r>
                    </a:p>
                  </a:txBody>
                  <a:tcPr marL="9525" marR="9525" marT="9525" marB="0" anchor="ctr"/>
                </a:tc>
                <a:extLst>
                  <a:ext uri="{0D108BD9-81ED-4DB2-BD59-A6C34878D82A}">
                    <a16:rowId xmlns:a16="http://schemas.microsoft.com/office/drawing/2014/main" val="10018"/>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Tunjuelito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243</a:t>
                      </a:r>
                    </a:p>
                  </a:txBody>
                  <a:tcPr marL="9525" marR="9525" marT="9525" marB="0" anchor="ctr"/>
                </a:tc>
                <a:extLst>
                  <a:ext uri="{0D108BD9-81ED-4DB2-BD59-A6C34878D82A}">
                    <a16:rowId xmlns:a16="http://schemas.microsoft.com/office/drawing/2014/main" val="10019"/>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Usaquén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355</a:t>
                      </a:r>
                    </a:p>
                  </a:txBody>
                  <a:tcPr marL="9525" marR="9525" marT="9525" marB="0" anchor="ctr"/>
                </a:tc>
                <a:extLst>
                  <a:ext uri="{0D108BD9-81ED-4DB2-BD59-A6C34878D82A}">
                    <a16:rowId xmlns:a16="http://schemas.microsoft.com/office/drawing/2014/main" val="10020"/>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Usme</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279</a:t>
                      </a:r>
                    </a:p>
                  </a:txBody>
                  <a:tcPr marL="9525" marR="9525" marT="9525" marB="0" anchor="ctr"/>
                </a:tc>
                <a:extLst>
                  <a:ext uri="{0D108BD9-81ED-4DB2-BD59-A6C34878D82A}">
                    <a16:rowId xmlns:a16="http://schemas.microsoft.com/office/drawing/2014/main" val="10021"/>
                  </a:ext>
                </a:extLst>
              </a:tr>
              <a:tr h="23327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TOTAL</a:t>
                      </a:r>
                    </a:p>
                  </a:txBody>
                  <a:tcPr marL="5725" marR="5725" marT="5725" marB="0" anchor="ctr"/>
                </a:tc>
                <a:tc>
                  <a:txBody>
                    <a:bodyPr/>
                    <a:lstStyle/>
                    <a:p>
                      <a:pPr algn="ctr" rtl="0" fontAlgn="b"/>
                      <a:r>
                        <a:rPr lang="es-CO" sz="1200" b="1" i="0" u="none" strike="noStrike" dirty="0">
                          <a:solidFill>
                            <a:srgbClr val="203864"/>
                          </a:solidFill>
                          <a:effectLst/>
                          <a:latin typeface="Calibri" panose="020F0502020204030204" pitchFamily="34" charset="0"/>
                        </a:rPr>
                        <a:t>616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744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1.309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1.298</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1.370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1.381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202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6.920</a:t>
                      </a:r>
                    </a:p>
                  </a:txBody>
                  <a:tcPr marL="9525" marR="9525" marT="9525" marB="0" anchor="ctr"/>
                </a:tc>
                <a:extLst>
                  <a:ext uri="{0D108BD9-81ED-4DB2-BD59-A6C34878D82A}">
                    <a16:rowId xmlns:a16="http://schemas.microsoft.com/office/drawing/2014/main" val="10022"/>
                  </a:ext>
                </a:extLst>
              </a:tr>
            </a:tbl>
          </a:graphicData>
        </a:graphic>
      </p:graphicFrame>
    </p:spTree>
    <p:extLst>
      <p:ext uri="{BB962C8B-B14F-4D97-AF65-F5344CB8AC3E}">
        <p14:creationId xmlns:p14="http://schemas.microsoft.com/office/powerpoint/2010/main" val="402217120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02808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7" name="CuadroTexto 16">
            <a:extLst>
              <a:ext uri="{FF2B5EF4-FFF2-40B4-BE49-F238E27FC236}">
                <a16:creationId xmlns:a16="http://schemas.microsoft.com/office/drawing/2014/main" id="{51C09770-F1EF-460C-A934-9957897CC647}"/>
              </a:ext>
            </a:extLst>
          </p:cNvPr>
          <p:cNvSpPr txBox="1"/>
          <p:nvPr/>
        </p:nvSpPr>
        <p:spPr>
          <a:xfrm>
            <a:off x="921952" y="224726"/>
            <a:ext cx="11270048"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VERIFICACIONES – GESTIÓN SOCIAL 2024</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16617" y="131972"/>
            <a:ext cx="929739" cy="929739"/>
          </a:xfrm>
          <a:prstGeom prst="rect">
            <a:avLst/>
          </a:prstGeom>
        </p:spPr>
      </p:pic>
      <p:graphicFrame>
        <p:nvGraphicFramePr>
          <p:cNvPr id="3" name="Tabla 2">
            <a:extLst>
              <a:ext uri="{FF2B5EF4-FFF2-40B4-BE49-F238E27FC236}">
                <a16:creationId xmlns:a16="http://schemas.microsoft.com/office/drawing/2014/main" id="{74A990BC-A735-497A-A5CB-F067C31EAF2D}"/>
              </a:ext>
            </a:extLst>
          </p:cNvPr>
          <p:cNvGraphicFramePr>
            <a:graphicFrameLocks noGrp="1"/>
          </p:cNvGraphicFramePr>
          <p:nvPr/>
        </p:nvGraphicFramePr>
        <p:xfrm>
          <a:off x="3349598" y="1402739"/>
          <a:ext cx="5492806" cy="5069390"/>
        </p:xfrm>
        <a:graphic>
          <a:graphicData uri="http://schemas.openxmlformats.org/drawingml/2006/table">
            <a:tbl>
              <a:tblPr firstRow="1" firstCol="1" bandRow="1">
                <a:tableStyleId>{68D230F3-CF80-4859-8CE7-A43EE81993B5}</a:tableStyleId>
              </a:tblPr>
              <a:tblGrid>
                <a:gridCol w="1032136">
                  <a:extLst>
                    <a:ext uri="{9D8B030D-6E8A-4147-A177-3AD203B41FA5}">
                      <a16:colId xmlns:a16="http://schemas.microsoft.com/office/drawing/2014/main" val="3842499046"/>
                    </a:ext>
                  </a:extLst>
                </a:gridCol>
                <a:gridCol w="1486890">
                  <a:extLst>
                    <a:ext uri="{9D8B030D-6E8A-4147-A177-3AD203B41FA5}">
                      <a16:colId xmlns:a16="http://schemas.microsoft.com/office/drawing/2014/main" val="3713484307"/>
                    </a:ext>
                  </a:extLst>
                </a:gridCol>
                <a:gridCol w="1486890">
                  <a:extLst>
                    <a:ext uri="{9D8B030D-6E8A-4147-A177-3AD203B41FA5}">
                      <a16:colId xmlns:a16="http://schemas.microsoft.com/office/drawing/2014/main" val="278531685"/>
                    </a:ext>
                  </a:extLst>
                </a:gridCol>
                <a:gridCol w="1486890">
                  <a:extLst>
                    <a:ext uri="{9D8B030D-6E8A-4147-A177-3AD203B41FA5}">
                      <a16:colId xmlns:a16="http://schemas.microsoft.com/office/drawing/2014/main" val="1081492494"/>
                    </a:ext>
                  </a:extLst>
                </a:gridCol>
              </a:tblGrid>
              <a:tr h="461871">
                <a:tc rowSpan="2">
                  <a:txBody>
                    <a:bodyPr/>
                    <a:lstStyle/>
                    <a:p>
                      <a:pPr algn="ctr" rtl="0" fontAlgn="ctr"/>
                      <a:r>
                        <a:rPr lang="es-CO" sz="1200" b="1" u="none" strike="noStrike" dirty="0">
                          <a:solidFill>
                            <a:srgbClr val="203864"/>
                          </a:solidFill>
                          <a:effectLst/>
                        </a:rPr>
                        <a:t>LOCALIDAD</a:t>
                      </a:r>
                      <a:endParaRPr lang="es-CO" sz="1200" b="1" i="0" u="none" strike="noStrike" dirty="0">
                        <a:solidFill>
                          <a:srgbClr val="203864"/>
                        </a:solidFill>
                        <a:effectLst/>
                        <a:latin typeface="Calibri" panose="020F0502020204030204" pitchFamily="34" charset="0"/>
                      </a:endParaRPr>
                    </a:p>
                  </a:txBody>
                  <a:tcPr marL="7408" marR="7408" marT="7408" marB="0" anchor="ctr"/>
                </a:tc>
                <a:tc gridSpan="3">
                  <a:txBody>
                    <a:bodyPr/>
                    <a:lstStyle/>
                    <a:p>
                      <a:pPr algn="ctr" rtl="0" fontAlgn="b"/>
                      <a:r>
                        <a:rPr lang="es-MX" sz="1200" b="1" u="none" strike="noStrike" dirty="0">
                          <a:solidFill>
                            <a:srgbClr val="203864"/>
                          </a:solidFill>
                          <a:effectLst/>
                        </a:rPr>
                        <a:t>VERIFICACIÓN INTERVENTORÍA GESTIÓN SOCIAL  </a:t>
                      </a:r>
                    </a:p>
                    <a:p>
                      <a:pPr algn="ctr" rtl="0" fontAlgn="b"/>
                      <a:r>
                        <a:rPr lang="es-MX" sz="1200" b="1" u="none" strike="noStrike" dirty="0">
                          <a:solidFill>
                            <a:srgbClr val="203864"/>
                          </a:solidFill>
                          <a:effectLst/>
                        </a:rPr>
                        <a:t>ÁREA URBANA Y RURAL</a:t>
                      </a:r>
                      <a:endParaRPr lang="es-MX" sz="1200" b="1" i="0" u="none" strike="noStrike" dirty="0">
                        <a:solidFill>
                          <a:srgbClr val="203864"/>
                        </a:solidFill>
                        <a:effectLst/>
                        <a:latin typeface="Calibri" panose="020F0502020204030204" pitchFamily="34" charset="0"/>
                      </a:endParaRPr>
                    </a:p>
                  </a:txBody>
                  <a:tcPr marL="7408" marR="7408" marT="7408" marB="0" anchor="b"/>
                </a:tc>
                <a:tc hMerge="1">
                  <a:txBody>
                    <a:bodyPr/>
                    <a:lstStyle/>
                    <a:p>
                      <a:pPr algn="ctr" rtl="0" fontAlgn="b"/>
                      <a:endParaRPr lang="es-MX" sz="1200" b="1" i="0" u="none" strike="noStrike" dirty="0">
                        <a:solidFill>
                          <a:srgbClr val="203864"/>
                        </a:solidFill>
                        <a:effectLst/>
                        <a:latin typeface="Calibri" panose="020F0502020204030204" pitchFamily="34" charset="0"/>
                      </a:endParaRPr>
                    </a:p>
                  </a:txBody>
                  <a:tcPr marL="7408" marR="7408" marT="7408" marB="0" anchor="b"/>
                </a:tc>
                <a:tc hMerge="1">
                  <a:txBody>
                    <a:bodyPr/>
                    <a:lstStyle/>
                    <a:p>
                      <a:pPr algn="ctr" rtl="0" fontAlgn="b"/>
                      <a:endParaRPr lang="es-MX" sz="1200" b="1" i="0" u="none" strike="noStrike" dirty="0">
                        <a:solidFill>
                          <a:srgbClr val="203864"/>
                        </a:solidFill>
                        <a:effectLst/>
                        <a:latin typeface="Calibri" panose="020F0502020204030204" pitchFamily="34" charset="0"/>
                      </a:endParaRPr>
                    </a:p>
                  </a:txBody>
                  <a:tcPr marL="7408" marR="7408" marT="7408" marB="0" anchor="b"/>
                </a:tc>
                <a:extLst>
                  <a:ext uri="{0D108BD9-81ED-4DB2-BD59-A6C34878D82A}">
                    <a16:rowId xmlns:a16="http://schemas.microsoft.com/office/drawing/2014/main" val="228122846"/>
                  </a:ext>
                </a:extLst>
              </a:tr>
              <a:tr h="530464">
                <a:tc vMerge="1">
                  <a:txBody>
                    <a:bodyPr/>
                    <a:lstStyle/>
                    <a:p>
                      <a:endParaRPr lang="es-CO"/>
                    </a:p>
                  </a:txBody>
                  <a:tcPr/>
                </a:tc>
                <a:tc>
                  <a:txBody>
                    <a:bodyPr/>
                    <a:lstStyle/>
                    <a:p>
                      <a:pPr marL="0" algn="ctr" defTabSz="914400" rtl="0" eaLnBrk="1" fontAlgn="b" latinLnBrk="0" hangingPunct="1"/>
                      <a:r>
                        <a:rPr lang="es-CO" sz="1200" b="1" u="none" strike="noStrike" kern="1200" dirty="0">
                          <a:solidFill>
                            <a:schemeClr val="accent1">
                              <a:lumMod val="50000"/>
                            </a:schemeClr>
                          </a:solidFill>
                          <a:effectLst/>
                        </a:rPr>
                        <a:t>SEGUIMIENTO  </a:t>
                      </a:r>
                      <a:br>
                        <a:rPr lang="es-CO" sz="1200" b="1" u="none" strike="noStrike" kern="1200" dirty="0">
                          <a:solidFill>
                            <a:schemeClr val="accent1">
                              <a:lumMod val="50000"/>
                            </a:schemeClr>
                          </a:solidFill>
                          <a:effectLst/>
                        </a:rPr>
                      </a:br>
                      <a:r>
                        <a:rPr lang="es-CO" sz="1200" b="1" u="none" strike="noStrike" kern="1200" dirty="0">
                          <a:solidFill>
                            <a:schemeClr val="accent1">
                              <a:lumMod val="50000"/>
                            </a:schemeClr>
                          </a:solidFill>
                          <a:effectLst/>
                        </a:rPr>
                        <a:t>ENERO 2024</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SEGUIMIENTO  </a:t>
                      </a:r>
                      <a:br>
                        <a:rPr lang="es-CO" sz="1200" b="1" u="none" strike="noStrike" kern="1200" dirty="0">
                          <a:solidFill>
                            <a:schemeClr val="accent1">
                              <a:lumMod val="50000"/>
                            </a:schemeClr>
                          </a:solidFill>
                          <a:effectLst/>
                        </a:rPr>
                      </a:br>
                      <a:r>
                        <a:rPr lang="es-CO" sz="1200" b="1" u="none" strike="noStrike" kern="1200" dirty="0">
                          <a:solidFill>
                            <a:schemeClr val="accent1">
                              <a:lumMod val="50000"/>
                            </a:schemeClr>
                          </a:solidFill>
                          <a:effectLst/>
                        </a:rPr>
                        <a:t>FEBRERO 2024</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2024</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extLst>
                  <a:ext uri="{0D108BD9-81ED-4DB2-BD59-A6C34878D82A}">
                    <a16:rowId xmlns:a16="http://schemas.microsoft.com/office/drawing/2014/main" val="1313698546"/>
                  </a:ext>
                </a:extLst>
              </a:tr>
              <a:tr h="206419">
                <a:tc>
                  <a:txBody>
                    <a:bodyPr/>
                    <a:lstStyle/>
                    <a:p>
                      <a:pPr algn="l" rtl="0" fontAlgn="b"/>
                      <a:r>
                        <a:rPr lang="es-CO" sz="1200" b="1" u="none" strike="noStrike" dirty="0">
                          <a:solidFill>
                            <a:srgbClr val="203864"/>
                          </a:solidFill>
                          <a:effectLst/>
                        </a:rPr>
                        <a:t>Antonio Nariño</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extLst>
                  <a:ext uri="{0D108BD9-81ED-4DB2-BD59-A6C34878D82A}">
                    <a16:rowId xmlns:a16="http://schemas.microsoft.com/office/drawing/2014/main" val="2155324781"/>
                  </a:ext>
                </a:extLst>
              </a:tr>
              <a:tr h="174059">
                <a:tc>
                  <a:txBody>
                    <a:bodyPr/>
                    <a:lstStyle/>
                    <a:p>
                      <a:pPr algn="l" rtl="0" fontAlgn="b"/>
                      <a:r>
                        <a:rPr lang="es-CO" sz="1200" b="1" u="none" strike="noStrike" dirty="0">
                          <a:solidFill>
                            <a:srgbClr val="203864"/>
                          </a:solidFill>
                          <a:effectLst/>
                        </a:rPr>
                        <a:t>Barrios Unidos</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extLst>
                  <a:ext uri="{0D108BD9-81ED-4DB2-BD59-A6C34878D82A}">
                    <a16:rowId xmlns:a16="http://schemas.microsoft.com/office/drawing/2014/main" val="254295939"/>
                  </a:ext>
                </a:extLst>
              </a:tr>
              <a:tr h="174059">
                <a:tc>
                  <a:txBody>
                    <a:bodyPr/>
                    <a:lstStyle/>
                    <a:p>
                      <a:pPr algn="l" rtl="0" fontAlgn="b"/>
                      <a:r>
                        <a:rPr lang="es-CO" sz="1200" b="1" u="none" strike="noStrike" dirty="0">
                          <a:solidFill>
                            <a:srgbClr val="203864"/>
                          </a:solidFill>
                          <a:effectLst/>
                        </a:rPr>
                        <a:t>Bosa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extLst>
                  <a:ext uri="{0D108BD9-81ED-4DB2-BD59-A6C34878D82A}">
                    <a16:rowId xmlns:a16="http://schemas.microsoft.com/office/drawing/2014/main" val="3384566541"/>
                  </a:ext>
                </a:extLst>
              </a:tr>
              <a:tr h="174059">
                <a:tc>
                  <a:txBody>
                    <a:bodyPr/>
                    <a:lstStyle/>
                    <a:p>
                      <a:pPr algn="l" rtl="0" fontAlgn="b"/>
                      <a:r>
                        <a:rPr lang="es-CO" sz="1200" b="1" u="none" strike="noStrike" dirty="0">
                          <a:solidFill>
                            <a:srgbClr val="203864"/>
                          </a:solidFill>
                          <a:effectLst/>
                        </a:rPr>
                        <a:t>Candelaria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extLst>
                  <a:ext uri="{0D108BD9-81ED-4DB2-BD59-A6C34878D82A}">
                    <a16:rowId xmlns:a16="http://schemas.microsoft.com/office/drawing/2014/main" val="1891800920"/>
                  </a:ext>
                </a:extLst>
              </a:tr>
              <a:tr h="174059">
                <a:tc>
                  <a:txBody>
                    <a:bodyPr/>
                    <a:lstStyle/>
                    <a:p>
                      <a:pPr algn="l" rtl="0" fontAlgn="b"/>
                      <a:r>
                        <a:rPr lang="es-CO" sz="1200" b="1" u="none" strike="noStrike" dirty="0">
                          <a:solidFill>
                            <a:srgbClr val="203864"/>
                          </a:solidFill>
                          <a:effectLst/>
                        </a:rPr>
                        <a:t>Chapinero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extLst>
                  <a:ext uri="{0D108BD9-81ED-4DB2-BD59-A6C34878D82A}">
                    <a16:rowId xmlns:a16="http://schemas.microsoft.com/office/drawing/2014/main" val="1743242307"/>
                  </a:ext>
                </a:extLst>
              </a:tr>
              <a:tr h="174059">
                <a:tc>
                  <a:txBody>
                    <a:bodyPr/>
                    <a:lstStyle/>
                    <a:p>
                      <a:pPr algn="l" rtl="0" fontAlgn="b"/>
                      <a:r>
                        <a:rPr lang="es-CO" sz="1200" b="1" u="none" strike="noStrike" dirty="0">
                          <a:solidFill>
                            <a:srgbClr val="203864"/>
                          </a:solidFill>
                          <a:effectLst/>
                        </a:rPr>
                        <a:t>Cuidad Bolívar</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extLst>
                  <a:ext uri="{0D108BD9-81ED-4DB2-BD59-A6C34878D82A}">
                    <a16:rowId xmlns:a16="http://schemas.microsoft.com/office/drawing/2014/main" val="915907325"/>
                  </a:ext>
                </a:extLst>
              </a:tr>
              <a:tr h="174059">
                <a:tc>
                  <a:txBody>
                    <a:bodyPr/>
                    <a:lstStyle/>
                    <a:p>
                      <a:pPr algn="l" rtl="0" fontAlgn="b"/>
                      <a:r>
                        <a:rPr lang="es-CO" sz="1200" b="1" u="none" strike="noStrike" dirty="0">
                          <a:solidFill>
                            <a:srgbClr val="203864"/>
                          </a:solidFill>
                          <a:effectLst/>
                        </a:rPr>
                        <a:t>Engativá</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extLst>
                  <a:ext uri="{0D108BD9-81ED-4DB2-BD59-A6C34878D82A}">
                    <a16:rowId xmlns:a16="http://schemas.microsoft.com/office/drawing/2014/main" val="788904728"/>
                  </a:ext>
                </a:extLst>
              </a:tr>
              <a:tr h="174059">
                <a:tc>
                  <a:txBody>
                    <a:bodyPr/>
                    <a:lstStyle/>
                    <a:p>
                      <a:pPr algn="l" rtl="0" fontAlgn="b"/>
                      <a:r>
                        <a:rPr lang="es-CO" sz="1200" b="1" u="none" strike="noStrike" dirty="0">
                          <a:solidFill>
                            <a:srgbClr val="203864"/>
                          </a:solidFill>
                          <a:effectLst/>
                        </a:rPr>
                        <a:t>Fontibón</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extLst>
                  <a:ext uri="{0D108BD9-81ED-4DB2-BD59-A6C34878D82A}">
                    <a16:rowId xmlns:a16="http://schemas.microsoft.com/office/drawing/2014/main" val="1454734425"/>
                  </a:ext>
                </a:extLst>
              </a:tr>
              <a:tr h="174059">
                <a:tc>
                  <a:txBody>
                    <a:bodyPr/>
                    <a:lstStyle/>
                    <a:p>
                      <a:pPr algn="l" rtl="0" fontAlgn="b"/>
                      <a:r>
                        <a:rPr lang="es-CO" sz="1200" b="1" u="none" strike="noStrike" dirty="0">
                          <a:solidFill>
                            <a:srgbClr val="203864"/>
                          </a:solidFill>
                          <a:effectLst/>
                        </a:rPr>
                        <a:t>Kennedy</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extLst>
                  <a:ext uri="{0D108BD9-81ED-4DB2-BD59-A6C34878D82A}">
                    <a16:rowId xmlns:a16="http://schemas.microsoft.com/office/drawing/2014/main" val="2373474650"/>
                  </a:ext>
                </a:extLst>
              </a:tr>
              <a:tr h="174059">
                <a:tc>
                  <a:txBody>
                    <a:bodyPr/>
                    <a:lstStyle/>
                    <a:p>
                      <a:pPr algn="l" rtl="0" fontAlgn="b"/>
                      <a:r>
                        <a:rPr lang="es-CO" sz="1200" b="1" u="none" strike="noStrike" dirty="0">
                          <a:solidFill>
                            <a:srgbClr val="203864"/>
                          </a:solidFill>
                          <a:effectLst/>
                        </a:rPr>
                        <a:t>Los Mártires</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15</a:t>
                      </a:r>
                    </a:p>
                  </a:txBody>
                  <a:tcPr marL="9525" marR="9525" marT="9525" marB="0" anchor="ctr"/>
                </a:tc>
                <a:extLst>
                  <a:ext uri="{0D108BD9-81ED-4DB2-BD59-A6C34878D82A}">
                    <a16:rowId xmlns:a16="http://schemas.microsoft.com/office/drawing/2014/main" val="309877097"/>
                  </a:ext>
                </a:extLst>
              </a:tr>
              <a:tr h="191079">
                <a:tc>
                  <a:txBody>
                    <a:bodyPr/>
                    <a:lstStyle/>
                    <a:p>
                      <a:pPr algn="l" rtl="0" fontAlgn="b"/>
                      <a:r>
                        <a:rPr lang="es-CO" sz="1200" b="1" u="none" strike="noStrike" dirty="0">
                          <a:solidFill>
                            <a:srgbClr val="203864"/>
                          </a:solidFill>
                          <a:effectLst/>
                        </a:rPr>
                        <a:t>Puente Aranda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a:t>
                      </a:r>
                    </a:p>
                  </a:txBody>
                  <a:tcPr marL="9525" marR="9525" marT="9525" marB="0" anchor="ctr"/>
                </a:tc>
                <a:extLst>
                  <a:ext uri="{0D108BD9-81ED-4DB2-BD59-A6C34878D82A}">
                    <a16:rowId xmlns:a16="http://schemas.microsoft.com/office/drawing/2014/main" val="267618544"/>
                  </a:ext>
                </a:extLst>
              </a:tr>
              <a:tr h="174059">
                <a:tc>
                  <a:txBody>
                    <a:bodyPr/>
                    <a:lstStyle/>
                    <a:p>
                      <a:pPr algn="l" rtl="0" fontAlgn="b"/>
                      <a:r>
                        <a:rPr lang="es-CO" sz="1200" b="1" u="none" strike="noStrike" dirty="0">
                          <a:solidFill>
                            <a:srgbClr val="203864"/>
                          </a:solidFill>
                          <a:effectLst/>
                        </a:rPr>
                        <a:t>Rafael Uribe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extLst>
                  <a:ext uri="{0D108BD9-81ED-4DB2-BD59-A6C34878D82A}">
                    <a16:rowId xmlns:a16="http://schemas.microsoft.com/office/drawing/2014/main" val="2971998991"/>
                  </a:ext>
                </a:extLst>
              </a:tr>
              <a:tr h="214941">
                <a:tc>
                  <a:txBody>
                    <a:bodyPr/>
                    <a:lstStyle/>
                    <a:p>
                      <a:pPr algn="l" rtl="0" fontAlgn="b"/>
                      <a:r>
                        <a:rPr lang="es-CO" sz="1200" b="1" u="none" strike="noStrike" dirty="0">
                          <a:solidFill>
                            <a:srgbClr val="203864"/>
                          </a:solidFill>
                          <a:effectLst/>
                        </a:rPr>
                        <a:t>San Cristóbal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extLst>
                  <a:ext uri="{0D108BD9-81ED-4DB2-BD59-A6C34878D82A}">
                    <a16:rowId xmlns:a16="http://schemas.microsoft.com/office/drawing/2014/main" val="2431152030"/>
                  </a:ext>
                </a:extLst>
              </a:tr>
              <a:tr h="174059">
                <a:tc>
                  <a:txBody>
                    <a:bodyPr/>
                    <a:lstStyle/>
                    <a:p>
                      <a:pPr algn="l" rtl="0" fontAlgn="b"/>
                      <a:r>
                        <a:rPr lang="es-CO" sz="1200" b="1" u="none" strike="noStrike" dirty="0">
                          <a:solidFill>
                            <a:srgbClr val="203864"/>
                          </a:solidFill>
                          <a:effectLst/>
                        </a:rPr>
                        <a:t>Santa Fe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extLst>
                  <a:ext uri="{0D108BD9-81ED-4DB2-BD59-A6C34878D82A}">
                    <a16:rowId xmlns:a16="http://schemas.microsoft.com/office/drawing/2014/main" val="823249952"/>
                  </a:ext>
                </a:extLst>
              </a:tr>
              <a:tr h="174059">
                <a:tc>
                  <a:txBody>
                    <a:bodyPr/>
                    <a:lstStyle/>
                    <a:p>
                      <a:pPr algn="l" rtl="0" fontAlgn="b"/>
                      <a:r>
                        <a:rPr lang="es-CO" sz="1200" b="1" u="none" strike="noStrike" dirty="0">
                          <a:solidFill>
                            <a:srgbClr val="203864"/>
                          </a:solidFill>
                          <a:effectLst/>
                        </a:rPr>
                        <a:t>Suba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extLst>
                  <a:ext uri="{0D108BD9-81ED-4DB2-BD59-A6C34878D82A}">
                    <a16:rowId xmlns:a16="http://schemas.microsoft.com/office/drawing/2014/main" val="3619413915"/>
                  </a:ext>
                </a:extLst>
              </a:tr>
              <a:tr h="174059">
                <a:tc>
                  <a:txBody>
                    <a:bodyPr/>
                    <a:lstStyle/>
                    <a:p>
                      <a:pPr algn="l" rtl="0" fontAlgn="b"/>
                      <a:r>
                        <a:rPr lang="es-CO" sz="1200" b="1" u="none" strike="noStrike" dirty="0">
                          <a:solidFill>
                            <a:srgbClr val="203864"/>
                          </a:solidFill>
                          <a:effectLst/>
                        </a:rPr>
                        <a:t>Sumapaz</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300154610"/>
                  </a:ext>
                </a:extLst>
              </a:tr>
              <a:tr h="174059">
                <a:tc>
                  <a:txBody>
                    <a:bodyPr/>
                    <a:lstStyle/>
                    <a:p>
                      <a:pPr algn="l" rtl="0" fontAlgn="b"/>
                      <a:r>
                        <a:rPr lang="es-CO" sz="1200" b="1" u="none" strike="noStrike" dirty="0">
                          <a:solidFill>
                            <a:srgbClr val="203864"/>
                          </a:solidFill>
                          <a:effectLst/>
                        </a:rPr>
                        <a:t>Teusaquillo</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extLst>
                  <a:ext uri="{0D108BD9-81ED-4DB2-BD59-A6C34878D82A}">
                    <a16:rowId xmlns:a16="http://schemas.microsoft.com/office/drawing/2014/main" val="246147235"/>
                  </a:ext>
                </a:extLst>
              </a:tr>
              <a:tr h="174059">
                <a:tc>
                  <a:txBody>
                    <a:bodyPr/>
                    <a:lstStyle/>
                    <a:p>
                      <a:pPr algn="l" rtl="0" fontAlgn="b"/>
                      <a:r>
                        <a:rPr lang="es-CO" sz="1200" b="1" u="none" strike="noStrike" dirty="0">
                          <a:solidFill>
                            <a:srgbClr val="203864"/>
                          </a:solidFill>
                          <a:effectLst/>
                        </a:rPr>
                        <a:t>Tunjuelito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extLst>
                  <a:ext uri="{0D108BD9-81ED-4DB2-BD59-A6C34878D82A}">
                    <a16:rowId xmlns:a16="http://schemas.microsoft.com/office/drawing/2014/main" val="1948130884"/>
                  </a:ext>
                </a:extLst>
              </a:tr>
              <a:tr h="172451">
                <a:tc>
                  <a:txBody>
                    <a:bodyPr/>
                    <a:lstStyle/>
                    <a:p>
                      <a:pPr algn="l" rtl="0" fontAlgn="b"/>
                      <a:r>
                        <a:rPr lang="es-CO" sz="1200" b="1" u="none" strike="noStrike" dirty="0">
                          <a:solidFill>
                            <a:srgbClr val="203864"/>
                          </a:solidFill>
                          <a:effectLst/>
                        </a:rPr>
                        <a:t>Usaquén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extLst>
                  <a:ext uri="{0D108BD9-81ED-4DB2-BD59-A6C34878D82A}">
                    <a16:rowId xmlns:a16="http://schemas.microsoft.com/office/drawing/2014/main" val="3597668811"/>
                  </a:ext>
                </a:extLst>
              </a:tr>
              <a:tr h="174059">
                <a:tc>
                  <a:txBody>
                    <a:bodyPr/>
                    <a:lstStyle/>
                    <a:p>
                      <a:pPr algn="l" rtl="0" fontAlgn="b"/>
                      <a:r>
                        <a:rPr lang="es-CO" sz="1200" b="1" u="none" strike="noStrike" dirty="0">
                          <a:solidFill>
                            <a:srgbClr val="203864"/>
                          </a:solidFill>
                          <a:effectLst/>
                        </a:rPr>
                        <a:t>Usme</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extLst>
                  <a:ext uri="{0D108BD9-81ED-4DB2-BD59-A6C34878D82A}">
                    <a16:rowId xmlns:a16="http://schemas.microsoft.com/office/drawing/2014/main" val="4024689169"/>
                  </a:ext>
                </a:extLst>
              </a:tr>
              <a:tr h="0">
                <a:tc>
                  <a:txBody>
                    <a:bodyPr/>
                    <a:lstStyle/>
                    <a:p>
                      <a:pPr algn="l" rtl="0" fontAlgn="b"/>
                      <a:r>
                        <a:rPr lang="es-CO" sz="1200" b="1" u="none" strike="noStrike" dirty="0">
                          <a:solidFill>
                            <a:srgbClr val="203864"/>
                          </a:solidFill>
                          <a:effectLst/>
                        </a:rPr>
                        <a:t>TOTAL</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202</a:t>
                      </a:r>
                    </a:p>
                  </a:txBody>
                  <a:tcPr marL="9525" marR="9525" marT="9525" marB="0" anchor="ctr"/>
                </a:tc>
                <a:extLst>
                  <a:ext uri="{0D108BD9-81ED-4DB2-BD59-A6C34878D82A}">
                    <a16:rowId xmlns:a16="http://schemas.microsoft.com/office/drawing/2014/main" val="2996887752"/>
                  </a:ext>
                </a:extLst>
              </a:tr>
            </a:tbl>
          </a:graphicData>
        </a:graphic>
      </p:graphicFrame>
    </p:spTree>
    <p:extLst>
      <p:ext uri="{BB962C8B-B14F-4D97-AF65-F5344CB8AC3E}">
        <p14:creationId xmlns:p14="http://schemas.microsoft.com/office/powerpoint/2010/main" val="105173844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58296" y="1312750"/>
            <a:ext cx="873808" cy="628391"/>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2466243" y="1321774"/>
            <a:ext cx="1336349" cy="628391"/>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237882" y="1416340"/>
            <a:ext cx="1320780" cy="280051"/>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373431" y="1323301"/>
            <a:ext cx="1159775" cy="446651"/>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149742" y="1276329"/>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Histórico –  solicitudes Residuos Especiales/RCD 2018 a 2023</a:t>
            </a:r>
            <a:endParaRPr lang="es-CO" sz="1600" b="0" kern="0" dirty="0">
              <a:solidFill>
                <a:schemeClr val="accent1">
                  <a:lumMod val="50000"/>
                </a:schemeClr>
              </a:solidFill>
            </a:endParaRPr>
          </a:p>
        </p:txBody>
      </p:sp>
      <p:sp>
        <p:nvSpPr>
          <p:cNvPr id="19" name="CuadroTexto 18">
            <a:extLst>
              <a:ext uri="{FF2B5EF4-FFF2-40B4-BE49-F238E27FC236}">
                <a16:creationId xmlns:a16="http://schemas.microsoft.com/office/drawing/2014/main" id="{038D656D-80D8-4F74-A956-7C50C582F320}"/>
              </a:ext>
            </a:extLst>
          </p:cNvPr>
          <p:cNvSpPr txBox="1"/>
          <p:nvPr/>
        </p:nvSpPr>
        <p:spPr>
          <a:xfrm>
            <a:off x="97497" y="6384485"/>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12 de febrero  2018 y el </a:t>
            </a:r>
            <a:r>
              <a:rPr lang="es-MX" sz="900" dirty="0">
                <a:solidFill>
                  <a:schemeClr val="accent1">
                    <a:lumMod val="50000"/>
                  </a:schemeClr>
                </a:solidFill>
              </a:rPr>
              <a:t>31 de diciembre de 2023</a:t>
            </a:r>
            <a:r>
              <a:rPr lang="es-CO" sz="900" dirty="0">
                <a:solidFill>
                  <a:schemeClr val="accent1">
                    <a:lumMod val="50000"/>
                  </a:schemeClr>
                </a:solidFill>
              </a:rPr>
              <a:t>.</a:t>
            </a:r>
          </a:p>
        </p:txBody>
      </p:sp>
      <p:pic>
        <p:nvPicPr>
          <p:cNvPr id="25" name="Picture 2">
            <a:extLst>
              <a:ext uri="{FF2B5EF4-FFF2-40B4-BE49-F238E27FC236}">
                <a16:creationId xmlns:a16="http://schemas.microsoft.com/office/drawing/2014/main" id="{DB75ABD1-ABD1-4B73-B3BC-D73869C61B2D}"/>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4617361" y="1543807"/>
            <a:ext cx="770813" cy="436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72B7452B-5D51-4883-A396-765CA50C4BF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82423" y="1147365"/>
            <a:ext cx="840690" cy="47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B866F6CC-1D73-DF37-C058-A835407D61A0}"/>
              </a:ext>
            </a:extLst>
          </p:cNvPr>
          <p:cNvGraphicFramePr>
            <a:graphicFrameLocks noGrp="1"/>
          </p:cNvGraphicFramePr>
          <p:nvPr>
            <p:extLst>
              <p:ext uri="{D42A27DB-BD31-4B8C-83A1-F6EECF244321}">
                <p14:modId xmlns:p14="http://schemas.microsoft.com/office/powerpoint/2010/main" val="4287896175"/>
              </p:ext>
            </p:extLst>
          </p:nvPr>
        </p:nvGraphicFramePr>
        <p:xfrm>
          <a:off x="214489" y="2272189"/>
          <a:ext cx="11650065" cy="3631900"/>
        </p:xfrm>
        <a:graphic>
          <a:graphicData uri="http://schemas.openxmlformats.org/drawingml/2006/table">
            <a:tbl>
              <a:tblPr/>
              <a:tblGrid>
                <a:gridCol w="661377">
                  <a:extLst>
                    <a:ext uri="{9D8B030D-6E8A-4147-A177-3AD203B41FA5}">
                      <a16:colId xmlns:a16="http://schemas.microsoft.com/office/drawing/2014/main" val="2364479541"/>
                    </a:ext>
                  </a:extLst>
                </a:gridCol>
                <a:gridCol w="348563">
                  <a:extLst>
                    <a:ext uri="{9D8B030D-6E8A-4147-A177-3AD203B41FA5}">
                      <a16:colId xmlns:a16="http://schemas.microsoft.com/office/drawing/2014/main" val="2713303894"/>
                    </a:ext>
                  </a:extLst>
                </a:gridCol>
                <a:gridCol w="348563">
                  <a:extLst>
                    <a:ext uri="{9D8B030D-6E8A-4147-A177-3AD203B41FA5}">
                      <a16:colId xmlns:a16="http://schemas.microsoft.com/office/drawing/2014/main" val="1237706631"/>
                    </a:ext>
                  </a:extLst>
                </a:gridCol>
                <a:gridCol w="348563">
                  <a:extLst>
                    <a:ext uri="{9D8B030D-6E8A-4147-A177-3AD203B41FA5}">
                      <a16:colId xmlns:a16="http://schemas.microsoft.com/office/drawing/2014/main" val="1084870032"/>
                    </a:ext>
                  </a:extLst>
                </a:gridCol>
                <a:gridCol w="141671">
                  <a:extLst>
                    <a:ext uri="{9D8B030D-6E8A-4147-A177-3AD203B41FA5}">
                      <a16:colId xmlns:a16="http://schemas.microsoft.com/office/drawing/2014/main" val="4130176670"/>
                    </a:ext>
                  </a:extLst>
                </a:gridCol>
                <a:gridCol w="707393">
                  <a:extLst>
                    <a:ext uri="{9D8B030D-6E8A-4147-A177-3AD203B41FA5}">
                      <a16:colId xmlns:a16="http://schemas.microsoft.com/office/drawing/2014/main" val="2060784491"/>
                    </a:ext>
                  </a:extLst>
                </a:gridCol>
                <a:gridCol w="420066">
                  <a:extLst>
                    <a:ext uri="{9D8B030D-6E8A-4147-A177-3AD203B41FA5}">
                      <a16:colId xmlns:a16="http://schemas.microsoft.com/office/drawing/2014/main" val="1180681868"/>
                    </a:ext>
                  </a:extLst>
                </a:gridCol>
                <a:gridCol w="420066">
                  <a:extLst>
                    <a:ext uri="{9D8B030D-6E8A-4147-A177-3AD203B41FA5}">
                      <a16:colId xmlns:a16="http://schemas.microsoft.com/office/drawing/2014/main" val="1283402742"/>
                    </a:ext>
                  </a:extLst>
                </a:gridCol>
                <a:gridCol w="420066">
                  <a:extLst>
                    <a:ext uri="{9D8B030D-6E8A-4147-A177-3AD203B41FA5}">
                      <a16:colId xmlns:a16="http://schemas.microsoft.com/office/drawing/2014/main" val="806941235"/>
                    </a:ext>
                  </a:extLst>
                </a:gridCol>
                <a:gridCol w="187688">
                  <a:extLst>
                    <a:ext uri="{9D8B030D-6E8A-4147-A177-3AD203B41FA5}">
                      <a16:colId xmlns:a16="http://schemas.microsoft.com/office/drawing/2014/main" val="1524487735"/>
                    </a:ext>
                  </a:extLst>
                </a:gridCol>
                <a:gridCol w="661377">
                  <a:extLst>
                    <a:ext uri="{9D8B030D-6E8A-4147-A177-3AD203B41FA5}">
                      <a16:colId xmlns:a16="http://schemas.microsoft.com/office/drawing/2014/main" val="4250431282"/>
                    </a:ext>
                  </a:extLst>
                </a:gridCol>
                <a:gridCol w="375376">
                  <a:extLst>
                    <a:ext uri="{9D8B030D-6E8A-4147-A177-3AD203B41FA5}">
                      <a16:colId xmlns:a16="http://schemas.microsoft.com/office/drawing/2014/main" val="270143732"/>
                    </a:ext>
                  </a:extLst>
                </a:gridCol>
                <a:gridCol w="375376">
                  <a:extLst>
                    <a:ext uri="{9D8B030D-6E8A-4147-A177-3AD203B41FA5}">
                      <a16:colId xmlns:a16="http://schemas.microsoft.com/office/drawing/2014/main" val="3648114123"/>
                    </a:ext>
                  </a:extLst>
                </a:gridCol>
                <a:gridCol w="375376">
                  <a:extLst>
                    <a:ext uri="{9D8B030D-6E8A-4147-A177-3AD203B41FA5}">
                      <a16:colId xmlns:a16="http://schemas.microsoft.com/office/drawing/2014/main" val="2282119849"/>
                    </a:ext>
                  </a:extLst>
                </a:gridCol>
                <a:gridCol w="187688">
                  <a:extLst>
                    <a:ext uri="{9D8B030D-6E8A-4147-A177-3AD203B41FA5}">
                      <a16:colId xmlns:a16="http://schemas.microsoft.com/office/drawing/2014/main" val="2872092029"/>
                    </a:ext>
                  </a:extLst>
                </a:gridCol>
                <a:gridCol w="625628">
                  <a:extLst>
                    <a:ext uri="{9D8B030D-6E8A-4147-A177-3AD203B41FA5}">
                      <a16:colId xmlns:a16="http://schemas.microsoft.com/office/drawing/2014/main" val="2055569257"/>
                    </a:ext>
                  </a:extLst>
                </a:gridCol>
                <a:gridCol w="330688">
                  <a:extLst>
                    <a:ext uri="{9D8B030D-6E8A-4147-A177-3AD203B41FA5}">
                      <a16:colId xmlns:a16="http://schemas.microsoft.com/office/drawing/2014/main" val="1635483729"/>
                    </a:ext>
                  </a:extLst>
                </a:gridCol>
                <a:gridCol w="330688">
                  <a:extLst>
                    <a:ext uri="{9D8B030D-6E8A-4147-A177-3AD203B41FA5}">
                      <a16:colId xmlns:a16="http://schemas.microsoft.com/office/drawing/2014/main" val="3380069199"/>
                    </a:ext>
                  </a:extLst>
                </a:gridCol>
                <a:gridCol w="330688">
                  <a:extLst>
                    <a:ext uri="{9D8B030D-6E8A-4147-A177-3AD203B41FA5}">
                      <a16:colId xmlns:a16="http://schemas.microsoft.com/office/drawing/2014/main" val="2916600680"/>
                    </a:ext>
                  </a:extLst>
                </a:gridCol>
                <a:gridCol w="154172">
                  <a:extLst>
                    <a:ext uri="{9D8B030D-6E8A-4147-A177-3AD203B41FA5}">
                      <a16:colId xmlns:a16="http://schemas.microsoft.com/office/drawing/2014/main" val="3780292025"/>
                    </a:ext>
                  </a:extLst>
                </a:gridCol>
                <a:gridCol w="625628">
                  <a:extLst>
                    <a:ext uri="{9D8B030D-6E8A-4147-A177-3AD203B41FA5}">
                      <a16:colId xmlns:a16="http://schemas.microsoft.com/office/drawing/2014/main" val="2047236435"/>
                    </a:ext>
                  </a:extLst>
                </a:gridCol>
                <a:gridCol w="348563">
                  <a:extLst>
                    <a:ext uri="{9D8B030D-6E8A-4147-A177-3AD203B41FA5}">
                      <a16:colId xmlns:a16="http://schemas.microsoft.com/office/drawing/2014/main" val="2951165985"/>
                    </a:ext>
                  </a:extLst>
                </a:gridCol>
                <a:gridCol w="339627">
                  <a:extLst>
                    <a:ext uri="{9D8B030D-6E8A-4147-A177-3AD203B41FA5}">
                      <a16:colId xmlns:a16="http://schemas.microsoft.com/office/drawing/2014/main" val="3099632231"/>
                    </a:ext>
                  </a:extLst>
                </a:gridCol>
                <a:gridCol w="339627">
                  <a:extLst>
                    <a:ext uri="{9D8B030D-6E8A-4147-A177-3AD203B41FA5}">
                      <a16:colId xmlns:a16="http://schemas.microsoft.com/office/drawing/2014/main" val="46126189"/>
                    </a:ext>
                  </a:extLst>
                </a:gridCol>
                <a:gridCol w="154172">
                  <a:extLst>
                    <a:ext uri="{9D8B030D-6E8A-4147-A177-3AD203B41FA5}">
                      <a16:colId xmlns:a16="http://schemas.microsoft.com/office/drawing/2014/main" val="4114380804"/>
                    </a:ext>
                  </a:extLst>
                </a:gridCol>
                <a:gridCol w="750753">
                  <a:extLst>
                    <a:ext uri="{9D8B030D-6E8A-4147-A177-3AD203B41FA5}">
                      <a16:colId xmlns:a16="http://schemas.microsoft.com/office/drawing/2014/main" val="3744811587"/>
                    </a:ext>
                  </a:extLst>
                </a:gridCol>
                <a:gridCol w="446874">
                  <a:extLst>
                    <a:ext uri="{9D8B030D-6E8A-4147-A177-3AD203B41FA5}">
                      <a16:colId xmlns:a16="http://schemas.microsoft.com/office/drawing/2014/main" val="507945078"/>
                    </a:ext>
                  </a:extLst>
                </a:gridCol>
                <a:gridCol w="446874">
                  <a:extLst>
                    <a:ext uri="{9D8B030D-6E8A-4147-A177-3AD203B41FA5}">
                      <a16:colId xmlns:a16="http://schemas.microsoft.com/office/drawing/2014/main" val="2313571865"/>
                    </a:ext>
                  </a:extLst>
                </a:gridCol>
                <a:gridCol w="446874">
                  <a:extLst>
                    <a:ext uri="{9D8B030D-6E8A-4147-A177-3AD203B41FA5}">
                      <a16:colId xmlns:a16="http://schemas.microsoft.com/office/drawing/2014/main" val="2327435546"/>
                    </a:ext>
                  </a:extLst>
                </a:gridCol>
              </a:tblGrid>
              <a:tr h="1143155">
                <a:tc>
                  <a:txBody>
                    <a:bodyPr/>
                    <a:lstStyle/>
                    <a:p>
                      <a:pPr algn="ctr" rtl="0" fontAlgn="ctr"/>
                      <a:r>
                        <a:rPr lang="es-CO" sz="90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14241912"/>
                  </a:ext>
                </a:extLst>
              </a:tr>
              <a:tr h="190526">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1.392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1.265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5.584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8.085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1.302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111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3.851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4.558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1.945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7.216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6.997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15.180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2065487576"/>
                  </a:ext>
                </a:extLst>
              </a:tr>
              <a:tr h="190526">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3.198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2.224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1.996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7.120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5.780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2.266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3.689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1.691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356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277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2.730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1.060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10.213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11.164</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11.032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27045869"/>
                  </a:ext>
                </a:extLst>
              </a:tr>
              <a:tr h="190526">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3.230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2.966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1.842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7.072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4.464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4.834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5.205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2.585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879</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10.425</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12.396</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10.965</a:t>
                      </a:r>
                    </a:p>
                  </a:txBody>
                  <a:tcPr marL="0" marR="0" marT="0" marB="0" anchor="ctr">
                    <a:lnL>
                      <a:noFill/>
                    </a:lnL>
                    <a:lnR>
                      <a:noFill/>
                    </a:lnR>
                    <a:lnT>
                      <a:noFill/>
                    </a:lnT>
                    <a:lnB>
                      <a:noFill/>
                    </a:lnB>
                    <a:noFill/>
                  </a:tcPr>
                </a:tc>
                <a:extLst>
                  <a:ext uri="{0D108BD9-81ED-4DB2-BD59-A6C34878D82A}">
                    <a16:rowId xmlns:a16="http://schemas.microsoft.com/office/drawing/2014/main" val="1338161847"/>
                  </a:ext>
                </a:extLst>
              </a:tr>
              <a:tr h="190526">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1.638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1.107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1.473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7.712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3.800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1.598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4.783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2.488</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382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250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433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42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764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5.143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12.919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8.409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1623300"/>
                  </a:ext>
                </a:extLst>
              </a:tr>
              <a:tr h="190526">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2.133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2.048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1.813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4.080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2.522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792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1.384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875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839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635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233</a:t>
                      </a: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203864"/>
                          </a:solidFill>
                          <a:effectLst/>
                          <a:latin typeface="Calibri" panose="020F0502020204030204" pitchFamily="34" charset="0"/>
                        </a:rPr>
                        <a:t>25</a:t>
                      </a: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203864"/>
                          </a:solidFill>
                          <a:effectLst/>
                          <a:latin typeface="Calibri" panose="020F0502020204030204" pitchFamily="34" charset="0"/>
                        </a:rPr>
                        <a:t>454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5.810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5.661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6.534</a:t>
                      </a:r>
                    </a:p>
                  </a:txBody>
                  <a:tcPr marL="0" marR="0" marT="0" marB="0" anchor="ctr">
                    <a:lnL>
                      <a:noFill/>
                    </a:lnL>
                    <a:lnR>
                      <a:noFill/>
                    </a:lnR>
                    <a:lnT>
                      <a:noFill/>
                    </a:lnT>
                    <a:lnB>
                      <a:noFill/>
                    </a:lnB>
                    <a:noFill/>
                  </a:tcPr>
                </a:tc>
                <a:extLst>
                  <a:ext uri="{0D108BD9-81ED-4DB2-BD59-A6C34878D82A}">
                    <a16:rowId xmlns:a16="http://schemas.microsoft.com/office/drawing/2014/main" val="1032079112"/>
                  </a:ext>
                </a:extLst>
              </a:tr>
              <a:tr h="190526">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1.301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2.394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1.082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4.044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2.934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1.672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1.277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829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762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307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63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701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3.518</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5.779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8.068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165648193"/>
                  </a:ext>
                </a:extLst>
              </a:tr>
              <a:tr h="190526">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1.144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1.725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1.409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2.618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2.506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1.377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1.015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1.472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1.052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205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285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681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4.230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4.580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6.979</a:t>
                      </a:r>
                    </a:p>
                  </a:txBody>
                  <a:tcPr marL="0" marR="0" marT="0" marB="0" anchor="ctr">
                    <a:lnL>
                      <a:noFill/>
                    </a:lnL>
                    <a:lnR>
                      <a:noFill/>
                    </a:lnR>
                    <a:lnT>
                      <a:noFill/>
                    </a:lnT>
                    <a:lnB>
                      <a:noFill/>
                    </a:lnB>
                    <a:noFill/>
                  </a:tcPr>
                </a:tc>
                <a:extLst>
                  <a:ext uri="{0D108BD9-81ED-4DB2-BD59-A6C34878D82A}">
                    <a16:rowId xmlns:a16="http://schemas.microsoft.com/office/drawing/2014/main" val="1404922523"/>
                  </a:ext>
                </a:extLst>
              </a:tr>
              <a:tr h="190526">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890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42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1.179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1.653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2.709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2.327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156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1.410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1.020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155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867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1.083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171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287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727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dirty="0">
                          <a:solidFill>
                            <a:srgbClr val="203864"/>
                          </a:solidFill>
                          <a:effectLst/>
                          <a:latin typeface="Calibri" panose="020F0502020204030204" pitchFamily="34" charset="0"/>
                        </a:rPr>
                        <a:t>3.025</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5.315</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dirty="0">
                          <a:solidFill>
                            <a:srgbClr val="203864"/>
                          </a:solidFill>
                          <a:effectLst/>
                          <a:latin typeface="Calibri" panose="020F0502020204030204" pitchFamily="34" charset="0"/>
                        </a:rPr>
                        <a:t>6.336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307275751"/>
                  </a:ext>
                </a:extLst>
              </a:tr>
              <a:tr h="190526">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1.155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689</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777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3.148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1.839</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1.416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801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738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587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799</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188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556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203864"/>
                          </a:solidFill>
                          <a:effectLst/>
                          <a:latin typeface="Calibri" panose="020F0502020204030204" pitchFamily="34" charset="0"/>
                        </a:rPr>
                        <a:t>3.611</a:t>
                      </a: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203864"/>
                          </a:solidFill>
                          <a:effectLst/>
                          <a:latin typeface="Calibri" panose="020F0502020204030204" pitchFamily="34" charset="0"/>
                        </a:rPr>
                        <a:t>4.888</a:t>
                      </a: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203864"/>
                          </a:solidFill>
                          <a:effectLst/>
                          <a:latin typeface="Calibri" panose="020F0502020204030204" pitchFamily="34" charset="0"/>
                        </a:rPr>
                        <a:t>4.621</a:t>
                      </a:r>
                    </a:p>
                  </a:txBody>
                  <a:tcPr marL="0" marR="0" marT="0" marB="0" anchor="ctr">
                    <a:lnL>
                      <a:noFill/>
                    </a:lnL>
                    <a:lnR>
                      <a:noFill/>
                    </a:lnR>
                    <a:lnT>
                      <a:noFill/>
                    </a:lnT>
                    <a:lnB>
                      <a:noFill/>
                    </a:lnB>
                    <a:noFill/>
                  </a:tcPr>
                </a:tc>
                <a:extLst>
                  <a:ext uri="{0D108BD9-81ED-4DB2-BD59-A6C34878D82A}">
                    <a16:rowId xmlns:a16="http://schemas.microsoft.com/office/drawing/2014/main" val="3770096898"/>
                  </a:ext>
                </a:extLst>
              </a:tr>
              <a:tr h="190526">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1.525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98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490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832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2.982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598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838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643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132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734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952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273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339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546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dirty="0">
                          <a:solidFill>
                            <a:srgbClr val="203864"/>
                          </a:solidFill>
                          <a:effectLst/>
                          <a:latin typeface="Calibri" panose="020F0502020204030204" pitchFamily="34" charset="0"/>
                        </a:rPr>
                        <a:t>3.361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dirty="0">
                          <a:solidFill>
                            <a:srgbClr val="203864"/>
                          </a:solidFill>
                          <a:effectLst/>
                          <a:latin typeface="Calibri" panose="020F0502020204030204" pitchFamily="34" charset="0"/>
                        </a:rPr>
                        <a:t>4.991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dirty="0">
                          <a:solidFill>
                            <a:srgbClr val="203864"/>
                          </a:solidFill>
                          <a:effectLst/>
                          <a:latin typeface="Calibri" panose="020F0502020204030204" pitchFamily="34" charset="0"/>
                        </a:rPr>
                        <a:t>4.655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757597863"/>
                  </a:ext>
                </a:extLst>
              </a:tr>
              <a:tr h="190526">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1.317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693</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770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2.167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1.792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544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842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510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227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674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921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207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264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518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203864"/>
                          </a:solidFill>
                          <a:effectLst/>
                          <a:latin typeface="Calibri" panose="020F0502020204030204" pitchFamily="34" charset="0"/>
                        </a:rPr>
                        <a:t>3.065</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3.954</a:t>
                      </a: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203864"/>
                          </a:solidFill>
                          <a:effectLst/>
                          <a:latin typeface="Calibri" panose="020F0502020204030204" pitchFamily="34" charset="0"/>
                        </a:rPr>
                        <a:t>4.434</a:t>
                      </a:r>
                    </a:p>
                  </a:txBody>
                  <a:tcPr marL="0" marR="0" marT="0" marB="0" anchor="ctr">
                    <a:lnL>
                      <a:noFill/>
                    </a:lnL>
                    <a:lnR>
                      <a:noFill/>
                    </a:lnR>
                    <a:lnT>
                      <a:noFill/>
                    </a:lnT>
                    <a:lnB>
                      <a:noFill/>
                    </a:lnB>
                    <a:noFill/>
                  </a:tcPr>
                </a:tc>
                <a:extLst>
                  <a:ext uri="{0D108BD9-81ED-4DB2-BD59-A6C34878D82A}">
                    <a16:rowId xmlns:a16="http://schemas.microsoft.com/office/drawing/2014/main" val="2303121291"/>
                  </a:ext>
                </a:extLst>
              </a:tr>
              <a:tr h="190526">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1.270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28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1.110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879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2.292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2.263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247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954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658</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265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712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960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138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292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603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dirty="0">
                          <a:solidFill>
                            <a:srgbClr val="203864"/>
                          </a:solidFill>
                          <a:effectLst/>
                          <a:latin typeface="Calibri" panose="020F0502020204030204" pitchFamily="34" charset="0"/>
                        </a:rPr>
                        <a:t>2.799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4.278</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dirty="0">
                          <a:solidFill>
                            <a:srgbClr val="203864"/>
                          </a:solidFill>
                          <a:effectLst/>
                          <a:latin typeface="Calibri" panose="020F0502020204030204" pitchFamily="34" charset="0"/>
                        </a:rPr>
                        <a:t>5.594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3471190"/>
                  </a:ext>
                </a:extLst>
              </a:tr>
              <a:tr h="202433">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20.192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217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17.382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15.792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51.528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40.336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12.451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24.257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14.042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4.017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5.013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11.613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9.963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1.877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9.434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62.415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82.922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92.807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710273199"/>
                  </a:ext>
                </a:extLst>
              </a:tr>
            </a:tbl>
          </a:graphicData>
        </a:graphic>
      </p:graphicFrame>
    </p:spTree>
    <p:extLst>
      <p:ext uri="{BB962C8B-B14F-4D97-AF65-F5344CB8AC3E}">
        <p14:creationId xmlns:p14="http://schemas.microsoft.com/office/powerpoint/2010/main" val="11590482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782941DF-864F-4068-8BEA-D6C7D7295FCB}"/>
              </a:ext>
            </a:extLst>
          </p:cNvPr>
          <p:cNvSpPr txBox="1">
            <a:spLocks/>
          </p:cNvSpPr>
          <p:nvPr/>
        </p:nvSpPr>
        <p:spPr>
          <a:xfrm>
            <a:off x="6232525" y="5003800"/>
            <a:ext cx="5959475" cy="698500"/>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eaLnBrk="1" fontAlgn="auto" hangingPunct="1">
              <a:spcBef>
                <a:spcPts val="0"/>
              </a:spcBef>
              <a:spcAft>
                <a:spcPts val="0"/>
              </a:spcAft>
              <a:tabLst>
                <a:tab pos="914400" algn="l"/>
              </a:tabLst>
              <a:defRPr/>
            </a:pPr>
            <a:r>
              <a:rPr lang="es-CO" sz="4400" b="1" kern="0" cap="small" dirty="0">
                <a:solidFill>
                  <a:schemeClr val="accent1">
                    <a:lumMod val="50000"/>
                  </a:schemeClr>
                </a:solidFill>
                <a:latin typeface="Candara" panose="020E0502030303020204" pitchFamily="34" charset="0"/>
              </a:rPr>
              <a:t> comercial y financiera</a:t>
            </a:r>
          </a:p>
        </p:txBody>
      </p:sp>
      <p:pic>
        <p:nvPicPr>
          <p:cNvPr id="4099" name="Imagen 1">
            <a:extLst>
              <a:ext uri="{FF2B5EF4-FFF2-40B4-BE49-F238E27FC236}">
                <a16:creationId xmlns:a16="http://schemas.microsoft.com/office/drawing/2014/main" id="{2AF07909-EFCF-4FC7-BBCE-683467900B1F}"/>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305675" y="1155700"/>
            <a:ext cx="3970338" cy="369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uadroTexto 26">
            <a:extLst>
              <a:ext uri="{FF2B5EF4-FFF2-40B4-BE49-F238E27FC236}">
                <a16:creationId xmlns:a16="http://schemas.microsoft.com/office/drawing/2014/main" id="{B3BC7992-E23C-4770-80C8-F9B82982A3BC}"/>
              </a:ext>
            </a:extLst>
          </p:cNvPr>
          <p:cNvSpPr txBox="1"/>
          <p:nvPr/>
        </p:nvSpPr>
        <p:spPr>
          <a:xfrm>
            <a:off x="531813" y="2513250"/>
            <a:ext cx="2824163" cy="1261884"/>
          </a:xfrm>
          <a:prstGeom prst="rect">
            <a:avLst/>
          </a:prstGeom>
          <a:noFill/>
        </p:spPr>
        <p:txBody>
          <a:bodyPr lIns="91440" tIns="45720" rIns="91440" bIns="45720" anchor="t">
            <a:spAutoFit/>
          </a:bodyPr>
          <a:lstStyle/>
          <a:p>
            <a:pPr algn="ctr" fontAlgn="t">
              <a:defRPr/>
            </a:pPr>
            <a:r>
              <a:rPr lang="es-CO" sz="2000" b="1" dirty="0">
                <a:solidFill>
                  <a:schemeClr val="accent1">
                    <a:lumMod val="50000"/>
                  </a:schemeClr>
                </a:solidFill>
                <a:latin typeface="Candara"/>
              </a:rPr>
              <a:t>TOTAL DE SUSCRIPTORES</a:t>
            </a:r>
            <a:endParaRPr lang="es-CO" sz="2000" dirty="0">
              <a:solidFill>
                <a:schemeClr val="accent1">
                  <a:lumMod val="50000"/>
                </a:schemeClr>
              </a:solidFill>
              <a:latin typeface="Candara"/>
            </a:endParaRPr>
          </a:p>
          <a:p>
            <a:pPr algn="ctr" fontAlgn="t">
              <a:defRPr/>
            </a:pPr>
            <a:r>
              <a:rPr lang="es-CO" sz="3600" b="1" dirty="0">
                <a:solidFill>
                  <a:schemeClr val="accent1">
                    <a:lumMod val="50000"/>
                  </a:schemeClr>
                </a:solidFill>
                <a:latin typeface="Candara"/>
              </a:rPr>
              <a:t>2.363.651</a:t>
            </a:r>
          </a:p>
        </p:txBody>
      </p:sp>
      <p:pic>
        <p:nvPicPr>
          <p:cNvPr id="5123" name="Imagen 32">
            <a:extLst>
              <a:ext uri="{FF2B5EF4-FFF2-40B4-BE49-F238E27FC236}">
                <a16:creationId xmlns:a16="http://schemas.microsoft.com/office/drawing/2014/main" id="{FFBA5A5C-1EB1-48FA-AFEE-421C779A819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5365" y="1800764"/>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4" name="Imagen 33">
            <a:extLst>
              <a:ext uri="{FF2B5EF4-FFF2-40B4-BE49-F238E27FC236}">
                <a16:creationId xmlns:a16="http://schemas.microsoft.com/office/drawing/2014/main" id="{BA070F5E-7B0E-4D28-A9BA-4BA5C6A8D78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5364" y="2483962"/>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5" name="Imagen 34">
            <a:extLst>
              <a:ext uri="{FF2B5EF4-FFF2-40B4-BE49-F238E27FC236}">
                <a16:creationId xmlns:a16="http://schemas.microsoft.com/office/drawing/2014/main" id="{517038C9-2E11-49A9-BA28-1E4DF127B5E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26315" y="3116806"/>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6" name="Imagen 35">
            <a:extLst>
              <a:ext uri="{FF2B5EF4-FFF2-40B4-BE49-F238E27FC236}">
                <a16:creationId xmlns:a16="http://schemas.microsoft.com/office/drawing/2014/main" id="{DCC3CEF3-526F-420F-8C0B-3C75D3771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7265" y="3816462"/>
            <a:ext cx="8620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7" name="Imagen 36">
            <a:extLst>
              <a:ext uri="{FF2B5EF4-FFF2-40B4-BE49-F238E27FC236}">
                <a16:creationId xmlns:a16="http://schemas.microsoft.com/office/drawing/2014/main" id="{533C7083-2596-4CE2-A07D-5092F3540E2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7265" y="4512274"/>
            <a:ext cx="842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CuadroTexto 38">
            <a:extLst>
              <a:ext uri="{FF2B5EF4-FFF2-40B4-BE49-F238E27FC236}">
                <a16:creationId xmlns:a16="http://schemas.microsoft.com/office/drawing/2014/main" id="{AE867C8E-59C2-45E8-96BD-2E8F2E0515EA}"/>
              </a:ext>
            </a:extLst>
          </p:cNvPr>
          <p:cNvSpPr txBox="1"/>
          <p:nvPr/>
        </p:nvSpPr>
        <p:spPr>
          <a:xfrm>
            <a:off x="1779588" y="95250"/>
            <a:ext cx="9880600" cy="923330"/>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sz="3400" kern="0" dirty="0">
                <a:solidFill>
                  <a:schemeClr val="accent1">
                    <a:lumMod val="50000"/>
                  </a:schemeClr>
                </a:solidFill>
              </a:rPr>
              <a:t>COMERCIAL FINANCIERO</a:t>
            </a:r>
          </a:p>
          <a:p>
            <a:pPr lvl="1">
              <a:defRPr/>
            </a:pPr>
            <a:r>
              <a:rPr lang="es-CO" sz="1600" b="0" dirty="0">
                <a:solidFill>
                  <a:schemeClr val="accent1">
                    <a:lumMod val="50000"/>
                  </a:schemeClr>
                </a:solidFill>
              </a:rPr>
              <a:t>CATASTRO SUSCRIPTORES A FEBRERO </a:t>
            </a:r>
            <a:r>
              <a:rPr lang="es-CO" sz="2000" b="0" dirty="0">
                <a:solidFill>
                  <a:schemeClr val="accent1">
                    <a:lumMod val="50000"/>
                  </a:schemeClr>
                </a:solidFill>
              </a:rPr>
              <a:t> </a:t>
            </a:r>
            <a:r>
              <a:rPr lang="es-CO" sz="1600" b="0" dirty="0">
                <a:solidFill>
                  <a:schemeClr val="accent1">
                    <a:lumMod val="50000"/>
                  </a:schemeClr>
                </a:solidFill>
              </a:rPr>
              <a:t>2024</a:t>
            </a:r>
            <a:endParaRPr lang="es-CO" sz="1600" b="0" kern="0" dirty="0">
              <a:solidFill>
                <a:schemeClr val="accent1">
                  <a:lumMod val="50000"/>
                </a:schemeClr>
              </a:solidFill>
            </a:endParaRPr>
          </a:p>
        </p:txBody>
      </p:sp>
      <p:cxnSp>
        <p:nvCxnSpPr>
          <p:cNvPr id="40" name="Conector recto 39">
            <a:extLst>
              <a:ext uri="{FF2B5EF4-FFF2-40B4-BE49-F238E27FC236}">
                <a16:creationId xmlns:a16="http://schemas.microsoft.com/office/drawing/2014/main" id="{48A0F832-51B9-445E-A5E3-3B471A09B65D}"/>
              </a:ext>
            </a:extLst>
          </p:cNvPr>
          <p:cNvCxnSpPr>
            <a:cxnSpLocks/>
          </p:cNvCxnSpPr>
          <p:nvPr/>
        </p:nvCxnSpPr>
        <p:spPr>
          <a:xfrm>
            <a:off x="88900" y="10553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30" name="Imagen 40">
            <a:extLst>
              <a:ext uri="{FF2B5EF4-FFF2-40B4-BE49-F238E27FC236}">
                <a16:creationId xmlns:a16="http://schemas.microsoft.com/office/drawing/2014/main" id="{1D1C314E-9E18-4EF0-A0E5-25AD3F69E3D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1" name="CuadroTexto 12">
            <a:extLst>
              <a:ext uri="{FF2B5EF4-FFF2-40B4-BE49-F238E27FC236}">
                <a16:creationId xmlns:a16="http://schemas.microsoft.com/office/drawing/2014/main" id="{DDED8B3A-F9F8-4E83-A000-22E7AC654649}"/>
              </a:ext>
            </a:extLst>
          </p:cNvPr>
          <p:cNvSpPr txBox="1">
            <a:spLocks noChangeArrowheads="1"/>
          </p:cNvSpPr>
          <p:nvPr/>
        </p:nvSpPr>
        <p:spPr bwMode="auto">
          <a:xfrm>
            <a:off x="1497013" y="6339362"/>
            <a:ext cx="917937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s-ES" altLang="es-CO" sz="1200" dirty="0">
                <a:solidFill>
                  <a:schemeClr val="accent1">
                    <a:lumMod val="50000"/>
                  </a:schemeClr>
                </a:solidFill>
              </a:rPr>
              <a:t>*Información del archivo plano de catastro a corte del 29-feb-2024 - Descargado del SIGAB el 03 de marzo de 2024</a:t>
            </a:r>
            <a:endParaRPr lang="es-CO" altLang="es-CO" sz="1200" dirty="0">
              <a:solidFill>
                <a:schemeClr val="accent1">
                  <a:lumMod val="50000"/>
                </a:schemeClr>
              </a:solidFill>
            </a:endParaRPr>
          </a:p>
        </p:txBody>
      </p:sp>
      <p:pic>
        <p:nvPicPr>
          <p:cNvPr id="3" name="Imagen 2">
            <a:extLst>
              <a:ext uri="{FF2B5EF4-FFF2-40B4-BE49-F238E27FC236}">
                <a16:creationId xmlns:a16="http://schemas.microsoft.com/office/drawing/2014/main" id="{D02645F8-24BA-FB23-8CD3-4E40C02ACD71}"/>
              </a:ext>
            </a:extLst>
          </p:cNvPr>
          <p:cNvPicPr>
            <a:picLocks noChangeAspect="1"/>
          </p:cNvPicPr>
          <p:nvPr/>
        </p:nvPicPr>
        <p:blipFill>
          <a:blip r:embed="rId5"/>
          <a:stretch>
            <a:fillRect/>
          </a:stretch>
        </p:blipFill>
        <p:spPr>
          <a:xfrm>
            <a:off x="5368786" y="1336858"/>
            <a:ext cx="5154953" cy="3682109"/>
          </a:xfrm>
          <a:prstGeom prst="rect">
            <a:avLst/>
          </a:prstGeom>
        </p:spPr>
      </p:pic>
      <p:graphicFrame>
        <p:nvGraphicFramePr>
          <p:cNvPr id="6" name="Tabla 5">
            <a:extLst>
              <a:ext uri="{FF2B5EF4-FFF2-40B4-BE49-F238E27FC236}">
                <a16:creationId xmlns:a16="http://schemas.microsoft.com/office/drawing/2014/main" id="{A3F17BC0-380F-7E81-0485-B569330888F7}"/>
              </a:ext>
            </a:extLst>
          </p:cNvPr>
          <p:cNvGraphicFramePr>
            <a:graphicFrameLocks noGrp="1"/>
          </p:cNvGraphicFramePr>
          <p:nvPr/>
        </p:nvGraphicFramePr>
        <p:xfrm>
          <a:off x="1901031" y="5193865"/>
          <a:ext cx="8331199" cy="609600"/>
        </p:xfrm>
        <a:graphic>
          <a:graphicData uri="http://schemas.openxmlformats.org/drawingml/2006/table">
            <a:tbl>
              <a:tblPr/>
              <a:tblGrid>
                <a:gridCol w="2234348">
                  <a:extLst>
                    <a:ext uri="{9D8B030D-6E8A-4147-A177-3AD203B41FA5}">
                      <a16:colId xmlns:a16="http://schemas.microsoft.com/office/drawing/2014/main" val="2743065738"/>
                    </a:ext>
                  </a:extLst>
                </a:gridCol>
                <a:gridCol w="977527">
                  <a:extLst>
                    <a:ext uri="{9D8B030D-6E8A-4147-A177-3AD203B41FA5}">
                      <a16:colId xmlns:a16="http://schemas.microsoft.com/office/drawing/2014/main" val="3157585426"/>
                    </a:ext>
                  </a:extLst>
                </a:gridCol>
                <a:gridCol w="1764628">
                  <a:extLst>
                    <a:ext uri="{9D8B030D-6E8A-4147-A177-3AD203B41FA5}">
                      <a16:colId xmlns:a16="http://schemas.microsoft.com/office/drawing/2014/main" val="2412869548"/>
                    </a:ext>
                  </a:extLst>
                </a:gridCol>
                <a:gridCol w="1856667">
                  <a:extLst>
                    <a:ext uri="{9D8B030D-6E8A-4147-A177-3AD203B41FA5}">
                      <a16:colId xmlns:a16="http://schemas.microsoft.com/office/drawing/2014/main" val="2397935244"/>
                    </a:ext>
                  </a:extLst>
                </a:gridCol>
                <a:gridCol w="1498029">
                  <a:extLst>
                    <a:ext uri="{9D8B030D-6E8A-4147-A177-3AD203B41FA5}">
                      <a16:colId xmlns:a16="http://schemas.microsoft.com/office/drawing/2014/main" val="2578130163"/>
                    </a:ext>
                  </a:extLst>
                </a:gridCol>
              </a:tblGrid>
              <a:tr h="304800">
                <a:tc>
                  <a:txBody>
                    <a:bodyPr/>
                    <a:lstStyle/>
                    <a:p>
                      <a:pPr algn="ctr" rtl="0" fontAlgn="ctr"/>
                      <a:r>
                        <a:rPr lang="es-CO" sz="1800" b="0" i="0" u="none" strike="noStrike">
                          <a:solidFill>
                            <a:srgbClr val="FFFFFF"/>
                          </a:solidFill>
                          <a:effectLst/>
                          <a:latin typeface="Calibri" panose="020F0502020204030204" pitchFamily="34" charset="0"/>
                        </a:rPr>
                        <a:t>PROMOAMBIENTAL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ctr" rtl="0" fontAlgn="ctr"/>
                      <a:r>
                        <a:rPr lang="es-CO" sz="1800" b="0" i="0" u="none" strike="noStrike">
                          <a:solidFill>
                            <a:srgbClr val="FFFFFF"/>
                          </a:solidFill>
                          <a:effectLst/>
                          <a:latin typeface="Calibri" panose="020F0502020204030204" pitchFamily="34" charset="0"/>
                        </a:rPr>
                        <a:t>LIME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2F5597"/>
                    </a:solidFill>
                  </a:tcPr>
                </a:tc>
                <a:tc>
                  <a:txBody>
                    <a:bodyPr/>
                    <a:lstStyle/>
                    <a:p>
                      <a:pPr algn="ctr" rtl="0" fontAlgn="ctr"/>
                      <a:r>
                        <a:rPr lang="es-CO" sz="1800" b="0" i="0" u="none" strike="noStrike">
                          <a:solidFill>
                            <a:srgbClr val="FFFFFF"/>
                          </a:solidFill>
                          <a:effectLst/>
                          <a:latin typeface="Calibri" panose="020F0502020204030204" pitchFamily="34" charset="0"/>
                        </a:rPr>
                        <a:t>CIUDAD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ctr" rtl="0" fontAlgn="ctr"/>
                      <a:r>
                        <a:rPr lang="es-CO" sz="1800" b="0" i="0" u="none" strike="noStrike">
                          <a:solidFill>
                            <a:srgbClr val="FFFFFF"/>
                          </a:solidFill>
                          <a:effectLst/>
                          <a:latin typeface="Calibri" panose="020F0502020204030204" pitchFamily="34" charset="0"/>
                        </a:rPr>
                        <a:t>BOGOTÁ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rtl="0" fontAlgn="ctr"/>
                      <a:r>
                        <a:rPr lang="es-CO" sz="1800" b="0" i="0" u="none" strike="noStrike">
                          <a:solidFill>
                            <a:srgbClr val="FFFFFF"/>
                          </a:solidFill>
                          <a:effectLst/>
                          <a:latin typeface="Calibri" panose="020F0502020204030204" pitchFamily="34" charset="0"/>
                        </a:rPr>
                        <a:t>ÁREA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extLst>
                  <a:ext uri="{0D108BD9-81ED-4DB2-BD59-A6C34878D82A}">
                    <a16:rowId xmlns:a16="http://schemas.microsoft.com/office/drawing/2014/main" val="1283901477"/>
                  </a:ext>
                </a:extLst>
              </a:tr>
              <a:tr h="304800">
                <a:tc>
                  <a:txBody>
                    <a:bodyPr/>
                    <a:lstStyle/>
                    <a:p>
                      <a:pPr algn="ctr" rtl="0" fontAlgn="ctr"/>
                      <a:r>
                        <a:rPr lang="es-CO" sz="1800" b="0" i="0" u="none" strike="noStrike">
                          <a:solidFill>
                            <a:srgbClr val="203864"/>
                          </a:solidFill>
                          <a:effectLst/>
                          <a:latin typeface="Calibri" panose="020F0502020204030204" pitchFamily="34" charset="0"/>
                        </a:rPr>
                        <a:t>594.915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631.141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460.632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285.862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dirty="0">
                          <a:solidFill>
                            <a:srgbClr val="203864"/>
                          </a:solidFill>
                          <a:effectLst/>
                          <a:latin typeface="Calibri" panose="020F0502020204030204" pitchFamily="34" charset="0"/>
                        </a:rPr>
                        <a:t>391.101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51178763"/>
                  </a:ext>
                </a:extLst>
              </a:tr>
            </a:tbl>
          </a:graphicData>
        </a:graphic>
      </p:graphicFrame>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66748" y="106271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0909" y="102162"/>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863DFD48-AE20-437F-AB3E-B7A5D696176D}"/>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1" name="CuadroTexto 10">
            <a:extLst>
              <a:ext uri="{FF2B5EF4-FFF2-40B4-BE49-F238E27FC236}">
                <a16:creationId xmlns:a16="http://schemas.microsoft.com/office/drawing/2014/main" id="{7B731908-2F32-4288-BF39-1A4789B63589}"/>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febrero de 2024</a:t>
            </a:r>
          </a:p>
        </p:txBody>
      </p:sp>
      <p:sp>
        <p:nvSpPr>
          <p:cNvPr id="3" name="CuadroTexto 2">
            <a:extLst>
              <a:ext uri="{FF2B5EF4-FFF2-40B4-BE49-F238E27FC236}">
                <a16:creationId xmlns:a16="http://schemas.microsoft.com/office/drawing/2014/main" id="{836F9C8B-A892-8476-EBAD-9132FF7D7562}"/>
              </a:ext>
            </a:extLst>
          </p:cNvPr>
          <p:cNvSpPr txBox="1"/>
          <p:nvPr/>
        </p:nvSpPr>
        <p:spPr>
          <a:xfrm>
            <a:off x="2064070" y="4777383"/>
            <a:ext cx="7868705" cy="646331"/>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unidades residenciales y no residenciales y predios con descuento puerta a puerta – Archivos planos de catastro con corte a 29 de febrero de 2024.</a:t>
            </a:r>
          </a:p>
          <a:p>
            <a:r>
              <a:rPr lang="es-ES" sz="1200" dirty="0">
                <a:solidFill>
                  <a:schemeClr val="accent1">
                    <a:lumMod val="50000"/>
                  </a:schemeClr>
                </a:solidFill>
              </a:rPr>
              <a:t>2. Fuente Información predios desocupados – Reportes del SIGAB con corte a 29 de febrero de 2024.</a:t>
            </a:r>
            <a:endParaRPr lang="es-CO" sz="1200" dirty="0">
              <a:solidFill>
                <a:schemeClr val="accent1">
                  <a:lumMod val="50000"/>
                </a:schemeClr>
              </a:solidFill>
            </a:endParaRPr>
          </a:p>
        </p:txBody>
      </p:sp>
      <p:graphicFrame>
        <p:nvGraphicFramePr>
          <p:cNvPr id="5" name="Tabla 4">
            <a:extLst>
              <a:ext uri="{FF2B5EF4-FFF2-40B4-BE49-F238E27FC236}">
                <a16:creationId xmlns:a16="http://schemas.microsoft.com/office/drawing/2014/main" id="{7DA56845-D57F-AB43-2BA1-8B40ACD06732}"/>
              </a:ext>
            </a:extLst>
          </p:cNvPr>
          <p:cNvGraphicFramePr>
            <a:graphicFrameLocks noGrp="1"/>
          </p:cNvGraphicFramePr>
          <p:nvPr/>
        </p:nvGraphicFramePr>
        <p:xfrm>
          <a:off x="2064070" y="2137661"/>
          <a:ext cx="7753989" cy="2382270"/>
        </p:xfrm>
        <a:graphic>
          <a:graphicData uri="http://schemas.openxmlformats.org/drawingml/2006/table">
            <a:tbl>
              <a:tblPr/>
              <a:tblGrid>
                <a:gridCol w="754952">
                  <a:extLst>
                    <a:ext uri="{9D8B030D-6E8A-4147-A177-3AD203B41FA5}">
                      <a16:colId xmlns:a16="http://schemas.microsoft.com/office/drawing/2014/main" val="337812141"/>
                    </a:ext>
                  </a:extLst>
                </a:gridCol>
                <a:gridCol w="1296002">
                  <a:extLst>
                    <a:ext uri="{9D8B030D-6E8A-4147-A177-3AD203B41FA5}">
                      <a16:colId xmlns:a16="http://schemas.microsoft.com/office/drawing/2014/main" val="628463660"/>
                    </a:ext>
                  </a:extLst>
                </a:gridCol>
                <a:gridCol w="994020">
                  <a:extLst>
                    <a:ext uri="{9D8B030D-6E8A-4147-A177-3AD203B41FA5}">
                      <a16:colId xmlns:a16="http://schemas.microsoft.com/office/drawing/2014/main" val="4115106951"/>
                    </a:ext>
                  </a:extLst>
                </a:gridCol>
                <a:gridCol w="754952">
                  <a:extLst>
                    <a:ext uri="{9D8B030D-6E8A-4147-A177-3AD203B41FA5}">
                      <a16:colId xmlns:a16="http://schemas.microsoft.com/office/drawing/2014/main" val="2281871230"/>
                    </a:ext>
                  </a:extLst>
                </a:gridCol>
                <a:gridCol w="1462720">
                  <a:extLst>
                    <a:ext uri="{9D8B030D-6E8A-4147-A177-3AD203B41FA5}">
                      <a16:colId xmlns:a16="http://schemas.microsoft.com/office/drawing/2014/main" val="533046307"/>
                    </a:ext>
                  </a:extLst>
                </a:gridCol>
                <a:gridCol w="2491343">
                  <a:extLst>
                    <a:ext uri="{9D8B030D-6E8A-4147-A177-3AD203B41FA5}">
                      <a16:colId xmlns:a16="http://schemas.microsoft.com/office/drawing/2014/main" val="1447216000"/>
                    </a:ext>
                  </a:extLst>
                </a:gridCol>
              </a:tblGrid>
              <a:tr h="476454">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 PUERTA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extLst>
                  <a:ext uri="{0D108BD9-81ED-4DB2-BD59-A6C34878D82A}">
                    <a16:rowId xmlns:a16="http://schemas.microsoft.com/office/drawing/2014/main" val="3788079245"/>
                  </a:ext>
                </a:extLst>
              </a:tr>
              <a:tr h="238227">
                <a:tc>
                  <a:txBody>
                    <a:bodyPr/>
                    <a:lstStyle/>
                    <a:p>
                      <a:pPr algn="ctr" rtl="0" fontAlgn="ctr"/>
                      <a:r>
                        <a:rPr lang="es-CO" sz="1100" b="0" i="0" u="none" strike="noStrike">
                          <a:solidFill>
                            <a:srgbClr val="203764"/>
                          </a:solidFill>
                          <a:effectLst/>
                          <a:latin typeface="Calibri" panose="020F0502020204030204" pitchFamily="34" charset="0"/>
                        </a:rPr>
                        <a:t>17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CANDELARIA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8.840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12.255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174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378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87913992"/>
                  </a:ext>
                </a:extLst>
              </a:tr>
              <a:tr h="238227">
                <a:tc>
                  <a:txBody>
                    <a:bodyPr/>
                    <a:lstStyle/>
                    <a:p>
                      <a:pPr algn="ctr" rtl="0" fontAlgn="ctr"/>
                      <a:r>
                        <a:rPr lang="es-CO" sz="1100" b="0" i="0" u="none" strike="noStrike">
                          <a:solidFill>
                            <a:srgbClr val="203764"/>
                          </a:solidFill>
                          <a:effectLst/>
                          <a:latin typeface="Calibri" panose="020F0502020204030204" pitchFamily="34" charset="0"/>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CHAPINERO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107.199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115.466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902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2.306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064478284"/>
                  </a:ext>
                </a:extLst>
              </a:tr>
              <a:tr h="238227">
                <a:tc>
                  <a:txBody>
                    <a:bodyPr/>
                    <a:lstStyle/>
                    <a:p>
                      <a:pPr algn="ctr" rtl="0" fontAlgn="ctr"/>
                      <a:r>
                        <a:rPr lang="es-CO" sz="1100" b="0" i="0" u="none" strike="noStrike">
                          <a:solidFill>
                            <a:srgbClr val="203764"/>
                          </a:solidFill>
                          <a:effectLst/>
                          <a:latin typeface="Calibri" panose="020F0502020204030204" pitchFamily="34" charset="0"/>
                        </a:rPr>
                        <a:t>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SAN CRISTOBAL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100.517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138.557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1.187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8.631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790228032"/>
                  </a:ext>
                </a:extLst>
              </a:tr>
              <a:tr h="238227">
                <a:tc>
                  <a:txBody>
                    <a:bodyPr/>
                    <a:lstStyle/>
                    <a:p>
                      <a:pPr algn="ctr" rtl="0" fontAlgn="ctr"/>
                      <a:r>
                        <a:rPr lang="es-CO" sz="1100" b="0" i="0" u="none" strike="noStrike">
                          <a:solidFill>
                            <a:srgbClr val="203764"/>
                          </a:solidFill>
                          <a:effectLst/>
                          <a:latin typeface="Calibri" panose="020F0502020204030204" pitchFamily="34" charset="0"/>
                        </a:rPr>
                        <a:t>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SANTA FE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46.776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60.559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692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1.742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790521554"/>
                  </a:ext>
                </a:extLst>
              </a:tr>
              <a:tr h="238227">
                <a:tc>
                  <a:txBody>
                    <a:bodyPr/>
                    <a:lstStyle/>
                    <a:p>
                      <a:pPr algn="ctr" rtl="0" fontAlgn="ctr"/>
                      <a:r>
                        <a:rPr lang="es-CO" sz="1100" b="0" i="0" u="none" strike="noStrike">
                          <a:solidFill>
                            <a:srgbClr val="203764"/>
                          </a:solidFill>
                          <a:effectLst/>
                          <a:latin typeface="Calibri" panose="020F0502020204030204" pitchFamily="34" charset="0"/>
                        </a:rPr>
                        <a:t>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SUMAPAZ</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249455473"/>
                  </a:ext>
                </a:extLst>
              </a:tr>
              <a:tr h="238227">
                <a:tc>
                  <a:txBody>
                    <a:bodyPr/>
                    <a:lstStyle/>
                    <a:p>
                      <a:pPr algn="ctr" rtl="0" fontAlgn="ctr"/>
                      <a:r>
                        <a:rPr lang="es-CO" sz="1100" b="0" i="0" u="none" strike="noStrike">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USAQUEN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231.404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253.391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947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865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79045117"/>
                  </a:ext>
                </a:extLst>
              </a:tr>
              <a:tr h="238227">
                <a:tc>
                  <a:txBody>
                    <a:bodyPr/>
                    <a:lstStyle/>
                    <a:p>
                      <a:pPr algn="ctr" rtl="0" fontAlgn="ctr"/>
                      <a:r>
                        <a:rPr lang="es-CO" sz="1100" b="0" i="0" u="none" strike="noStrike">
                          <a:solidFill>
                            <a:srgbClr val="203764"/>
                          </a:solidFill>
                          <a:effectLst/>
                          <a:latin typeface="Calibri" panose="020F0502020204030204" pitchFamily="34" charset="0"/>
                        </a:rPr>
                        <a:t>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USME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100.036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140.311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678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3.103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945999578"/>
                  </a:ext>
                </a:extLst>
              </a:tr>
              <a:tr h="238227">
                <a:tc gridSpan="2">
                  <a:txBody>
                    <a:bodyPr/>
                    <a:lstStyle/>
                    <a:p>
                      <a:pPr algn="ctr" rtl="0" fontAlgn="ctr"/>
                      <a:r>
                        <a:rPr lang="es-CO" sz="1100" b="1" i="0" u="none" strike="noStrike">
                          <a:solidFill>
                            <a:srgbClr val="203764"/>
                          </a:solidFill>
                          <a:effectLst/>
                          <a:latin typeface="Calibri" panose="020F0502020204030204" pitchFamily="34" charset="0"/>
                        </a:rPr>
                        <a:t>Total ASE 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dirty="0">
                          <a:solidFill>
                            <a:srgbClr val="203764"/>
                          </a:solidFill>
                          <a:effectLst/>
                          <a:latin typeface="Calibri" panose="020F0502020204030204" pitchFamily="34" charset="0"/>
                        </a:rPr>
                        <a:t>594.915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720.682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4.581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17.026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261648266"/>
                  </a:ext>
                </a:extLst>
              </a:tr>
            </a:tbl>
          </a:graphicData>
        </a:graphic>
      </p:graphicFrame>
    </p:spTree>
    <p:extLst>
      <p:ext uri="{BB962C8B-B14F-4D97-AF65-F5344CB8AC3E}">
        <p14:creationId xmlns:p14="http://schemas.microsoft.com/office/powerpoint/2010/main" val="1869709757"/>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25734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0909" y="102162"/>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13">
            <a:extLst>
              <a:ext uri="{FF2B5EF4-FFF2-40B4-BE49-F238E27FC236}">
                <a16:creationId xmlns:a16="http://schemas.microsoft.com/office/drawing/2014/main" id="{211DC1C8-66BD-4671-95C9-2C89E921C565}"/>
              </a:ext>
            </a:extLst>
          </p:cNvPr>
          <p:cNvSpPr txBox="1"/>
          <p:nvPr/>
        </p:nvSpPr>
        <p:spPr>
          <a:xfrm>
            <a:off x="1408096" y="163651"/>
            <a:ext cx="9882188"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febrero de 2024</a:t>
            </a:r>
          </a:p>
        </p:txBody>
      </p:sp>
      <p:sp>
        <p:nvSpPr>
          <p:cNvPr id="12" name="CuadroTexto 4">
            <a:extLst>
              <a:ext uri="{FF2B5EF4-FFF2-40B4-BE49-F238E27FC236}">
                <a16:creationId xmlns:a16="http://schemas.microsoft.com/office/drawing/2014/main" id="{676B63F9-DCC1-43F5-BA19-B865F5FA0736}"/>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E3CA8937-E506-2D35-BEF8-B5EF694B6F5C}"/>
              </a:ext>
            </a:extLst>
          </p:cNvPr>
          <p:cNvSpPr txBox="1"/>
          <p:nvPr/>
        </p:nvSpPr>
        <p:spPr>
          <a:xfrm>
            <a:off x="1835150" y="4776129"/>
            <a:ext cx="8177566" cy="276999"/>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por tipo de población – Archivos planos de catastro con corte a 29 de febrero de 2024</a:t>
            </a:r>
          </a:p>
        </p:txBody>
      </p:sp>
      <p:graphicFrame>
        <p:nvGraphicFramePr>
          <p:cNvPr id="5" name="Tabla 4">
            <a:extLst>
              <a:ext uri="{FF2B5EF4-FFF2-40B4-BE49-F238E27FC236}">
                <a16:creationId xmlns:a16="http://schemas.microsoft.com/office/drawing/2014/main" id="{B25DF031-8E27-A034-0DEF-E29FD95996F9}"/>
              </a:ext>
            </a:extLst>
          </p:cNvPr>
          <p:cNvGraphicFramePr>
            <a:graphicFrameLocks noGrp="1"/>
          </p:cNvGraphicFramePr>
          <p:nvPr/>
        </p:nvGraphicFramePr>
        <p:xfrm>
          <a:off x="2660229" y="2616900"/>
          <a:ext cx="6527409" cy="1624200"/>
        </p:xfrm>
        <a:graphic>
          <a:graphicData uri="http://schemas.openxmlformats.org/drawingml/2006/table">
            <a:tbl>
              <a:tblPr/>
              <a:tblGrid>
                <a:gridCol w="1395489">
                  <a:extLst>
                    <a:ext uri="{9D8B030D-6E8A-4147-A177-3AD203B41FA5}">
                      <a16:colId xmlns:a16="http://schemas.microsoft.com/office/drawing/2014/main" val="200165110"/>
                    </a:ext>
                  </a:extLst>
                </a:gridCol>
                <a:gridCol w="1694253">
                  <a:extLst>
                    <a:ext uri="{9D8B030D-6E8A-4147-A177-3AD203B41FA5}">
                      <a16:colId xmlns:a16="http://schemas.microsoft.com/office/drawing/2014/main" val="3999584836"/>
                    </a:ext>
                  </a:extLst>
                </a:gridCol>
                <a:gridCol w="1406834">
                  <a:extLst>
                    <a:ext uri="{9D8B030D-6E8A-4147-A177-3AD203B41FA5}">
                      <a16:colId xmlns:a16="http://schemas.microsoft.com/office/drawing/2014/main" val="1182121226"/>
                    </a:ext>
                  </a:extLst>
                </a:gridCol>
                <a:gridCol w="2030833">
                  <a:extLst>
                    <a:ext uri="{9D8B030D-6E8A-4147-A177-3AD203B41FA5}">
                      <a16:colId xmlns:a16="http://schemas.microsoft.com/office/drawing/2014/main" val="2743960880"/>
                    </a:ext>
                  </a:extLst>
                </a:gridCol>
              </a:tblGrid>
              <a:tr h="599710">
                <a:tc>
                  <a:txBody>
                    <a:bodyPr/>
                    <a:lstStyle/>
                    <a:p>
                      <a:pPr algn="ctr" rtl="0" fontAlgn="ctr"/>
                      <a:r>
                        <a:rPr lang="es-CO" sz="1200" b="1" i="0" u="none" strike="noStrike">
                          <a:solidFill>
                            <a:srgbClr val="002060"/>
                          </a:solidFill>
                          <a:effectLst/>
                          <a:latin typeface="Calibri" panose="020F0502020204030204" pitchFamily="34" charset="0"/>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200" b="1" i="0" u="none" strike="noStrike" dirty="0">
                          <a:solidFill>
                            <a:srgbClr val="002060"/>
                          </a:solidFill>
                          <a:effectLst/>
                          <a:latin typeface="Calibri" panose="020F0502020204030204" pitchFamily="34" charset="0"/>
                        </a:rPr>
                        <a:t>ENERO-2024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200" b="1" i="0" u="none" strike="noStrike" dirty="0">
                          <a:solidFill>
                            <a:srgbClr val="002060"/>
                          </a:solidFill>
                          <a:effectLst/>
                          <a:latin typeface="Calibri" panose="020F0502020204030204" pitchFamily="34" charset="0"/>
                        </a:rPr>
                        <a:t>FEBRERO-2024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200" b="1" i="0" u="none" strike="noStrike" dirty="0">
                          <a:solidFill>
                            <a:srgbClr val="002060"/>
                          </a:solidFill>
                          <a:effectLst/>
                          <a:latin typeface="Calibri" panose="020F0502020204030204" pitchFamily="34" charset="0"/>
                        </a:rPr>
                        <a:t>% PARTICIPACIÓN</a:t>
                      </a:r>
                      <a:br>
                        <a:rPr lang="es-CO" sz="1200" b="1" i="0" u="none" strike="noStrike" dirty="0">
                          <a:solidFill>
                            <a:srgbClr val="002060"/>
                          </a:solidFill>
                          <a:effectLst/>
                          <a:latin typeface="Calibri" panose="020F0502020204030204" pitchFamily="34" charset="0"/>
                        </a:rPr>
                      </a:br>
                      <a:r>
                        <a:rPr lang="es-CO" sz="1200" b="1" i="0" u="none" strike="noStrike" dirty="0">
                          <a:solidFill>
                            <a:srgbClr val="002060"/>
                          </a:solidFill>
                          <a:effectLst/>
                          <a:latin typeface="Calibri" panose="020F0502020204030204" pitchFamily="34" charset="0"/>
                        </a:rPr>
                        <a:t> (FEB-24)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101863392"/>
                  </a:ext>
                </a:extLst>
              </a:tr>
              <a:tr h="375804">
                <a:tc>
                  <a:txBody>
                    <a:bodyPr/>
                    <a:lstStyle/>
                    <a:p>
                      <a:pPr algn="ctr" rtl="0" fontAlgn="ctr"/>
                      <a:r>
                        <a:rPr lang="es-CO" sz="1000" b="0" i="0" u="none" strike="noStrike" dirty="0">
                          <a:solidFill>
                            <a:srgbClr val="002060"/>
                          </a:solidFill>
                          <a:effectLst/>
                          <a:latin typeface="Calibri" panose="020F0502020204030204" pitchFamily="34" charset="0"/>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1" i="0" u="none" strike="noStrike" dirty="0">
                          <a:solidFill>
                            <a:srgbClr val="002060"/>
                          </a:solidFill>
                          <a:effectLst/>
                          <a:latin typeface="Calibri" panose="020F0502020204030204" pitchFamily="34" charset="0"/>
                        </a:rPr>
                        <a:t>1.822</a:t>
                      </a:r>
                      <a:endParaRPr lang="es-CO" sz="1100" b="1"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Calibri" panose="020F0502020204030204" pitchFamily="34" charset="0"/>
                        </a:rPr>
                        <a:t>1.821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a:solidFill>
                            <a:srgbClr val="002060"/>
                          </a:solidFill>
                          <a:effectLst/>
                          <a:latin typeface="Calibri" panose="020F0502020204030204" pitchFamily="34" charset="0"/>
                        </a:rPr>
                        <a:t>0,31%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417164523"/>
                  </a:ext>
                </a:extLst>
              </a:tr>
              <a:tr h="355804">
                <a:tc>
                  <a:txBody>
                    <a:bodyPr/>
                    <a:lstStyle/>
                    <a:p>
                      <a:pPr algn="ctr" rtl="0" fontAlgn="ctr"/>
                      <a:r>
                        <a:rPr lang="es-CO" sz="1000" b="0" i="0" u="none" strike="noStrike">
                          <a:solidFill>
                            <a:srgbClr val="002060"/>
                          </a:solidFill>
                          <a:effectLst/>
                          <a:latin typeface="Calibri" panose="020F0502020204030204" pitchFamily="34" charset="0"/>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592.816</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100" b="0" i="0" u="none" strike="noStrike" dirty="0">
                          <a:solidFill>
                            <a:srgbClr val="002060"/>
                          </a:solidFill>
                          <a:effectLst/>
                          <a:latin typeface="Calibri" panose="020F0502020204030204" pitchFamily="34" charset="0"/>
                        </a:rPr>
                        <a:t>593.094</a:t>
                      </a:r>
                      <a:endParaRPr lang="es-CO" sz="1100" b="0"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a:solidFill>
                            <a:srgbClr val="002060"/>
                          </a:solidFill>
                          <a:effectLst/>
                          <a:latin typeface="Calibri" panose="020F0502020204030204" pitchFamily="34" charset="0"/>
                        </a:rPr>
                        <a:t>99,69%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834438464"/>
                  </a:ext>
                </a:extLst>
              </a:tr>
              <a:tr h="292882">
                <a:tc>
                  <a:txBody>
                    <a:bodyPr/>
                    <a:lstStyle/>
                    <a:p>
                      <a:pPr algn="ctr" rtl="0" fontAlgn="ctr"/>
                      <a:r>
                        <a:rPr lang="es-CO" sz="1100" b="0" i="0" u="none" strike="noStrike">
                          <a:solidFill>
                            <a:srgbClr val="002060"/>
                          </a:solidFill>
                          <a:effectLst/>
                          <a:latin typeface="Calibri" panose="020F0502020204030204" pitchFamily="34" charset="0"/>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594.638</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594.915</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026996504"/>
                  </a:ext>
                </a:extLst>
              </a:tr>
            </a:tbl>
          </a:graphicData>
        </a:graphic>
      </p:graphicFrame>
    </p:spTree>
    <p:extLst>
      <p:ext uri="{BB962C8B-B14F-4D97-AF65-F5344CB8AC3E}">
        <p14:creationId xmlns:p14="http://schemas.microsoft.com/office/powerpoint/2010/main" val="3662938017"/>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75416" y="1173794"/>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845191" y="179204"/>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13">
            <a:extLst>
              <a:ext uri="{FF2B5EF4-FFF2-40B4-BE49-F238E27FC236}">
                <a16:creationId xmlns:a16="http://schemas.microsoft.com/office/drawing/2014/main" id="{ED912C9B-EFD6-4458-B3DF-3C1B690F17BC}"/>
              </a:ext>
            </a:extLst>
          </p:cNvPr>
          <p:cNvSpPr txBox="1"/>
          <p:nvPr/>
        </p:nvSpPr>
        <p:spPr>
          <a:xfrm>
            <a:off x="1335614" y="163862"/>
            <a:ext cx="9882188"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febrero de 2024</a:t>
            </a:r>
          </a:p>
        </p:txBody>
      </p:sp>
      <p:sp>
        <p:nvSpPr>
          <p:cNvPr id="12" name="CuadroTexto 4">
            <a:extLst>
              <a:ext uri="{FF2B5EF4-FFF2-40B4-BE49-F238E27FC236}">
                <a16:creationId xmlns:a16="http://schemas.microsoft.com/office/drawing/2014/main" id="{77A3EEE1-1C9A-40AF-9C2D-7297CB1229C3}"/>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74D7B64B-2890-2F4C-FCD5-F8A33702B14A}"/>
              </a:ext>
            </a:extLst>
          </p:cNvPr>
          <p:cNvSpPr txBox="1"/>
          <p:nvPr/>
        </p:nvSpPr>
        <p:spPr>
          <a:xfrm>
            <a:off x="1959225" y="4236207"/>
            <a:ext cx="8328580"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vinculación de Asociaciones de aprovechamiento a suscriptores – Archivos planos de catastro con corte a 29 de febrero de 2024</a:t>
            </a:r>
          </a:p>
        </p:txBody>
      </p:sp>
      <p:graphicFrame>
        <p:nvGraphicFramePr>
          <p:cNvPr id="5" name="Tabla 4">
            <a:extLst>
              <a:ext uri="{FF2B5EF4-FFF2-40B4-BE49-F238E27FC236}">
                <a16:creationId xmlns:a16="http://schemas.microsoft.com/office/drawing/2014/main" id="{A8731DD2-7985-DCD6-DAC5-DCF17DA35C81}"/>
              </a:ext>
            </a:extLst>
          </p:cNvPr>
          <p:cNvGraphicFramePr>
            <a:graphicFrameLocks noGrp="1"/>
          </p:cNvGraphicFramePr>
          <p:nvPr/>
        </p:nvGraphicFramePr>
        <p:xfrm>
          <a:off x="2594225" y="2901827"/>
          <a:ext cx="6738505" cy="1054346"/>
        </p:xfrm>
        <a:graphic>
          <a:graphicData uri="http://schemas.openxmlformats.org/drawingml/2006/table">
            <a:tbl>
              <a:tblPr/>
              <a:tblGrid>
                <a:gridCol w="1716545">
                  <a:extLst>
                    <a:ext uri="{9D8B030D-6E8A-4147-A177-3AD203B41FA5}">
                      <a16:colId xmlns:a16="http://schemas.microsoft.com/office/drawing/2014/main" val="2167762924"/>
                    </a:ext>
                  </a:extLst>
                </a:gridCol>
                <a:gridCol w="1957713">
                  <a:extLst>
                    <a:ext uri="{9D8B030D-6E8A-4147-A177-3AD203B41FA5}">
                      <a16:colId xmlns:a16="http://schemas.microsoft.com/office/drawing/2014/main" val="4012451443"/>
                    </a:ext>
                  </a:extLst>
                </a:gridCol>
                <a:gridCol w="1645614">
                  <a:extLst>
                    <a:ext uri="{9D8B030D-6E8A-4147-A177-3AD203B41FA5}">
                      <a16:colId xmlns:a16="http://schemas.microsoft.com/office/drawing/2014/main" val="4200805553"/>
                    </a:ext>
                  </a:extLst>
                </a:gridCol>
                <a:gridCol w="1418633">
                  <a:extLst>
                    <a:ext uri="{9D8B030D-6E8A-4147-A177-3AD203B41FA5}">
                      <a16:colId xmlns:a16="http://schemas.microsoft.com/office/drawing/2014/main" val="3528021170"/>
                    </a:ext>
                  </a:extLst>
                </a:gridCol>
              </a:tblGrid>
              <a:tr h="806696">
                <a:tc>
                  <a:txBody>
                    <a:bodyPr/>
                    <a:lstStyle/>
                    <a:p>
                      <a:pPr algn="ctr" rtl="0" fontAlgn="ctr"/>
                      <a:r>
                        <a:rPr lang="es-CO" sz="1100" b="1" i="0" u="none" strike="noStrike" dirty="0">
                          <a:solidFill>
                            <a:srgbClr val="002060"/>
                          </a:solidFill>
                          <a:effectLst/>
                          <a:latin typeface="Calibri" panose="020F0502020204030204" pitchFamily="34" charset="0"/>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2342471695"/>
                  </a:ext>
                </a:extLst>
              </a:tr>
              <a:tr h="247650">
                <a:tc>
                  <a:txBody>
                    <a:bodyPr/>
                    <a:lstStyle/>
                    <a:p>
                      <a:pPr algn="ctr" rtl="0" fontAlgn="ctr"/>
                      <a:r>
                        <a:rPr lang="es-CO" sz="1100" b="0" i="0" u="none" strike="noStrike" dirty="0">
                          <a:solidFill>
                            <a:srgbClr val="002060"/>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100" b="0" i="0" u="none" strike="noStrike" dirty="0">
                          <a:solidFill>
                            <a:srgbClr val="203764"/>
                          </a:solidFill>
                          <a:effectLst/>
                          <a:latin typeface="Calibri" panose="020F0502020204030204" pitchFamily="34" charset="0"/>
                        </a:rPr>
                        <a:t>594.915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35.349</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400" b="1" i="0" u="none" strike="noStrike" dirty="0">
                          <a:solidFill>
                            <a:srgbClr val="002060"/>
                          </a:solidFill>
                          <a:effectLst/>
                          <a:latin typeface="Calibri" panose="020F0502020204030204" pitchFamily="34" charset="0"/>
                        </a:rPr>
                        <a:t>5,94%</a:t>
                      </a:r>
                      <a:endParaRPr lang="es-CO" sz="1400" b="1"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936184855"/>
                  </a:ext>
                </a:extLst>
              </a:tr>
            </a:tbl>
          </a:graphicData>
        </a:graphic>
      </p:graphicFrame>
    </p:spTree>
    <p:extLst>
      <p:ext uri="{BB962C8B-B14F-4D97-AF65-F5344CB8AC3E}">
        <p14:creationId xmlns:p14="http://schemas.microsoft.com/office/powerpoint/2010/main" val="2838826555"/>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B6514E5-740A-4766-BB7A-66B2D983B862}"/>
              </a:ext>
            </a:extLst>
          </p:cNvPr>
          <p:cNvCxnSpPr>
            <a:cxnSpLocks/>
          </p:cNvCxnSpPr>
          <p:nvPr/>
        </p:nvCxnSpPr>
        <p:spPr>
          <a:xfrm>
            <a:off x="117475" y="107931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220" name="Imagen 8">
            <a:extLst>
              <a:ext uri="{FF2B5EF4-FFF2-40B4-BE49-F238E27FC236}">
                <a16:creationId xmlns:a16="http://schemas.microsoft.com/office/drawing/2014/main" id="{92D53E5E-A3D2-4937-BD2B-E2F4EC96ABBF}"/>
              </a:ext>
            </a:extLst>
          </p:cNvPr>
          <p:cNvPicPr>
            <a:picLocks noChangeAspect="1" noChangeArrowheads="1"/>
          </p:cNvPicPr>
          <p:nvPr/>
        </p:nvPicPr>
        <p:blipFill>
          <a:blip r:embed="rId3" cstate="email">
            <a:extLst>
              <a:ext uri="{28A0092B-C50C-407E-A947-70E740481C1C}">
                <a14:useLocalDpi xmlns:a14="http://schemas.microsoft.com/office/drawing/2010/main" val="0"/>
              </a:ext>
            </a:extLst>
          </a:blip>
          <a:srcRect l="12659" t="17307" r="12910" b="19214"/>
          <a:stretch>
            <a:fillRect/>
          </a:stretch>
        </p:blipFill>
        <p:spPr bwMode="auto">
          <a:xfrm>
            <a:off x="10345590" y="-8226"/>
            <a:ext cx="1728935" cy="980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00" name="Imagen 8">
            <a:extLst>
              <a:ext uri="{FF2B5EF4-FFF2-40B4-BE49-F238E27FC236}">
                <a16:creationId xmlns:a16="http://schemas.microsoft.com/office/drawing/2014/main" id="{E756A628-7045-47A9-B3A4-91DD178C2B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3388" y="101600"/>
            <a:ext cx="973137" cy="784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B953F39-1DA6-4C79-B5A7-E2075C5961CA}"/>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febrero de 2024</a:t>
            </a:r>
          </a:p>
        </p:txBody>
      </p:sp>
      <p:sp>
        <p:nvSpPr>
          <p:cNvPr id="9" name="CuadroTexto 4">
            <a:extLst>
              <a:ext uri="{FF2B5EF4-FFF2-40B4-BE49-F238E27FC236}">
                <a16:creationId xmlns:a16="http://schemas.microsoft.com/office/drawing/2014/main" id="{30ED0139-8C9D-44DD-876A-063379FEC87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CADE71C0-B58D-A4C4-9A7D-E5132A9189A8}"/>
              </a:ext>
            </a:extLst>
          </p:cNvPr>
          <p:cNvSpPr txBox="1"/>
          <p:nvPr/>
        </p:nvSpPr>
        <p:spPr>
          <a:xfrm>
            <a:off x="2184400" y="4432255"/>
            <a:ext cx="7868705" cy="646331"/>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unidades residenciales y no residenciales y predios con descuento puerta a puerta. </a:t>
            </a:r>
          </a:p>
          <a:p>
            <a:r>
              <a:rPr lang="es-ES" sz="1200" dirty="0">
                <a:solidFill>
                  <a:schemeClr val="accent1">
                    <a:lumMod val="50000"/>
                  </a:schemeClr>
                </a:solidFill>
              </a:rPr>
              <a:t>Archivos planos de catastro con corte a 29 de febrero de 2024.</a:t>
            </a:r>
          </a:p>
          <a:p>
            <a:r>
              <a:rPr lang="es-ES" sz="1200" dirty="0">
                <a:solidFill>
                  <a:schemeClr val="accent1">
                    <a:lumMod val="50000"/>
                  </a:schemeClr>
                </a:solidFill>
              </a:rPr>
              <a:t>2. Fuente Información predios desocupados. Reportes del SIGAB con corte a 29 de febrero de 2024.</a:t>
            </a:r>
          </a:p>
        </p:txBody>
      </p:sp>
      <p:graphicFrame>
        <p:nvGraphicFramePr>
          <p:cNvPr id="3" name="Tabla 2">
            <a:extLst>
              <a:ext uri="{FF2B5EF4-FFF2-40B4-BE49-F238E27FC236}">
                <a16:creationId xmlns:a16="http://schemas.microsoft.com/office/drawing/2014/main" id="{EEC8365F-4E45-4CF0-2D47-525D78F76BF6}"/>
              </a:ext>
            </a:extLst>
          </p:cNvPr>
          <p:cNvGraphicFramePr>
            <a:graphicFrameLocks noGrp="1"/>
          </p:cNvGraphicFramePr>
          <p:nvPr/>
        </p:nvGraphicFramePr>
        <p:xfrm>
          <a:off x="2075218" y="1851481"/>
          <a:ext cx="7823200" cy="2190750"/>
        </p:xfrm>
        <a:graphic>
          <a:graphicData uri="http://schemas.openxmlformats.org/drawingml/2006/table">
            <a:tbl>
              <a:tblPr/>
              <a:tblGrid>
                <a:gridCol w="761691">
                  <a:extLst>
                    <a:ext uri="{9D8B030D-6E8A-4147-A177-3AD203B41FA5}">
                      <a16:colId xmlns:a16="http://schemas.microsoft.com/office/drawing/2014/main" val="2388408433"/>
                    </a:ext>
                  </a:extLst>
                </a:gridCol>
                <a:gridCol w="1307569">
                  <a:extLst>
                    <a:ext uri="{9D8B030D-6E8A-4147-A177-3AD203B41FA5}">
                      <a16:colId xmlns:a16="http://schemas.microsoft.com/office/drawing/2014/main" val="822658909"/>
                    </a:ext>
                  </a:extLst>
                </a:gridCol>
                <a:gridCol w="1002893">
                  <a:extLst>
                    <a:ext uri="{9D8B030D-6E8A-4147-A177-3AD203B41FA5}">
                      <a16:colId xmlns:a16="http://schemas.microsoft.com/office/drawing/2014/main" val="2523952418"/>
                    </a:ext>
                  </a:extLst>
                </a:gridCol>
                <a:gridCol w="761691">
                  <a:extLst>
                    <a:ext uri="{9D8B030D-6E8A-4147-A177-3AD203B41FA5}">
                      <a16:colId xmlns:a16="http://schemas.microsoft.com/office/drawing/2014/main" val="3815843711"/>
                    </a:ext>
                  </a:extLst>
                </a:gridCol>
                <a:gridCol w="1475776">
                  <a:extLst>
                    <a:ext uri="{9D8B030D-6E8A-4147-A177-3AD203B41FA5}">
                      <a16:colId xmlns:a16="http://schemas.microsoft.com/office/drawing/2014/main" val="3683830681"/>
                    </a:ext>
                  </a:extLst>
                </a:gridCol>
                <a:gridCol w="2513580">
                  <a:extLst>
                    <a:ext uri="{9D8B030D-6E8A-4147-A177-3AD203B41FA5}">
                      <a16:colId xmlns:a16="http://schemas.microsoft.com/office/drawing/2014/main" val="2919880976"/>
                    </a:ext>
                  </a:extLst>
                </a:gridCol>
              </a:tblGrid>
              <a:tr h="390525">
                <a:tc>
                  <a:txBody>
                    <a:bodyPr/>
                    <a:lstStyle/>
                    <a:p>
                      <a:pPr algn="ctr" rtl="0" fontAlgn="ctr"/>
                      <a:r>
                        <a:rPr lang="es-CO" sz="1100" b="1" i="0" u="none" strike="noStrike">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MX" sz="1100" b="1" i="0" u="none" strike="noStrike">
                          <a:solidFill>
                            <a:srgbClr val="203764"/>
                          </a:solidFill>
                          <a:effectLst/>
                          <a:latin typeface="Calibri" panose="020F0502020204030204" pitchFamily="34" charset="0"/>
                        </a:rPr>
                        <a:t>CUENTAS CON DESCUENTO POR LA NO RECOLECCION PUERTA PUERTA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extLst>
                  <a:ext uri="{0D108BD9-81ED-4DB2-BD59-A6C34878D82A}">
                    <a16:rowId xmlns:a16="http://schemas.microsoft.com/office/drawing/2014/main" val="345383238"/>
                  </a:ext>
                </a:extLst>
              </a:tr>
              <a:tr h="200025">
                <a:tc>
                  <a:txBody>
                    <a:bodyPr/>
                    <a:lstStyle/>
                    <a:p>
                      <a:pPr algn="ctr" rtl="0" fontAlgn="ctr"/>
                      <a:r>
                        <a:rPr lang="es-CO" sz="1100" b="0" i="0" u="none" strike="noStrike">
                          <a:solidFill>
                            <a:srgbClr val="203764"/>
                          </a:solidFill>
                          <a:effectLst/>
                          <a:latin typeface="Calibri" panose="020F0502020204030204" pitchFamily="34" charset="0"/>
                        </a:rPr>
                        <a:t>15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ANTONIO NARIÑO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27.261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43.174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438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291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244356246"/>
                  </a:ext>
                </a:extLst>
              </a:tr>
              <a:tr h="200025">
                <a:tc>
                  <a:txBody>
                    <a:bodyPr/>
                    <a:lstStyle/>
                    <a:p>
                      <a:pPr algn="ctr" rtl="0" fontAlgn="ctr"/>
                      <a:r>
                        <a:rPr lang="es-CO" sz="1100" b="0" i="0" u="none" strike="noStrike">
                          <a:solidFill>
                            <a:srgbClr val="203764"/>
                          </a:solidFill>
                          <a:effectLst/>
                          <a:latin typeface="Calibri" panose="020F0502020204030204" pitchFamily="34" charset="0"/>
                        </a:rPr>
                        <a:t>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BOSA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173.715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260.296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1.541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8.333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962923710"/>
                  </a:ext>
                </a:extLst>
              </a:tr>
              <a:tr h="200025">
                <a:tc>
                  <a:txBody>
                    <a:bodyPr/>
                    <a:lstStyle/>
                    <a:p>
                      <a:pPr algn="ctr" rtl="0" fontAlgn="ctr"/>
                      <a:r>
                        <a:rPr lang="es-CO" sz="1100" b="0" i="0" u="none" strike="noStrike">
                          <a:solidFill>
                            <a:srgbClr val="203764"/>
                          </a:solidFill>
                          <a:effectLst/>
                          <a:latin typeface="Calibri" panose="020F0502020204030204" pitchFamily="34" charset="0"/>
                        </a:rPr>
                        <a:t>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CIUDAD BOLIVAR</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132.777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215.945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852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38.161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36172562"/>
                  </a:ext>
                </a:extLst>
              </a:tr>
              <a:tr h="200025">
                <a:tc>
                  <a:txBody>
                    <a:bodyPr/>
                    <a:lstStyle/>
                    <a:p>
                      <a:pPr algn="ctr" rtl="0" fontAlgn="ctr"/>
                      <a:r>
                        <a:rPr lang="es-CO" sz="1100" b="0" i="0" u="none" strike="noStrike">
                          <a:solidFill>
                            <a:srgbClr val="203764"/>
                          </a:solidFill>
                          <a:effectLst/>
                          <a:latin typeface="Calibri" panose="020F0502020204030204" pitchFamily="34" charset="0"/>
                        </a:rPr>
                        <a:t>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LOS MARTIRES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32.243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51.629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092854912"/>
                  </a:ext>
                </a:extLst>
              </a:tr>
              <a:tr h="200025">
                <a:tc>
                  <a:txBody>
                    <a:bodyPr/>
                    <a:lstStyle/>
                    <a:p>
                      <a:pPr algn="ctr" rtl="0" fontAlgn="ctr"/>
                      <a:r>
                        <a:rPr lang="es-CO" sz="1100" b="0" i="0" u="none" strike="noStrike">
                          <a:solidFill>
                            <a:srgbClr val="203764"/>
                          </a:solidFill>
                          <a:effectLst/>
                          <a:latin typeface="Calibri" panose="020F0502020204030204" pitchFamily="34" charset="0"/>
                        </a:rPr>
                        <a:t>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PUENTE ARANDA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73.364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108.962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927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3.153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310897674"/>
                  </a:ext>
                </a:extLst>
              </a:tr>
              <a:tr h="200025">
                <a:tc>
                  <a:txBody>
                    <a:bodyPr/>
                    <a:lstStyle/>
                    <a:p>
                      <a:pPr algn="ctr" rtl="0" fontAlgn="ctr"/>
                      <a:r>
                        <a:rPr lang="es-CO" sz="1100" b="0" i="0" u="none" strike="noStrike">
                          <a:solidFill>
                            <a:srgbClr val="203764"/>
                          </a:solidFill>
                          <a:effectLst/>
                          <a:latin typeface="Calibri" panose="020F0502020204030204" pitchFamily="34" charset="0"/>
                        </a:rPr>
                        <a:t>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RAFAEL URIBE URIBE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86.091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142.044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1.315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22.236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997884098"/>
                  </a:ext>
                </a:extLst>
              </a:tr>
              <a:tr h="200025">
                <a:tc>
                  <a:txBody>
                    <a:bodyPr/>
                    <a:lstStyle/>
                    <a:p>
                      <a:pPr algn="ctr" rtl="0" fontAlgn="ctr"/>
                      <a:r>
                        <a:rPr lang="es-CO" sz="1100" b="0" i="0" u="none" strike="noStrike">
                          <a:solidFill>
                            <a:srgbClr val="203764"/>
                          </a:solidFill>
                          <a:effectLst/>
                          <a:latin typeface="Calibri" panose="020F0502020204030204" pitchFamily="34" charset="0"/>
                        </a:rPr>
                        <a:t>13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TEUSAQUILLO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69.550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82.241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484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1.460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935891822"/>
                  </a:ext>
                </a:extLst>
              </a:tr>
              <a:tr h="200025">
                <a:tc>
                  <a:txBody>
                    <a:bodyPr/>
                    <a:lstStyle/>
                    <a:p>
                      <a:pPr algn="ctr" rtl="0" fontAlgn="ctr"/>
                      <a:r>
                        <a:rPr lang="es-CO" sz="1100" b="0" i="0" u="none" strike="noStrike">
                          <a:solidFill>
                            <a:srgbClr val="203764"/>
                          </a:solidFill>
                          <a:effectLst/>
                          <a:latin typeface="Calibri" panose="020F0502020204030204" pitchFamily="34" charset="0"/>
                        </a:rPr>
                        <a:t>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TUNJUELITO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36.140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65.039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643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2996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328156573"/>
                  </a:ext>
                </a:extLst>
              </a:tr>
              <a:tr h="200025">
                <a:tc gridSpan="2">
                  <a:txBody>
                    <a:bodyPr/>
                    <a:lstStyle/>
                    <a:p>
                      <a:pPr algn="ctr" rtl="0" fontAlgn="ctr"/>
                      <a:r>
                        <a:rPr lang="es-CO" sz="1100" b="1" i="0" u="none" strike="noStrike" dirty="0">
                          <a:solidFill>
                            <a:srgbClr val="203764"/>
                          </a:solidFill>
                          <a:effectLst/>
                          <a:latin typeface="Calibri" panose="020F0502020204030204" pitchFamily="34" charset="0"/>
                        </a:rPr>
                        <a:t>Total ASE 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631.141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969.330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6.663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76.844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909092225"/>
                  </a:ext>
                </a:extLst>
              </a:tr>
            </a:tbl>
          </a:graphicData>
        </a:graphic>
      </p:graphicFrame>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2115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8">
            <a:extLst>
              <a:ext uri="{FF2B5EF4-FFF2-40B4-BE49-F238E27FC236}">
                <a16:creationId xmlns:a16="http://schemas.microsoft.com/office/drawing/2014/main" id="{03A98E24-B518-49D1-B789-09E50D220089}"/>
              </a:ext>
            </a:extLst>
          </p:cNvPr>
          <p:cNvPicPr>
            <a:picLocks noChangeAspect="1" noChangeArrowheads="1"/>
          </p:cNvPicPr>
          <p:nvPr/>
        </p:nvPicPr>
        <p:blipFill>
          <a:blip r:embed="rId4" cstate="email">
            <a:extLst>
              <a:ext uri="{28A0092B-C50C-407E-A947-70E740481C1C}">
                <a14:useLocalDpi xmlns:a14="http://schemas.microsoft.com/office/drawing/2010/main" val="0"/>
              </a:ext>
            </a:extLst>
          </a:blip>
          <a:srcRect l="12659" t="17307" r="12910" b="19214"/>
          <a:stretch>
            <a:fillRect/>
          </a:stretch>
        </p:blipFill>
        <p:spPr bwMode="auto">
          <a:xfrm>
            <a:off x="10160932" y="110466"/>
            <a:ext cx="1763992" cy="1000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687B8689-E453-4678-8F38-DEB403925B92}"/>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febrero de 2024</a:t>
            </a:r>
          </a:p>
        </p:txBody>
      </p:sp>
      <p:sp>
        <p:nvSpPr>
          <p:cNvPr id="11" name="CuadroTexto 4">
            <a:extLst>
              <a:ext uri="{FF2B5EF4-FFF2-40B4-BE49-F238E27FC236}">
                <a16:creationId xmlns:a16="http://schemas.microsoft.com/office/drawing/2014/main" id="{581D7CA3-BE70-48AA-8158-6D0D83DF863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AAD67240-02A7-6761-75E4-39C494CAFC79}"/>
              </a:ext>
            </a:extLst>
          </p:cNvPr>
          <p:cNvSpPr txBox="1"/>
          <p:nvPr/>
        </p:nvSpPr>
        <p:spPr>
          <a:xfrm>
            <a:off x="2085175" y="4631586"/>
            <a:ext cx="8971005" cy="276999"/>
          </a:xfrm>
          <a:prstGeom prst="rect">
            <a:avLst/>
          </a:prstGeom>
          <a:noFill/>
        </p:spPr>
        <p:txBody>
          <a:bodyPr wrap="square" rtlCol="0">
            <a:spAutoFit/>
          </a:bodyPr>
          <a:lstStyle/>
          <a:p>
            <a:pPr marL="228600" indent="-228600">
              <a:buFontTx/>
              <a:buAutoNum type="arabicPeriod"/>
            </a:pPr>
            <a:r>
              <a:rPr lang="es-ES" sz="1200" dirty="0">
                <a:solidFill>
                  <a:schemeClr val="accent1">
                    <a:lumMod val="50000"/>
                  </a:schemeClr>
                </a:solidFill>
              </a:rPr>
              <a:t>Fuente de información suscriptores por tipo de población. Archivos planos de catastro con corte a 29 de febrero de 2024.</a:t>
            </a:r>
          </a:p>
        </p:txBody>
      </p:sp>
      <p:graphicFrame>
        <p:nvGraphicFramePr>
          <p:cNvPr id="3" name="Tabla 2">
            <a:extLst>
              <a:ext uri="{FF2B5EF4-FFF2-40B4-BE49-F238E27FC236}">
                <a16:creationId xmlns:a16="http://schemas.microsoft.com/office/drawing/2014/main" id="{3E7FF27F-A8FD-F92E-989D-26E0DC06FBF1}"/>
              </a:ext>
            </a:extLst>
          </p:cNvPr>
          <p:cNvGraphicFramePr>
            <a:graphicFrameLocks noGrp="1"/>
          </p:cNvGraphicFramePr>
          <p:nvPr/>
        </p:nvGraphicFramePr>
        <p:xfrm>
          <a:off x="2476958" y="2526472"/>
          <a:ext cx="7018225" cy="1761799"/>
        </p:xfrm>
        <a:graphic>
          <a:graphicData uri="http://schemas.openxmlformats.org/drawingml/2006/table">
            <a:tbl>
              <a:tblPr/>
              <a:tblGrid>
                <a:gridCol w="2065009">
                  <a:extLst>
                    <a:ext uri="{9D8B030D-6E8A-4147-A177-3AD203B41FA5}">
                      <a16:colId xmlns:a16="http://schemas.microsoft.com/office/drawing/2014/main" val="2309272288"/>
                    </a:ext>
                  </a:extLst>
                </a:gridCol>
                <a:gridCol w="1503843">
                  <a:extLst>
                    <a:ext uri="{9D8B030D-6E8A-4147-A177-3AD203B41FA5}">
                      <a16:colId xmlns:a16="http://schemas.microsoft.com/office/drawing/2014/main" val="1226909684"/>
                    </a:ext>
                  </a:extLst>
                </a:gridCol>
                <a:gridCol w="1503842">
                  <a:extLst>
                    <a:ext uri="{9D8B030D-6E8A-4147-A177-3AD203B41FA5}">
                      <a16:colId xmlns:a16="http://schemas.microsoft.com/office/drawing/2014/main" val="2820561419"/>
                    </a:ext>
                  </a:extLst>
                </a:gridCol>
                <a:gridCol w="1945531">
                  <a:extLst>
                    <a:ext uri="{9D8B030D-6E8A-4147-A177-3AD203B41FA5}">
                      <a16:colId xmlns:a16="http://schemas.microsoft.com/office/drawing/2014/main" val="1144564402"/>
                    </a:ext>
                  </a:extLst>
                </a:gridCol>
              </a:tblGrid>
              <a:tr h="521630">
                <a:tc>
                  <a:txBody>
                    <a:bodyPr/>
                    <a:lstStyle/>
                    <a:p>
                      <a:pPr algn="ctr" rtl="0" fontAlgn="ctr"/>
                      <a:r>
                        <a:rPr lang="es-CO" sz="1100" b="1" i="0" u="none" strike="noStrike" dirty="0">
                          <a:solidFill>
                            <a:srgbClr val="002060"/>
                          </a:solidFill>
                          <a:effectLst/>
                          <a:latin typeface="+mn-lt"/>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marL="0" algn="ctr" defTabSz="914400" rtl="0" eaLnBrk="1" fontAlgn="ctr" latinLnBrk="0" hangingPunct="1"/>
                      <a:r>
                        <a:rPr lang="es-CO" sz="1100" b="1" i="0" u="none" strike="noStrike" kern="1200" dirty="0">
                          <a:solidFill>
                            <a:srgbClr val="002060"/>
                          </a:solidFill>
                          <a:effectLst/>
                          <a:latin typeface="+mn-lt"/>
                          <a:ea typeface="+mn-ea"/>
                          <a:cs typeface="+mn-cs"/>
                        </a:rPr>
                        <a:t>ENERO-2024</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marL="0" algn="ctr" defTabSz="914400" rtl="0" eaLnBrk="1" fontAlgn="ctr" latinLnBrk="0" hangingPunct="1"/>
                      <a:r>
                        <a:rPr lang="es-CO" sz="1100" b="1" i="0" u="none" strike="noStrike" kern="1200" dirty="0">
                          <a:solidFill>
                            <a:srgbClr val="002060"/>
                          </a:solidFill>
                          <a:effectLst/>
                          <a:latin typeface="+mn-lt"/>
                          <a:ea typeface="+mn-ea"/>
                          <a:cs typeface="+mn-cs"/>
                        </a:rPr>
                        <a:t>FEBRERO-2024</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mn-lt"/>
                        </a:rPr>
                        <a:t>% PARTICIPACIÓN </a:t>
                      </a:r>
                    </a:p>
                    <a:p>
                      <a:pPr algn="ctr" rtl="0" fontAlgn="ctr"/>
                      <a:r>
                        <a:rPr lang="es-CO" sz="1100" b="1" i="0" u="none" strike="noStrike" dirty="0">
                          <a:solidFill>
                            <a:srgbClr val="002060"/>
                          </a:solidFill>
                          <a:effectLst/>
                          <a:latin typeface="+mn-lt"/>
                        </a:rPr>
                        <a:t>(FEB-24)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693547858"/>
                  </a:ext>
                </a:extLst>
              </a:tr>
              <a:tr h="427009">
                <a:tc>
                  <a:txBody>
                    <a:bodyPr/>
                    <a:lstStyle/>
                    <a:p>
                      <a:pPr algn="ctr" rtl="0" fontAlgn="ctr"/>
                      <a:r>
                        <a:rPr lang="es-CO" sz="1100" b="0" i="0" u="none" strike="noStrike" dirty="0">
                          <a:solidFill>
                            <a:srgbClr val="002060"/>
                          </a:solidFill>
                          <a:effectLst/>
                          <a:latin typeface="+mn-lt"/>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1" i="0" u="none" strike="noStrike" dirty="0">
                          <a:solidFill>
                            <a:srgbClr val="002060"/>
                          </a:solidFill>
                          <a:effectLst/>
                          <a:latin typeface="Calibri" panose="020F0502020204030204" pitchFamily="34" charset="0"/>
                        </a:rPr>
                        <a:t>1.758</a:t>
                      </a:r>
                      <a:endParaRPr lang="es-CO" sz="1100" b="1"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a:solidFill>
                            <a:srgbClr val="002060"/>
                          </a:solidFill>
                          <a:effectLst/>
                          <a:latin typeface="Calibri" panose="020F0502020204030204" pitchFamily="34" charset="0"/>
                        </a:rPr>
                        <a:t>1.758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a:solidFill>
                            <a:srgbClr val="002060"/>
                          </a:solidFill>
                          <a:effectLst/>
                          <a:latin typeface="Calibri" panose="020F0502020204030204" pitchFamily="34" charset="0"/>
                        </a:rPr>
                        <a:t>0,28%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68898360"/>
                  </a:ext>
                </a:extLst>
              </a:tr>
              <a:tr h="427009">
                <a:tc>
                  <a:txBody>
                    <a:bodyPr/>
                    <a:lstStyle/>
                    <a:p>
                      <a:pPr algn="ctr" rtl="0" fontAlgn="ctr"/>
                      <a:r>
                        <a:rPr lang="es-CO" sz="1100" b="0" i="0" u="none" strike="noStrike" dirty="0">
                          <a:solidFill>
                            <a:srgbClr val="002060"/>
                          </a:solidFill>
                          <a:effectLst/>
                          <a:latin typeface="+mn-lt"/>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628.908</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629.383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a:solidFill>
                            <a:srgbClr val="002060"/>
                          </a:solidFill>
                          <a:effectLst/>
                          <a:latin typeface="Calibri" panose="020F0502020204030204" pitchFamily="34" charset="0"/>
                        </a:rPr>
                        <a:t>99,72%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57613312"/>
                  </a:ext>
                </a:extLst>
              </a:tr>
              <a:tr h="386151">
                <a:tc>
                  <a:txBody>
                    <a:bodyPr/>
                    <a:lstStyle/>
                    <a:p>
                      <a:pPr algn="ctr" rtl="0" fontAlgn="ctr"/>
                      <a:r>
                        <a:rPr lang="es-CO" sz="1100" b="1" i="0" u="none" strike="noStrike" dirty="0">
                          <a:solidFill>
                            <a:srgbClr val="002060"/>
                          </a:solidFill>
                          <a:effectLst/>
                          <a:latin typeface="+mn-lt"/>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630.666</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631.141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66128188"/>
                  </a:ext>
                </a:extLst>
              </a:tr>
            </a:tbl>
          </a:graphicData>
        </a:graphic>
      </p:graphicFrame>
    </p:spTree>
    <p:extLst>
      <p:ext uri="{BB962C8B-B14F-4D97-AF65-F5344CB8AC3E}">
        <p14:creationId xmlns:p14="http://schemas.microsoft.com/office/powerpoint/2010/main" val="1015559659"/>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0" y="129634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C40B3D22-95B6-4F86-91D9-ECB619D214D5}"/>
              </a:ext>
            </a:extLst>
          </p:cNvPr>
          <p:cNvPicPr>
            <a:picLocks noChangeAspect="1" noChangeArrowheads="1"/>
          </p:cNvPicPr>
          <p:nvPr/>
        </p:nvPicPr>
        <p:blipFill>
          <a:blip r:embed="rId4" cstate="email">
            <a:extLst>
              <a:ext uri="{28A0092B-C50C-407E-A947-70E740481C1C}">
                <a14:useLocalDpi xmlns:a14="http://schemas.microsoft.com/office/drawing/2010/main" val="0"/>
              </a:ext>
            </a:extLst>
          </a:blip>
          <a:srcRect l="12659" t="17307" r="12910" b="19214"/>
          <a:stretch>
            <a:fillRect/>
          </a:stretch>
        </p:blipFill>
        <p:spPr bwMode="auto">
          <a:xfrm>
            <a:off x="10146142" y="219356"/>
            <a:ext cx="1763992" cy="1000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D523A446-0B03-43B9-8368-A71B1D94E2F5}"/>
              </a:ext>
            </a:extLst>
          </p:cNvPr>
          <p:cNvSpPr txBox="1"/>
          <p:nvPr/>
        </p:nvSpPr>
        <p:spPr>
          <a:xfrm>
            <a:off x="1243254" y="163862"/>
            <a:ext cx="9882188"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febrero de 2024</a:t>
            </a:r>
          </a:p>
        </p:txBody>
      </p:sp>
      <p:sp>
        <p:nvSpPr>
          <p:cNvPr id="10" name="CuadroTexto 4">
            <a:extLst>
              <a:ext uri="{FF2B5EF4-FFF2-40B4-BE49-F238E27FC236}">
                <a16:creationId xmlns:a16="http://schemas.microsoft.com/office/drawing/2014/main" id="{B1A54554-3A61-4913-ACCD-869C933AFC08}"/>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2" name="CuadroTexto 11">
            <a:extLst>
              <a:ext uri="{FF2B5EF4-FFF2-40B4-BE49-F238E27FC236}">
                <a16:creationId xmlns:a16="http://schemas.microsoft.com/office/drawing/2014/main" id="{F2DB4F64-5AF8-48B5-8AFF-17417D2F1A20}"/>
              </a:ext>
            </a:extLst>
          </p:cNvPr>
          <p:cNvSpPr txBox="1"/>
          <p:nvPr/>
        </p:nvSpPr>
        <p:spPr>
          <a:xfrm>
            <a:off x="2161647" y="4102222"/>
            <a:ext cx="7868705"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Asociaciones de aprovechamiento. Archivos planos de catastro con corte a </a:t>
            </a:r>
            <a:r>
              <a:rPr lang="es-MX" sz="1200" dirty="0">
                <a:solidFill>
                  <a:schemeClr val="accent1">
                    <a:lumMod val="50000"/>
                  </a:schemeClr>
                </a:solidFill>
              </a:rPr>
              <a:t>29 de febrero de 2024.</a:t>
            </a:r>
            <a:endParaRPr lang="es-ES" sz="1200" dirty="0">
              <a:solidFill>
                <a:schemeClr val="accent1">
                  <a:lumMod val="50000"/>
                </a:schemeClr>
              </a:solidFill>
            </a:endParaRPr>
          </a:p>
        </p:txBody>
      </p:sp>
      <p:graphicFrame>
        <p:nvGraphicFramePr>
          <p:cNvPr id="14" name="Tabla 13">
            <a:extLst>
              <a:ext uri="{FF2B5EF4-FFF2-40B4-BE49-F238E27FC236}">
                <a16:creationId xmlns:a16="http://schemas.microsoft.com/office/drawing/2014/main" id="{D7FE371C-EE6E-4C75-B8F1-F88F6F65F091}"/>
              </a:ext>
            </a:extLst>
          </p:cNvPr>
          <p:cNvGraphicFramePr>
            <a:graphicFrameLocks noGrp="1"/>
          </p:cNvGraphicFramePr>
          <p:nvPr/>
        </p:nvGraphicFramePr>
        <p:xfrm>
          <a:off x="2403585" y="2438199"/>
          <a:ext cx="7384830" cy="1069526"/>
        </p:xfrm>
        <a:graphic>
          <a:graphicData uri="http://schemas.openxmlformats.org/drawingml/2006/table">
            <a:tbl>
              <a:tblPr/>
              <a:tblGrid>
                <a:gridCol w="612282">
                  <a:extLst>
                    <a:ext uri="{9D8B030D-6E8A-4147-A177-3AD203B41FA5}">
                      <a16:colId xmlns:a16="http://schemas.microsoft.com/office/drawing/2014/main" val="3166686462"/>
                    </a:ext>
                  </a:extLst>
                </a:gridCol>
                <a:gridCol w="2257516">
                  <a:extLst>
                    <a:ext uri="{9D8B030D-6E8A-4147-A177-3AD203B41FA5}">
                      <a16:colId xmlns:a16="http://schemas.microsoft.com/office/drawing/2014/main" val="3817956555"/>
                    </a:ext>
                  </a:extLst>
                </a:gridCol>
                <a:gridCol w="2257516">
                  <a:extLst>
                    <a:ext uri="{9D8B030D-6E8A-4147-A177-3AD203B41FA5}">
                      <a16:colId xmlns:a16="http://schemas.microsoft.com/office/drawing/2014/main" val="1215206883"/>
                    </a:ext>
                  </a:extLst>
                </a:gridCol>
                <a:gridCol w="2257516">
                  <a:extLst>
                    <a:ext uri="{9D8B030D-6E8A-4147-A177-3AD203B41FA5}">
                      <a16:colId xmlns:a16="http://schemas.microsoft.com/office/drawing/2014/main" val="2847405450"/>
                    </a:ext>
                  </a:extLst>
                </a:gridCol>
              </a:tblGrid>
              <a:tr h="612870">
                <a:tc>
                  <a:txBody>
                    <a:bodyPr/>
                    <a:lstStyle/>
                    <a:p>
                      <a:pPr algn="ctr" rtl="0" fontAlgn="ctr"/>
                      <a:r>
                        <a:rPr lang="es-CO" sz="1100" b="1" i="0" u="none" strike="noStrike" dirty="0">
                          <a:solidFill>
                            <a:srgbClr val="002060"/>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6656">
                <a:tc>
                  <a:txBody>
                    <a:bodyPr/>
                    <a:lstStyle/>
                    <a:p>
                      <a:pPr algn="ctr" rtl="0" fontAlgn="ctr"/>
                      <a:r>
                        <a:rPr lang="es-CO" sz="1100" b="0" i="0" u="none" strike="noStrike" dirty="0">
                          <a:solidFill>
                            <a:srgbClr val="002060"/>
                          </a:solidFill>
                          <a:effectLst/>
                          <a:latin typeface="+mn-lt"/>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100" b="0" i="0" u="none" strike="noStrike" dirty="0">
                          <a:solidFill>
                            <a:srgbClr val="002060"/>
                          </a:solidFill>
                          <a:effectLst/>
                          <a:latin typeface="Calibri" panose="020F0502020204030204" pitchFamily="34" charset="0"/>
                        </a:rPr>
                        <a:t>631.141</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385.262</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400" b="1" i="0" u="none" strike="noStrike">
                          <a:solidFill>
                            <a:srgbClr val="002060"/>
                          </a:solidFill>
                          <a:effectLst/>
                          <a:latin typeface="+mn-lt"/>
                        </a:rPr>
                        <a:t>61,04%</a:t>
                      </a:r>
                      <a:endParaRPr lang="es-CO" sz="1400" b="1" i="0" u="none" strike="noStrike" dirty="0">
                        <a:solidFill>
                          <a:srgbClr val="002060"/>
                        </a:solidFill>
                        <a:effectLst/>
                        <a:latin typeface="+mn-lt"/>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Tree>
    <p:extLst>
      <p:ext uri="{BB962C8B-B14F-4D97-AF65-F5344CB8AC3E}">
        <p14:creationId xmlns:p14="http://schemas.microsoft.com/office/powerpoint/2010/main" val="1772086327"/>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ángulo 2">
            <a:extLst>
              <a:ext uri="{FF2B5EF4-FFF2-40B4-BE49-F238E27FC236}">
                <a16:creationId xmlns:a16="http://schemas.microsoft.com/office/drawing/2014/main" id="{50713022-DA97-4EC6-8F41-0CA5BE8B977E}"/>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rgbClr val="FFFFFF"/>
                </a:solidFill>
              </a:rPr>
              <a:t>GESTIÓN COMECIAL</a:t>
            </a:r>
            <a:endParaRPr lang="es-CO" altLang="es-CO" dirty="0">
              <a:solidFill>
                <a:srgbClr val="FFFFFF"/>
              </a:solidFill>
            </a:endParaRPr>
          </a:p>
        </p:txBody>
      </p:sp>
      <p:cxnSp>
        <p:nvCxnSpPr>
          <p:cNvPr id="7" name="Conector recto 6">
            <a:extLst>
              <a:ext uri="{FF2B5EF4-FFF2-40B4-BE49-F238E27FC236}">
                <a16:creationId xmlns:a16="http://schemas.microsoft.com/office/drawing/2014/main" id="{32DFEAD4-6C79-4A35-8086-136D5B0D882C}"/>
              </a:ext>
            </a:extLst>
          </p:cNvPr>
          <p:cNvCxnSpPr>
            <a:cxnSpLocks/>
          </p:cNvCxnSpPr>
          <p:nvPr/>
        </p:nvCxnSpPr>
        <p:spPr>
          <a:xfrm>
            <a:off x="37708" y="1036661"/>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06" name="Imagen 8">
            <a:extLst>
              <a:ext uri="{FF2B5EF4-FFF2-40B4-BE49-F238E27FC236}">
                <a16:creationId xmlns:a16="http://schemas.microsoft.com/office/drawing/2014/main" id="{12BC9C1E-6D13-4733-B7B7-C84A187651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3388" y="101600"/>
            <a:ext cx="973137" cy="707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upo 11">
            <a:extLst>
              <a:ext uri="{FF2B5EF4-FFF2-40B4-BE49-F238E27FC236}">
                <a16:creationId xmlns:a16="http://schemas.microsoft.com/office/drawing/2014/main" id="{375C5440-3236-4E6A-827A-C462C2C594F9}"/>
              </a:ext>
            </a:extLst>
          </p:cNvPr>
          <p:cNvGrpSpPr/>
          <p:nvPr/>
        </p:nvGrpSpPr>
        <p:grpSpPr>
          <a:xfrm>
            <a:off x="10603980" y="-69880"/>
            <a:ext cx="1154632" cy="1040552"/>
            <a:chOff x="10562619" y="1423954"/>
            <a:chExt cx="1280250" cy="1299632"/>
          </a:xfrm>
        </p:grpSpPr>
        <p:pic>
          <p:nvPicPr>
            <p:cNvPr id="13" name="Picture 2">
              <a:extLst>
                <a:ext uri="{FF2B5EF4-FFF2-40B4-BE49-F238E27FC236}">
                  <a16:creationId xmlns:a16="http://schemas.microsoft.com/office/drawing/2014/main" id="{9F94428B-C7B4-4525-8DB8-6CD53D9F0D9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FD48E00F-F92C-4980-B1C5-18A0223CC6AE}"/>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 name="CuadroTexto 14">
            <a:extLst>
              <a:ext uri="{FF2B5EF4-FFF2-40B4-BE49-F238E27FC236}">
                <a16:creationId xmlns:a16="http://schemas.microsoft.com/office/drawing/2014/main" id="{445BB43C-4E07-4DD6-BAE6-D78A2FF016DF}"/>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febrero de 2024</a:t>
            </a:r>
          </a:p>
        </p:txBody>
      </p:sp>
      <p:sp>
        <p:nvSpPr>
          <p:cNvPr id="17" name="CuadroTexto 4">
            <a:extLst>
              <a:ext uri="{FF2B5EF4-FFF2-40B4-BE49-F238E27FC236}">
                <a16:creationId xmlns:a16="http://schemas.microsoft.com/office/drawing/2014/main" id="{84E6A0FB-B38C-400A-8569-41650933E3A6}"/>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4" name="CuadroTexto 3">
            <a:extLst>
              <a:ext uri="{FF2B5EF4-FFF2-40B4-BE49-F238E27FC236}">
                <a16:creationId xmlns:a16="http://schemas.microsoft.com/office/drawing/2014/main" id="{3C4BCEE9-03F4-CB6E-164A-5A1DAA9729C4}"/>
              </a:ext>
            </a:extLst>
          </p:cNvPr>
          <p:cNvSpPr txBox="1"/>
          <p:nvPr/>
        </p:nvSpPr>
        <p:spPr>
          <a:xfrm>
            <a:off x="1835150" y="3695450"/>
            <a:ext cx="7868705" cy="830997"/>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unidades residenciales y no residenciales y predios con descuento puerta a puerta. </a:t>
            </a:r>
          </a:p>
          <a:p>
            <a:r>
              <a:rPr lang="es-ES" sz="1200" dirty="0">
                <a:solidFill>
                  <a:schemeClr val="accent1">
                    <a:lumMod val="50000"/>
                  </a:schemeClr>
                </a:solidFill>
              </a:rPr>
              <a:t>Archivos planos de catastro con corte a 29 de febrero de 2024.</a:t>
            </a:r>
          </a:p>
          <a:p>
            <a:endParaRPr lang="es-ES" sz="1200" dirty="0">
              <a:solidFill>
                <a:schemeClr val="accent1">
                  <a:lumMod val="50000"/>
                </a:schemeClr>
              </a:solidFill>
            </a:endParaRPr>
          </a:p>
          <a:p>
            <a:r>
              <a:rPr lang="es-ES" sz="1200" dirty="0">
                <a:solidFill>
                  <a:schemeClr val="accent1">
                    <a:lumMod val="50000"/>
                  </a:schemeClr>
                </a:solidFill>
              </a:rPr>
              <a:t>2. Fuente Información predios desocupados. Reportes del SIGAB con corte a 29 de febrero de 2024.</a:t>
            </a:r>
          </a:p>
        </p:txBody>
      </p:sp>
      <p:graphicFrame>
        <p:nvGraphicFramePr>
          <p:cNvPr id="5" name="Tabla 4">
            <a:extLst>
              <a:ext uri="{FF2B5EF4-FFF2-40B4-BE49-F238E27FC236}">
                <a16:creationId xmlns:a16="http://schemas.microsoft.com/office/drawing/2014/main" id="{D5148124-F2AC-0F81-D8B9-3A47E86ADAF8}"/>
              </a:ext>
            </a:extLst>
          </p:cNvPr>
          <p:cNvGraphicFramePr>
            <a:graphicFrameLocks noGrp="1"/>
          </p:cNvGraphicFramePr>
          <p:nvPr/>
        </p:nvGraphicFramePr>
        <p:xfrm>
          <a:off x="1880655" y="2473831"/>
          <a:ext cx="7823200" cy="990600"/>
        </p:xfrm>
        <a:graphic>
          <a:graphicData uri="http://schemas.openxmlformats.org/drawingml/2006/table">
            <a:tbl>
              <a:tblPr/>
              <a:tblGrid>
                <a:gridCol w="761691">
                  <a:extLst>
                    <a:ext uri="{9D8B030D-6E8A-4147-A177-3AD203B41FA5}">
                      <a16:colId xmlns:a16="http://schemas.microsoft.com/office/drawing/2014/main" val="3570402099"/>
                    </a:ext>
                  </a:extLst>
                </a:gridCol>
                <a:gridCol w="1307569">
                  <a:extLst>
                    <a:ext uri="{9D8B030D-6E8A-4147-A177-3AD203B41FA5}">
                      <a16:colId xmlns:a16="http://schemas.microsoft.com/office/drawing/2014/main" val="2788050882"/>
                    </a:ext>
                  </a:extLst>
                </a:gridCol>
                <a:gridCol w="1002893">
                  <a:extLst>
                    <a:ext uri="{9D8B030D-6E8A-4147-A177-3AD203B41FA5}">
                      <a16:colId xmlns:a16="http://schemas.microsoft.com/office/drawing/2014/main" val="3251247696"/>
                    </a:ext>
                  </a:extLst>
                </a:gridCol>
                <a:gridCol w="761691">
                  <a:extLst>
                    <a:ext uri="{9D8B030D-6E8A-4147-A177-3AD203B41FA5}">
                      <a16:colId xmlns:a16="http://schemas.microsoft.com/office/drawing/2014/main" val="2431869603"/>
                    </a:ext>
                  </a:extLst>
                </a:gridCol>
                <a:gridCol w="1475776">
                  <a:extLst>
                    <a:ext uri="{9D8B030D-6E8A-4147-A177-3AD203B41FA5}">
                      <a16:colId xmlns:a16="http://schemas.microsoft.com/office/drawing/2014/main" val="2162468093"/>
                    </a:ext>
                  </a:extLst>
                </a:gridCol>
                <a:gridCol w="2513580">
                  <a:extLst>
                    <a:ext uri="{9D8B030D-6E8A-4147-A177-3AD203B41FA5}">
                      <a16:colId xmlns:a16="http://schemas.microsoft.com/office/drawing/2014/main" val="276168696"/>
                    </a:ext>
                  </a:extLst>
                </a:gridCol>
              </a:tblGrid>
              <a:tr h="390525">
                <a:tc>
                  <a:txBody>
                    <a:bodyPr/>
                    <a:lstStyle/>
                    <a:p>
                      <a:pPr algn="ctr" rtl="0" fontAlgn="ctr"/>
                      <a:r>
                        <a:rPr lang="es-CO" sz="1100" b="1" i="0" u="none" strike="noStrike">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MX" sz="1100" b="1" i="0" u="none" strike="noStrike">
                          <a:solidFill>
                            <a:srgbClr val="203764"/>
                          </a:solidFill>
                          <a:effectLst/>
                          <a:latin typeface="Calibri" panose="020F0502020204030204" pitchFamily="34" charset="0"/>
                        </a:rPr>
                        <a:t>CUENTAS CON DESCUENTO POR LA NO RECOLECCIÓN PUERTA PUERTA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extLst>
                  <a:ext uri="{0D108BD9-81ED-4DB2-BD59-A6C34878D82A}">
                    <a16:rowId xmlns:a16="http://schemas.microsoft.com/office/drawing/2014/main" val="27777624"/>
                  </a:ext>
                </a:extLst>
              </a:tr>
              <a:tr h="200025">
                <a:tc>
                  <a:txBody>
                    <a:bodyPr/>
                    <a:lstStyle/>
                    <a:p>
                      <a:pPr algn="ctr" rtl="0" fontAlgn="ctr"/>
                      <a:r>
                        <a:rPr lang="es-CO" sz="1100" b="0" i="0" u="none" strike="noStrike">
                          <a:solidFill>
                            <a:srgbClr val="203764"/>
                          </a:solidFill>
                          <a:effectLst/>
                          <a:latin typeface="Calibri" panose="020F0502020204030204" pitchFamily="34" charset="0"/>
                        </a:rPr>
                        <a:t>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FONTIBÓN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135.259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156.018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722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747363507"/>
                  </a:ext>
                </a:extLst>
              </a:tr>
              <a:tr h="200025">
                <a:tc>
                  <a:txBody>
                    <a:bodyPr/>
                    <a:lstStyle/>
                    <a:p>
                      <a:pPr algn="ctr" rtl="0" fontAlgn="ctr"/>
                      <a:r>
                        <a:rPr lang="es-CO" sz="1100" b="0" i="0" u="none" strike="noStrike">
                          <a:solidFill>
                            <a:srgbClr val="203764"/>
                          </a:solidFill>
                          <a:effectLst/>
                          <a:latin typeface="Calibri" panose="020F0502020204030204" pitchFamily="34" charset="0"/>
                        </a:rPr>
                        <a:t>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KENNEDY</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325.373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399.728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2.561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3.372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724555443"/>
                  </a:ext>
                </a:extLst>
              </a:tr>
              <a:tr h="200025">
                <a:tc gridSpan="2">
                  <a:txBody>
                    <a:bodyPr/>
                    <a:lstStyle/>
                    <a:p>
                      <a:pPr algn="ctr" rtl="0" fontAlgn="ctr"/>
                      <a:r>
                        <a:rPr lang="es-CO" sz="1100" b="1" i="0" u="none" strike="noStrike">
                          <a:solidFill>
                            <a:srgbClr val="203764"/>
                          </a:solidFill>
                          <a:effectLst/>
                          <a:latin typeface="Calibri" panose="020F0502020204030204" pitchFamily="34" charset="0"/>
                        </a:rPr>
                        <a:t>Total ASE 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460.632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555.746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3.283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3.435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089286918"/>
                  </a:ext>
                </a:extLst>
              </a:tr>
            </a:tbl>
          </a:graphicData>
        </a:graphic>
      </p:graphicFrame>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093371"/>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a:extLst>
              <a:ext uri="{FF2B5EF4-FFF2-40B4-BE49-F238E27FC236}">
                <a16:creationId xmlns:a16="http://schemas.microsoft.com/office/drawing/2014/main" id="{D69873F3-A7F4-407B-85D8-72C513F2CAF9}"/>
              </a:ext>
            </a:extLst>
          </p:cNvPr>
          <p:cNvGrpSpPr/>
          <p:nvPr/>
        </p:nvGrpSpPr>
        <p:grpSpPr>
          <a:xfrm>
            <a:off x="10623760" y="-138060"/>
            <a:ext cx="1154632" cy="1231427"/>
            <a:chOff x="10562619" y="1423954"/>
            <a:chExt cx="1280250" cy="1299632"/>
          </a:xfrm>
        </p:grpSpPr>
        <p:pic>
          <p:nvPicPr>
            <p:cNvPr id="11" name="Picture 2">
              <a:extLst>
                <a:ext uri="{FF2B5EF4-FFF2-40B4-BE49-F238E27FC236}">
                  <a16:creationId xmlns:a16="http://schemas.microsoft.com/office/drawing/2014/main" id="{5ED7424E-828C-4727-83F2-73A654BF440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B90D9B69-0162-4957-A3C5-9E66FC48AC0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7" name="CuadroTexto 16">
            <a:extLst>
              <a:ext uri="{FF2B5EF4-FFF2-40B4-BE49-F238E27FC236}">
                <a16:creationId xmlns:a16="http://schemas.microsoft.com/office/drawing/2014/main" id="{550A9AC7-FCE7-48C5-A457-6CF2A7D5808C}"/>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febrero de 2024</a:t>
            </a:r>
          </a:p>
        </p:txBody>
      </p:sp>
      <p:sp>
        <p:nvSpPr>
          <p:cNvPr id="12" name="CuadroTexto 4">
            <a:extLst>
              <a:ext uri="{FF2B5EF4-FFF2-40B4-BE49-F238E27FC236}">
                <a16:creationId xmlns:a16="http://schemas.microsoft.com/office/drawing/2014/main" id="{BD12960B-A8CC-4EC4-9114-725278D3D053}"/>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8ADD844B-7B90-B63D-6024-D93809BBE029}"/>
              </a:ext>
            </a:extLst>
          </p:cNvPr>
          <p:cNvSpPr txBox="1"/>
          <p:nvPr/>
        </p:nvSpPr>
        <p:spPr>
          <a:xfrm>
            <a:off x="2253778" y="4098075"/>
            <a:ext cx="7108882"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por tipo de población. Archivos planos de catastro con corte a 29 de febrero de 2024.</a:t>
            </a:r>
          </a:p>
        </p:txBody>
      </p:sp>
      <p:graphicFrame>
        <p:nvGraphicFramePr>
          <p:cNvPr id="5" name="Tabla 4">
            <a:extLst>
              <a:ext uri="{FF2B5EF4-FFF2-40B4-BE49-F238E27FC236}">
                <a16:creationId xmlns:a16="http://schemas.microsoft.com/office/drawing/2014/main" id="{B89C08FC-2CB5-76DE-5135-7F732DCBC972}"/>
              </a:ext>
            </a:extLst>
          </p:cNvPr>
          <p:cNvGraphicFramePr>
            <a:graphicFrameLocks noGrp="1"/>
          </p:cNvGraphicFramePr>
          <p:nvPr/>
        </p:nvGraphicFramePr>
        <p:xfrm>
          <a:off x="2187388" y="2250424"/>
          <a:ext cx="7175272" cy="1607415"/>
        </p:xfrm>
        <a:graphic>
          <a:graphicData uri="http://schemas.openxmlformats.org/drawingml/2006/table">
            <a:tbl>
              <a:tblPr/>
              <a:tblGrid>
                <a:gridCol w="2168565">
                  <a:extLst>
                    <a:ext uri="{9D8B030D-6E8A-4147-A177-3AD203B41FA5}">
                      <a16:colId xmlns:a16="http://schemas.microsoft.com/office/drawing/2014/main" val="1171668616"/>
                    </a:ext>
                  </a:extLst>
                </a:gridCol>
                <a:gridCol w="1493937">
                  <a:extLst>
                    <a:ext uri="{9D8B030D-6E8A-4147-A177-3AD203B41FA5}">
                      <a16:colId xmlns:a16="http://schemas.microsoft.com/office/drawing/2014/main" val="2086990961"/>
                    </a:ext>
                  </a:extLst>
                </a:gridCol>
                <a:gridCol w="1716009">
                  <a:extLst>
                    <a:ext uri="{9D8B030D-6E8A-4147-A177-3AD203B41FA5}">
                      <a16:colId xmlns:a16="http://schemas.microsoft.com/office/drawing/2014/main" val="896859623"/>
                    </a:ext>
                  </a:extLst>
                </a:gridCol>
                <a:gridCol w="1796761">
                  <a:extLst>
                    <a:ext uri="{9D8B030D-6E8A-4147-A177-3AD203B41FA5}">
                      <a16:colId xmlns:a16="http://schemas.microsoft.com/office/drawing/2014/main" val="277134206"/>
                    </a:ext>
                  </a:extLst>
                </a:gridCol>
              </a:tblGrid>
              <a:tr h="638283">
                <a:tc>
                  <a:txBody>
                    <a:bodyPr/>
                    <a:lstStyle/>
                    <a:p>
                      <a:pPr algn="ctr" rtl="0" fontAlgn="ctr"/>
                      <a:r>
                        <a:rPr lang="es-CO" sz="1200" b="1" i="0" u="none" strike="noStrike">
                          <a:solidFill>
                            <a:srgbClr val="002060"/>
                          </a:solidFill>
                          <a:effectLst/>
                          <a:latin typeface="Calibri" panose="020F0502020204030204" pitchFamily="34" charset="0"/>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200" b="1" i="0" u="none" strike="noStrike" dirty="0">
                          <a:solidFill>
                            <a:srgbClr val="002060"/>
                          </a:solidFill>
                          <a:effectLst/>
                          <a:latin typeface="Calibri" panose="020F0502020204030204" pitchFamily="34" charset="0"/>
                        </a:rPr>
                        <a:t>ENERO-2024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200" b="1" i="0" u="none" strike="noStrike" dirty="0">
                          <a:solidFill>
                            <a:srgbClr val="002060"/>
                          </a:solidFill>
                          <a:effectLst/>
                          <a:latin typeface="Calibri" panose="020F0502020204030204" pitchFamily="34" charset="0"/>
                        </a:rPr>
                        <a:t>FEBRERO-2024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200" b="1" i="0" u="none" strike="noStrike" dirty="0">
                          <a:solidFill>
                            <a:srgbClr val="002060"/>
                          </a:solidFill>
                          <a:effectLst/>
                          <a:latin typeface="Calibri" panose="020F0502020204030204" pitchFamily="34" charset="0"/>
                        </a:rPr>
                        <a:t>% PARTICIPACIÓN</a:t>
                      </a:r>
                      <a:br>
                        <a:rPr lang="es-CO" sz="1200" b="1" i="0" u="none" strike="noStrike" dirty="0">
                          <a:solidFill>
                            <a:srgbClr val="002060"/>
                          </a:solidFill>
                          <a:effectLst/>
                          <a:latin typeface="Calibri" panose="020F0502020204030204" pitchFamily="34" charset="0"/>
                        </a:rPr>
                      </a:br>
                      <a:r>
                        <a:rPr lang="es-CO" sz="1200" b="1" i="0" u="none" strike="noStrike" dirty="0">
                          <a:solidFill>
                            <a:srgbClr val="002060"/>
                          </a:solidFill>
                          <a:effectLst/>
                          <a:latin typeface="Calibri" panose="020F0502020204030204" pitchFamily="34" charset="0"/>
                        </a:rPr>
                        <a:t> (FEB-24)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2578290151"/>
                  </a:ext>
                </a:extLst>
              </a:tr>
              <a:tr h="302307">
                <a:tc>
                  <a:txBody>
                    <a:bodyPr/>
                    <a:lstStyle/>
                    <a:p>
                      <a:pPr algn="ctr" rtl="0" fontAlgn="ctr"/>
                      <a:r>
                        <a:rPr lang="es-CO" sz="1000" b="0" i="0" u="none" strike="noStrike">
                          <a:solidFill>
                            <a:srgbClr val="002060"/>
                          </a:solidFill>
                          <a:effectLst/>
                          <a:latin typeface="Calibri" panose="020F0502020204030204" pitchFamily="34" charset="0"/>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a:solidFill>
                            <a:srgbClr val="002060"/>
                          </a:solidFill>
                          <a:effectLst/>
                          <a:latin typeface="Calibri" panose="020F0502020204030204" pitchFamily="34" charset="0"/>
                        </a:rPr>
                        <a:t>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423355586"/>
                  </a:ext>
                </a:extLst>
              </a:tr>
              <a:tr h="374279">
                <a:tc>
                  <a:txBody>
                    <a:bodyPr/>
                    <a:lstStyle/>
                    <a:p>
                      <a:pPr algn="ctr" rtl="0" fontAlgn="ctr"/>
                      <a:r>
                        <a:rPr lang="es-CO" sz="1000" b="0" i="0" u="none" strike="noStrike">
                          <a:solidFill>
                            <a:srgbClr val="002060"/>
                          </a:solidFill>
                          <a:effectLst/>
                          <a:latin typeface="Calibri" panose="020F0502020204030204" pitchFamily="34" charset="0"/>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459.739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460.632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427457363"/>
                  </a:ext>
                </a:extLst>
              </a:tr>
              <a:tr h="292546">
                <a:tc>
                  <a:txBody>
                    <a:bodyPr/>
                    <a:lstStyle/>
                    <a:p>
                      <a:pPr algn="ctr" rtl="0" fontAlgn="ctr"/>
                      <a:r>
                        <a:rPr lang="es-CO" sz="1100" b="0" i="0" u="none" strike="noStrike">
                          <a:solidFill>
                            <a:srgbClr val="002060"/>
                          </a:solidFill>
                          <a:effectLst/>
                          <a:latin typeface="Calibri" panose="020F0502020204030204" pitchFamily="34" charset="0"/>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459.739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460.632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45376544"/>
                  </a:ext>
                </a:extLst>
              </a:tr>
            </a:tbl>
          </a:graphicData>
        </a:graphic>
      </p:graphicFrame>
    </p:spTree>
    <p:extLst>
      <p:ext uri="{BB962C8B-B14F-4D97-AF65-F5344CB8AC3E}">
        <p14:creationId xmlns:p14="http://schemas.microsoft.com/office/powerpoint/2010/main" val="366406865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8067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11881" y="1494239"/>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096000" y="1876955"/>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093904" y="180601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2374" y="1755635"/>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6764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Ejecuciones  – Residuos especiales/RCD 2024</a:t>
            </a:r>
            <a:endParaRPr lang="es-CO" sz="1600" b="0" kern="0" dirty="0">
              <a:solidFill>
                <a:schemeClr val="accent1">
                  <a:lumMod val="50000"/>
                </a:schemeClr>
              </a:solidFill>
            </a:endParaRPr>
          </a:p>
        </p:txBody>
      </p:sp>
      <p:sp>
        <p:nvSpPr>
          <p:cNvPr id="19" name="CuadroTexto 18">
            <a:extLst>
              <a:ext uri="{FF2B5EF4-FFF2-40B4-BE49-F238E27FC236}">
                <a16:creationId xmlns:a16="http://schemas.microsoft.com/office/drawing/2014/main" id="{038D656D-80D8-4F74-A956-7C50C582F320}"/>
              </a:ext>
            </a:extLst>
          </p:cNvPr>
          <p:cNvSpPr txBox="1"/>
          <p:nvPr/>
        </p:nvSpPr>
        <p:spPr>
          <a:xfrm>
            <a:off x="84389" y="6302396"/>
            <a:ext cx="6038024" cy="369332"/>
          </a:xfrm>
          <a:prstGeom prst="rect">
            <a:avLst/>
          </a:prstGeom>
          <a:noFill/>
        </p:spPr>
        <p:txBody>
          <a:bodyPr wrap="square" rtlCol="0">
            <a:spAutoFit/>
          </a:bodyPr>
          <a:lstStyle/>
          <a:p>
            <a:r>
              <a:rPr lang="es-CO" sz="900" dirty="0">
                <a:solidFill>
                  <a:schemeClr val="accent1">
                    <a:lumMod val="50000"/>
                  </a:schemeClr>
                </a:solidFill>
              </a:rPr>
              <a:t>Fuente: Base de datos PIDJ en revisión de la interventoría  e Informes del Concesionario</a:t>
            </a:r>
          </a:p>
          <a:p>
            <a:r>
              <a:rPr lang="es-MX" sz="900" dirty="0">
                <a:solidFill>
                  <a:schemeClr val="accent1">
                    <a:lumMod val="50000"/>
                  </a:schemeClr>
                </a:solidFill>
              </a:rPr>
              <a:t>Periodo comprendido entre el 1 enero  y el 31 de enero de 2024.</a:t>
            </a:r>
            <a:endParaRPr lang="es-CO" sz="900" dirty="0">
              <a:solidFill>
                <a:schemeClr val="accent1">
                  <a:lumMod val="50000"/>
                </a:schemeClr>
              </a:solidFill>
            </a:endParaRPr>
          </a:p>
        </p:txBody>
      </p:sp>
      <p:pic>
        <p:nvPicPr>
          <p:cNvPr id="31" name="Picture 2">
            <a:extLst>
              <a:ext uri="{FF2B5EF4-FFF2-40B4-BE49-F238E27FC236}">
                <a16:creationId xmlns:a16="http://schemas.microsoft.com/office/drawing/2014/main" id="{7C312B35-1301-4055-9069-F3CCB8C3048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37992" y="2014328"/>
            <a:ext cx="1214936" cy="544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 name="Picture 2">
            <a:extLst>
              <a:ext uri="{FF2B5EF4-FFF2-40B4-BE49-F238E27FC236}">
                <a16:creationId xmlns:a16="http://schemas.microsoft.com/office/drawing/2014/main" id="{104FA903-43D3-4B1B-8920-0377FA347F18}"/>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47692" y="1274708"/>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C1DA0980-FEE1-E1AA-22A4-BB8FFE0CCB0D}"/>
              </a:ext>
            </a:extLst>
          </p:cNvPr>
          <p:cNvGraphicFramePr>
            <a:graphicFrameLocks noGrp="1"/>
          </p:cNvGraphicFramePr>
          <p:nvPr>
            <p:extLst>
              <p:ext uri="{D42A27DB-BD31-4B8C-83A1-F6EECF244321}">
                <p14:modId xmlns:p14="http://schemas.microsoft.com/office/powerpoint/2010/main" val="2509437268"/>
              </p:ext>
            </p:extLst>
          </p:nvPr>
        </p:nvGraphicFramePr>
        <p:xfrm>
          <a:off x="398568" y="2652892"/>
          <a:ext cx="11328616" cy="1479281"/>
        </p:xfrm>
        <a:graphic>
          <a:graphicData uri="http://schemas.openxmlformats.org/drawingml/2006/table">
            <a:tbl>
              <a:tblPr/>
              <a:tblGrid>
                <a:gridCol w="643128">
                  <a:extLst>
                    <a:ext uri="{9D8B030D-6E8A-4147-A177-3AD203B41FA5}">
                      <a16:colId xmlns:a16="http://schemas.microsoft.com/office/drawing/2014/main" val="4208260801"/>
                    </a:ext>
                  </a:extLst>
                </a:gridCol>
                <a:gridCol w="338946">
                  <a:extLst>
                    <a:ext uri="{9D8B030D-6E8A-4147-A177-3AD203B41FA5}">
                      <a16:colId xmlns:a16="http://schemas.microsoft.com/office/drawing/2014/main" val="4264282627"/>
                    </a:ext>
                  </a:extLst>
                </a:gridCol>
                <a:gridCol w="338946">
                  <a:extLst>
                    <a:ext uri="{9D8B030D-6E8A-4147-A177-3AD203B41FA5}">
                      <a16:colId xmlns:a16="http://schemas.microsoft.com/office/drawing/2014/main" val="2816486632"/>
                    </a:ext>
                  </a:extLst>
                </a:gridCol>
                <a:gridCol w="338946">
                  <a:extLst>
                    <a:ext uri="{9D8B030D-6E8A-4147-A177-3AD203B41FA5}">
                      <a16:colId xmlns:a16="http://schemas.microsoft.com/office/drawing/2014/main" val="2337167764"/>
                    </a:ext>
                  </a:extLst>
                </a:gridCol>
                <a:gridCol w="182509">
                  <a:extLst>
                    <a:ext uri="{9D8B030D-6E8A-4147-A177-3AD203B41FA5}">
                      <a16:colId xmlns:a16="http://schemas.microsoft.com/office/drawing/2014/main" val="241956618"/>
                    </a:ext>
                  </a:extLst>
                </a:gridCol>
                <a:gridCol w="643128">
                  <a:extLst>
                    <a:ext uri="{9D8B030D-6E8A-4147-A177-3AD203B41FA5}">
                      <a16:colId xmlns:a16="http://schemas.microsoft.com/office/drawing/2014/main" val="819129760"/>
                    </a:ext>
                  </a:extLst>
                </a:gridCol>
                <a:gridCol w="408474">
                  <a:extLst>
                    <a:ext uri="{9D8B030D-6E8A-4147-A177-3AD203B41FA5}">
                      <a16:colId xmlns:a16="http://schemas.microsoft.com/office/drawing/2014/main" val="676381907"/>
                    </a:ext>
                  </a:extLst>
                </a:gridCol>
                <a:gridCol w="408474">
                  <a:extLst>
                    <a:ext uri="{9D8B030D-6E8A-4147-A177-3AD203B41FA5}">
                      <a16:colId xmlns:a16="http://schemas.microsoft.com/office/drawing/2014/main" val="654382770"/>
                    </a:ext>
                  </a:extLst>
                </a:gridCol>
                <a:gridCol w="408474">
                  <a:extLst>
                    <a:ext uri="{9D8B030D-6E8A-4147-A177-3AD203B41FA5}">
                      <a16:colId xmlns:a16="http://schemas.microsoft.com/office/drawing/2014/main" val="494438739"/>
                    </a:ext>
                  </a:extLst>
                </a:gridCol>
                <a:gridCol w="182509">
                  <a:extLst>
                    <a:ext uri="{9D8B030D-6E8A-4147-A177-3AD203B41FA5}">
                      <a16:colId xmlns:a16="http://schemas.microsoft.com/office/drawing/2014/main" val="748339942"/>
                    </a:ext>
                  </a:extLst>
                </a:gridCol>
                <a:gridCol w="643128">
                  <a:extLst>
                    <a:ext uri="{9D8B030D-6E8A-4147-A177-3AD203B41FA5}">
                      <a16:colId xmlns:a16="http://schemas.microsoft.com/office/drawing/2014/main" val="3636665102"/>
                    </a:ext>
                  </a:extLst>
                </a:gridCol>
                <a:gridCol w="365018">
                  <a:extLst>
                    <a:ext uri="{9D8B030D-6E8A-4147-A177-3AD203B41FA5}">
                      <a16:colId xmlns:a16="http://schemas.microsoft.com/office/drawing/2014/main" val="2530725604"/>
                    </a:ext>
                  </a:extLst>
                </a:gridCol>
                <a:gridCol w="365018">
                  <a:extLst>
                    <a:ext uri="{9D8B030D-6E8A-4147-A177-3AD203B41FA5}">
                      <a16:colId xmlns:a16="http://schemas.microsoft.com/office/drawing/2014/main" val="3489161146"/>
                    </a:ext>
                  </a:extLst>
                </a:gridCol>
                <a:gridCol w="365018">
                  <a:extLst>
                    <a:ext uri="{9D8B030D-6E8A-4147-A177-3AD203B41FA5}">
                      <a16:colId xmlns:a16="http://schemas.microsoft.com/office/drawing/2014/main" val="875698926"/>
                    </a:ext>
                  </a:extLst>
                </a:gridCol>
                <a:gridCol w="182509">
                  <a:extLst>
                    <a:ext uri="{9D8B030D-6E8A-4147-A177-3AD203B41FA5}">
                      <a16:colId xmlns:a16="http://schemas.microsoft.com/office/drawing/2014/main" val="3724887892"/>
                    </a:ext>
                  </a:extLst>
                </a:gridCol>
                <a:gridCol w="608364">
                  <a:extLst>
                    <a:ext uri="{9D8B030D-6E8A-4147-A177-3AD203B41FA5}">
                      <a16:colId xmlns:a16="http://schemas.microsoft.com/office/drawing/2014/main" val="635232826"/>
                    </a:ext>
                  </a:extLst>
                </a:gridCol>
                <a:gridCol w="321565">
                  <a:extLst>
                    <a:ext uri="{9D8B030D-6E8A-4147-A177-3AD203B41FA5}">
                      <a16:colId xmlns:a16="http://schemas.microsoft.com/office/drawing/2014/main" val="2513760727"/>
                    </a:ext>
                  </a:extLst>
                </a:gridCol>
                <a:gridCol w="321565">
                  <a:extLst>
                    <a:ext uri="{9D8B030D-6E8A-4147-A177-3AD203B41FA5}">
                      <a16:colId xmlns:a16="http://schemas.microsoft.com/office/drawing/2014/main" val="978981789"/>
                    </a:ext>
                  </a:extLst>
                </a:gridCol>
                <a:gridCol w="321565">
                  <a:extLst>
                    <a:ext uri="{9D8B030D-6E8A-4147-A177-3AD203B41FA5}">
                      <a16:colId xmlns:a16="http://schemas.microsoft.com/office/drawing/2014/main" val="360506943"/>
                    </a:ext>
                  </a:extLst>
                </a:gridCol>
                <a:gridCol w="149918">
                  <a:extLst>
                    <a:ext uri="{9D8B030D-6E8A-4147-A177-3AD203B41FA5}">
                      <a16:colId xmlns:a16="http://schemas.microsoft.com/office/drawing/2014/main" val="585385820"/>
                    </a:ext>
                  </a:extLst>
                </a:gridCol>
                <a:gridCol w="608364">
                  <a:extLst>
                    <a:ext uri="{9D8B030D-6E8A-4147-A177-3AD203B41FA5}">
                      <a16:colId xmlns:a16="http://schemas.microsoft.com/office/drawing/2014/main" val="4141401809"/>
                    </a:ext>
                  </a:extLst>
                </a:gridCol>
                <a:gridCol w="338946">
                  <a:extLst>
                    <a:ext uri="{9D8B030D-6E8A-4147-A177-3AD203B41FA5}">
                      <a16:colId xmlns:a16="http://schemas.microsoft.com/office/drawing/2014/main" val="1459868822"/>
                    </a:ext>
                  </a:extLst>
                </a:gridCol>
                <a:gridCol w="330255">
                  <a:extLst>
                    <a:ext uri="{9D8B030D-6E8A-4147-A177-3AD203B41FA5}">
                      <a16:colId xmlns:a16="http://schemas.microsoft.com/office/drawing/2014/main" val="2521507891"/>
                    </a:ext>
                  </a:extLst>
                </a:gridCol>
                <a:gridCol w="330255">
                  <a:extLst>
                    <a:ext uri="{9D8B030D-6E8A-4147-A177-3AD203B41FA5}">
                      <a16:colId xmlns:a16="http://schemas.microsoft.com/office/drawing/2014/main" val="3080151889"/>
                    </a:ext>
                  </a:extLst>
                </a:gridCol>
                <a:gridCol w="149918">
                  <a:extLst>
                    <a:ext uri="{9D8B030D-6E8A-4147-A177-3AD203B41FA5}">
                      <a16:colId xmlns:a16="http://schemas.microsoft.com/office/drawing/2014/main" val="414255113"/>
                    </a:ext>
                  </a:extLst>
                </a:gridCol>
                <a:gridCol w="730038">
                  <a:extLst>
                    <a:ext uri="{9D8B030D-6E8A-4147-A177-3AD203B41FA5}">
                      <a16:colId xmlns:a16="http://schemas.microsoft.com/office/drawing/2014/main" val="3413943966"/>
                    </a:ext>
                  </a:extLst>
                </a:gridCol>
                <a:gridCol w="434546">
                  <a:extLst>
                    <a:ext uri="{9D8B030D-6E8A-4147-A177-3AD203B41FA5}">
                      <a16:colId xmlns:a16="http://schemas.microsoft.com/office/drawing/2014/main" val="948410851"/>
                    </a:ext>
                  </a:extLst>
                </a:gridCol>
                <a:gridCol w="434546">
                  <a:extLst>
                    <a:ext uri="{9D8B030D-6E8A-4147-A177-3AD203B41FA5}">
                      <a16:colId xmlns:a16="http://schemas.microsoft.com/office/drawing/2014/main" val="3140127891"/>
                    </a:ext>
                  </a:extLst>
                </a:gridCol>
                <a:gridCol w="434546">
                  <a:extLst>
                    <a:ext uri="{9D8B030D-6E8A-4147-A177-3AD203B41FA5}">
                      <a16:colId xmlns:a16="http://schemas.microsoft.com/office/drawing/2014/main" val="1132630975"/>
                    </a:ext>
                  </a:extLst>
                </a:gridCol>
              </a:tblGrid>
              <a:tr h="980525">
                <a:tc>
                  <a:txBody>
                    <a:bodyPr/>
                    <a:lstStyle/>
                    <a:p>
                      <a:pPr algn="ctr" rtl="0" fontAlgn="ctr"/>
                      <a:r>
                        <a:rPr lang="es-CO" sz="100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69379665"/>
                  </a:ext>
                </a:extLst>
              </a:tr>
              <a:tr h="249378">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141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281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dirty="0">
                          <a:solidFill>
                            <a:srgbClr val="203864"/>
                          </a:solidFill>
                          <a:effectLst/>
                          <a:latin typeface="Calibri" panose="020F0502020204030204" pitchFamily="34" charset="0"/>
                        </a:rPr>
                        <a:t>169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340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939621627"/>
                  </a:ext>
                </a:extLst>
              </a:tr>
              <a:tr h="249378">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174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169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dirty="0">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133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173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dirty="0">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74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dirty="0">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340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752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823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150117374"/>
                  </a:ext>
                </a:extLst>
              </a:tr>
            </a:tbl>
          </a:graphicData>
        </a:graphic>
      </p:graphicFrame>
    </p:spTree>
    <p:extLst>
      <p:ext uri="{BB962C8B-B14F-4D97-AF65-F5344CB8AC3E}">
        <p14:creationId xmlns:p14="http://schemas.microsoft.com/office/powerpoint/2010/main" val="414758130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47135" y="12586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a:extLst>
              <a:ext uri="{FF2B5EF4-FFF2-40B4-BE49-F238E27FC236}">
                <a16:creationId xmlns:a16="http://schemas.microsoft.com/office/drawing/2014/main" id="{A7BCE894-A927-42CA-A7CF-801FFE8F31B3}"/>
              </a:ext>
            </a:extLst>
          </p:cNvPr>
          <p:cNvGrpSpPr/>
          <p:nvPr/>
        </p:nvGrpSpPr>
        <p:grpSpPr>
          <a:xfrm>
            <a:off x="10356850" y="71881"/>
            <a:ext cx="1154632" cy="1231427"/>
            <a:chOff x="10562619" y="1423954"/>
            <a:chExt cx="1280250" cy="1299632"/>
          </a:xfrm>
        </p:grpSpPr>
        <p:pic>
          <p:nvPicPr>
            <p:cNvPr id="14" name="Picture 2">
              <a:extLst>
                <a:ext uri="{FF2B5EF4-FFF2-40B4-BE49-F238E27FC236}">
                  <a16:creationId xmlns:a16="http://schemas.microsoft.com/office/drawing/2014/main" id="{2A0A7978-8B65-4F79-B6C7-E2702864C33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2">
              <a:extLst>
                <a:ext uri="{FF2B5EF4-FFF2-40B4-BE49-F238E27FC236}">
                  <a16:creationId xmlns:a16="http://schemas.microsoft.com/office/drawing/2014/main" id="{13BA8BC4-5FB5-4D4E-B045-034136E2D60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CuadroTexto 10">
            <a:extLst>
              <a:ext uri="{FF2B5EF4-FFF2-40B4-BE49-F238E27FC236}">
                <a16:creationId xmlns:a16="http://schemas.microsoft.com/office/drawing/2014/main" id="{2678FDFD-A0B5-421C-973F-110331C2C3BD}"/>
              </a:ext>
            </a:extLst>
          </p:cNvPr>
          <p:cNvSpPr txBox="1"/>
          <p:nvPr/>
        </p:nvSpPr>
        <p:spPr>
          <a:xfrm>
            <a:off x="1335614" y="193675"/>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febrero de 2024</a:t>
            </a:r>
          </a:p>
        </p:txBody>
      </p:sp>
      <p:sp>
        <p:nvSpPr>
          <p:cNvPr id="12" name="CuadroTexto 4">
            <a:extLst>
              <a:ext uri="{FF2B5EF4-FFF2-40B4-BE49-F238E27FC236}">
                <a16:creationId xmlns:a16="http://schemas.microsoft.com/office/drawing/2014/main" id="{8A7B6B31-3119-49EC-80BD-FC20BD9D5325}"/>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881BDC87-0582-EB85-8F67-869630BE6B14}"/>
              </a:ext>
            </a:extLst>
          </p:cNvPr>
          <p:cNvSpPr txBox="1"/>
          <p:nvPr/>
        </p:nvSpPr>
        <p:spPr>
          <a:xfrm>
            <a:off x="2043872" y="4223778"/>
            <a:ext cx="7009329"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Asociaciones de aprovechamiento. Archivos planos de catastro con corte a 29 de febrero de 2024.</a:t>
            </a:r>
          </a:p>
        </p:txBody>
      </p:sp>
      <p:graphicFrame>
        <p:nvGraphicFramePr>
          <p:cNvPr id="5" name="Tabla 4">
            <a:extLst>
              <a:ext uri="{FF2B5EF4-FFF2-40B4-BE49-F238E27FC236}">
                <a16:creationId xmlns:a16="http://schemas.microsoft.com/office/drawing/2014/main" id="{7595D647-C489-936A-44D9-DEC707DA500F}"/>
              </a:ext>
            </a:extLst>
          </p:cNvPr>
          <p:cNvGraphicFramePr>
            <a:graphicFrameLocks noGrp="1"/>
          </p:cNvGraphicFramePr>
          <p:nvPr/>
        </p:nvGraphicFramePr>
        <p:xfrm>
          <a:off x="2043871" y="2194561"/>
          <a:ext cx="7128264" cy="1581952"/>
        </p:xfrm>
        <a:graphic>
          <a:graphicData uri="http://schemas.openxmlformats.org/drawingml/2006/table">
            <a:tbl>
              <a:tblPr/>
              <a:tblGrid>
                <a:gridCol w="1815832">
                  <a:extLst>
                    <a:ext uri="{9D8B030D-6E8A-4147-A177-3AD203B41FA5}">
                      <a16:colId xmlns:a16="http://schemas.microsoft.com/office/drawing/2014/main" val="167799717"/>
                    </a:ext>
                  </a:extLst>
                </a:gridCol>
                <a:gridCol w="2070948">
                  <a:extLst>
                    <a:ext uri="{9D8B030D-6E8A-4147-A177-3AD203B41FA5}">
                      <a16:colId xmlns:a16="http://schemas.microsoft.com/office/drawing/2014/main" val="4173859939"/>
                    </a:ext>
                  </a:extLst>
                </a:gridCol>
                <a:gridCol w="1740797">
                  <a:extLst>
                    <a:ext uri="{9D8B030D-6E8A-4147-A177-3AD203B41FA5}">
                      <a16:colId xmlns:a16="http://schemas.microsoft.com/office/drawing/2014/main" val="1035851620"/>
                    </a:ext>
                  </a:extLst>
                </a:gridCol>
                <a:gridCol w="1500687">
                  <a:extLst>
                    <a:ext uri="{9D8B030D-6E8A-4147-A177-3AD203B41FA5}">
                      <a16:colId xmlns:a16="http://schemas.microsoft.com/office/drawing/2014/main" val="280508728"/>
                    </a:ext>
                  </a:extLst>
                </a:gridCol>
              </a:tblGrid>
              <a:tr h="1139482">
                <a:tc>
                  <a:txBody>
                    <a:bodyPr/>
                    <a:lstStyle/>
                    <a:p>
                      <a:pPr algn="ctr" rtl="0" fontAlgn="ctr"/>
                      <a:r>
                        <a:rPr lang="es-CO" sz="1100" b="1" i="0" u="none" strike="noStrike">
                          <a:solidFill>
                            <a:srgbClr val="002060"/>
                          </a:solidFill>
                          <a:effectLst/>
                          <a:latin typeface="Calibri" panose="020F0502020204030204" pitchFamily="34" charset="0"/>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a:solidFill>
                            <a:srgbClr val="002060"/>
                          </a:solidFill>
                          <a:effectLst/>
                          <a:latin typeface="Calibri" panose="020F0502020204030204" pitchFamily="34" charset="0"/>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a:solidFill>
                            <a:srgbClr val="002060"/>
                          </a:solidFill>
                          <a:effectLst/>
                          <a:latin typeface="Calibri" panose="020F0502020204030204" pitchFamily="34" charset="0"/>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1873429459"/>
                  </a:ext>
                </a:extLst>
              </a:tr>
              <a:tr h="442470">
                <a:tc>
                  <a:txBody>
                    <a:bodyPr/>
                    <a:lstStyle/>
                    <a:p>
                      <a:pPr algn="ctr" rtl="0" fontAlgn="ctr"/>
                      <a:r>
                        <a:rPr lang="es-CO" sz="1100" b="0" i="0" u="none" strike="noStrike">
                          <a:solidFill>
                            <a:srgbClr val="002060"/>
                          </a:solidFill>
                          <a:effectLst/>
                          <a:latin typeface="Calibri" panose="020F0502020204030204" pitchFamily="34" charset="0"/>
                        </a:rPr>
                        <a:t>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460.632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98.342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400" b="1" i="0" u="none" strike="noStrike" dirty="0">
                          <a:solidFill>
                            <a:srgbClr val="002060"/>
                          </a:solidFill>
                          <a:effectLst/>
                          <a:latin typeface="Calibri" panose="020F0502020204030204" pitchFamily="34" charset="0"/>
                        </a:rPr>
                        <a:t>21,35%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251205102"/>
                  </a:ext>
                </a:extLst>
              </a:tr>
            </a:tbl>
          </a:graphicData>
        </a:graphic>
      </p:graphicFrame>
    </p:spTree>
    <p:extLst>
      <p:ext uri="{BB962C8B-B14F-4D97-AF65-F5344CB8AC3E}">
        <p14:creationId xmlns:p14="http://schemas.microsoft.com/office/powerpoint/2010/main" val="3737552795"/>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ángulo 2">
            <a:extLst>
              <a:ext uri="{FF2B5EF4-FFF2-40B4-BE49-F238E27FC236}">
                <a16:creationId xmlns:a16="http://schemas.microsoft.com/office/drawing/2014/main" id="{6420F684-5B6F-46FB-8F33-3677DFD10446}"/>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1D7FD74D-CBD8-4416-A172-CF63C1A90C4C}"/>
              </a:ext>
            </a:extLst>
          </p:cNvPr>
          <p:cNvCxnSpPr>
            <a:cxnSpLocks/>
          </p:cNvCxnSpPr>
          <p:nvPr/>
        </p:nvCxnSpPr>
        <p:spPr>
          <a:xfrm>
            <a:off x="0" y="11017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316" name="Imagen 10">
            <a:extLst>
              <a:ext uri="{FF2B5EF4-FFF2-40B4-BE49-F238E27FC236}">
                <a16:creationId xmlns:a16="http://schemas.microsoft.com/office/drawing/2014/main" id="{D83ABB89-25C9-43DF-80AD-6D17A4D25A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515767" y="299207"/>
            <a:ext cx="2147888" cy="484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57" name="Imagen 8">
            <a:extLst>
              <a:ext uri="{FF2B5EF4-FFF2-40B4-BE49-F238E27FC236}">
                <a16:creationId xmlns:a16="http://schemas.microsoft.com/office/drawing/2014/main" id="{676440E4-B57B-4C84-8A12-E9335F22DEDD}"/>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3388" y="87312"/>
            <a:ext cx="973137"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F4553E2E-EA0E-47FE-A582-16D4EA7E28D0}"/>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febrero de 2024</a:t>
            </a:r>
          </a:p>
        </p:txBody>
      </p:sp>
      <p:sp>
        <p:nvSpPr>
          <p:cNvPr id="11" name="CuadroTexto 4">
            <a:extLst>
              <a:ext uri="{FF2B5EF4-FFF2-40B4-BE49-F238E27FC236}">
                <a16:creationId xmlns:a16="http://schemas.microsoft.com/office/drawing/2014/main" id="{E6EF5074-12AD-4BA6-9F6D-15D35377C38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89302C7D-C9DB-D6E5-4F67-76DF65418DFA}"/>
              </a:ext>
            </a:extLst>
          </p:cNvPr>
          <p:cNvSpPr txBox="1"/>
          <p:nvPr/>
        </p:nvSpPr>
        <p:spPr>
          <a:xfrm>
            <a:off x="1742019" y="3981630"/>
            <a:ext cx="7868705" cy="830997"/>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unidades residenciales y no residenciales y predios con descuento puerta a puerta.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Archivos planos de catastro con corte al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29 </a:t>
            </a:r>
            <a:r>
              <a:rPr lang="pt-BR" sz="1200" dirty="0">
                <a:solidFill>
                  <a:srgbClr val="4472C4">
                    <a:lumMod val="50000"/>
                  </a:srgbClr>
                </a:solidFill>
                <a:latin typeface="Calibri" panose="020F0502020204030204"/>
              </a:rPr>
              <a:t>de febrero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 Fuente Información predios desocupados. Reportes del SIGAB con corte al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29 de febrero 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graphicFrame>
        <p:nvGraphicFramePr>
          <p:cNvPr id="4" name="Tabla 3">
            <a:extLst>
              <a:ext uri="{FF2B5EF4-FFF2-40B4-BE49-F238E27FC236}">
                <a16:creationId xmlns:a16="http://schemas.microsoft.com/office/drawing/2014/main" id="{60D8D2E3-EEAE-2854-1E2F-1F34246AC704}"/>
              </a:ext>
            </a:extLst>
          </p:cNvPr>
          <p:cNvGraphicFramePr>
            <a:graphicFrameLocks noGrp="1"/>
          </p:cNvGraphicFramePr>
          <p:nvPr/>
        </p:nvGraphicFramePr>
        <p:xfrm>
          <a:off x="1835150" y="2428331"/>
          <a:ext cx="7775575" cy="1304639"/>
        </p:xfrm>
        <a:graphic>
          <a:graphicData uri="http://schemas.openxmlformats.org/drawingml/2006/table">
            <a:tbl>
              <a:tblPr/>
              <a:tblGrid>
                <a:gridCol w="757054">
                  <a:extLst>
                    <a:ext uri="{9D8B030D-6E8A-4147-A177-3AD203B41FA5}">
                      <a16:colId xmlns:a16="http://schemas.microsoft.com/office/drawing/2014/main" val="2072326758"/>
                    </a:ext>
                  </a:extLst>
                </a:gridCol>
                <a:gridCol w="1299609">
                  <a:extLst>
                    <a:ext uri="{9D8B030D-6E8A-4147-A177-3AD203B41FA5}">
                      <a16:colId xmlns:a16="http://schemas.microsoft.com/office/drawing/2014/main" val="2119557655"/>
                    </a:ext>
                  </a:extLst>
                </a:gridCol>
                <a:gridCol w="996788">
                  <a:extLst>
                    <a:ext uri="{9D8B030D-6E8A-4147-A177-3AD203B41FA5}">
                      <a16:colId xmlns:a16="http://schemas.microsoft.com/office/drawing/2014/main" val="2530774265"/>
                    </a:ext>
                  </a:extLst>
                </a:gridCol>
                <a:gridCol w="757054">
                  <a:extLst>
                    <a:ext uri="{9D8B030D-6E8A-4147-A177-3AD203B41FA5}">
                      <a16:colId xmlns:a16="http://schemas.microsoft.com/office/drawing/2014/main" val="1551448475"/>
                    </a:ext>
                  </a:extLst>
                </a:gridCol>
                <a:gridCol w="1466792">
                  <a:extLst>
                    <a:ext uri="{9D8B030D-6E8A-4147-A177-3AD203B41FA5}">
                      <a16:colId xmlns:a16="http://schemas.microsoft.com/office/drawing/2014/main" val="524082059"/>
                    </a:ext>
                  </a:extLst>
                </a:gridCol>
                <a:gridCol w="2498278">
                  <a:extLst>
                    <a:ext uri="{9D8B030D-6E8A-4147-A177-3AD203B41FA5}">
                      <a16:colId xmlns:a16="http://schemas.microsoft.com/office/drawing/2014/main" val="2348920940"/>
                    </a:ext>
                  </a:extLst>
                </a:gridCol>
              </a:tblGrid>
              <a:tr h="519323">
                <a:tc>
                  <a:txBody>
                    <a:bodyPr/>
                    <a:lstStyle/>
                    <a:p>
                      <a:pPr algn="ctr" rtl="0" fontAlgn="ctr"/>
                      <a:r>
                        <a:rPr lang="es-CO" sz="1100" b="1" i="0" u="none" strike="noStrike">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NOM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RECOLECCION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extLst>
                  <a:ext uri="{0D108BD9-81ED-4DB2-BD59-A6C34878D82A}">
                    <a16:rowId xmlns:a16="http://schemas.microsoft.com/office/drawing/2014/main" val="1997959362"/>
                  </a:ext>
                </a:extLst>
              </a:tr>
              <a:tr h="265994">
                <a:tc>
                  <a:txBody>
                    <a:bodyPr/>
                    <a:lstStyle/>
                    <a:p>
                      <a:pPr algn="ctr" rtl="0" fontAlgn="ctr"/>
                      <a:r>
                        <a:rPr lang="es-CO" sz="1100" b="0" i="0" u="none" strike="noStrike">
                          <a:solidFill>
                            <a:srgbClr val="203764"/>
                          </a:solidFill>
                          <a:effectLst/>
                          <a:latin typeface="Calibri" panose="020F0502020204030204" pitchFamily="34" charset="0"/>
                        </a:rPr>
                        <a:t>12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BARRIOS UNIDOS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55.197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79.398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189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134</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45478814"/>
                  </a:ext>
                </a:extLst>
              </a:tr>
              <a:tr h="265994">
                <a:tc>
                  <a:txBody>
                    <a:bodyPr/>
                    <a:lstStyle/>
                    <a:p>
                      <a:pPr algn="ctr" rtl="0" fontAlgn="ctr"/>
                      <a:r>
                        <a:rPr lang="es-CO" sz="1100" b="0" i="0" u="none" strike="noStrike">
                          <a:solidFill>
                            <a:srgbClr val="203764"/>
                          </a:solidFill>
                          <a:effectLst/>
                          <a:latin typeface="Calibri" panose="020F0502020204030204" pitchFamily="34" charset="0"/>
                        </a:rPr>
                        <a:t>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ENGATIVÁ</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230.665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318.577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1.226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221</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714464048"/>
                  </a:ext>
                </a:extLst>
              </a:tr>
              <a:tr h="253328">
                <a:tc gridSpan="2">
                  <a:txBody>
                    <a:bodyPr/>
                    <a:lstStyle/>
                    <a:p>
                      <a:pPr algn="ctr" rtl="0" fontAlgn="ctr"/>
                      <a:r>
                        <a:rPr lang="es-CO" sz="1100" b="1" i="0" u="none" strike="noStrike" dirty="0">
                          <a:solidFill>
                            <a:srgbClr val="203764"/>
                          </a:solidFill>
                          <a:effectLst/>
                          <a:latin typeface="Calibri" panose="020F0502020204030204" pitchFamily="34" charset="0"/>
                        </a:rPr>
                        <a:t>Total ASE 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285.862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397.975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1.415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355</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736659423"/>
                  </a:ext>
                </a:extLst>
              </a:tr>
            </a:tbl>
          </a:graphicData>
        </a:graphic>
      </p:graphicFrame>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66748" y="117972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Imagen 8">
            <a:extLst>
              <a:ext uri="{FF2B5EF4-FFF2-40B4-BE49-F238E27FC236}">
                <a16:creationId xmlns:a16="http://schemas.microsoft.com/office/drawing/2014/main" id="{C9C6D8E7-E3C5-4061-A734-12108E9009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1342" y="138502"/>
            <a:ext cx="878850" cy="818049"/>
          </a:xfrm>
          <a:prstGeom prst="rect">
            <a:avLst/>
          </a:prstGeom>
        </p:spPr>
      </p:pic>
      <p:pic>
        <p:nvPicPr>
          <p:cNvPr id="11" name="Imagen 10">
            <a:extLst>
              <a:ext uri="{FF2B5EF4-FFF2-40B4-BE49-F238E27FC236}">
                <a16:creationId xmlns:a16="http://schemas.microsoft.com/office/drawing/2014/main" id="{34BB3334-2FB4-48B6-8BBB-B081BF793B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79208" y="412867"/>
            <a:ext cx="1570957" cy="354263"/>
          </a:xfrm>
          <a:prstGeom prst="rect">
            <a:avLst/>
          </a:prstGeom>
        </p:spPr>
      </p:pic>
      <p:sp>
        <p:nvSpPr>
          <p:cNvPr id="8" name="CuadroTexto 7">
            <a:extLst>
              <a:ext uri="{FF2B5EF4-FFF2-40B4-BE49-F238E27FC236}">
                <a16:creationId xmlns:a16="http://schemas.microsoft.com/office/drawing/2014/main" id="{840263A6-BB1F-42F4-8F40-53B9899B36D7}"/>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febrero de 2024</a:t>
            </a:r>
          </a:p>
        </p:txBody>
      </p:sp>
      <p:sp>
        <p:nvSpPr>
          <p:cNvPr id="10" name="CuadroTexto 4">
            <a:extLst>
              <a:ext uri="{FF2B5EF4-FFF2-40B4-BE49-F238E27FC236}">
                <a16:creationId xmlns:a16="http://schemas.microsoft.com/office/drawing/2014/main" id="{875126EB-9AF7-4507-87B3-5FCFED86E24E}"/>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D5A82325-04BE-4A28-CDDD-7CBF6579F379}"/>
              </a:ext>
            </a:extLst>
          </p:cNvPr>
          <p:cNvGraphicFramePr>
            <a:graphicFrameLocks noGrp="1"/>
          </p:cNvGraphicFramePr>
          <p:nvPr/>
        </p:nvGraphicFramePr>
        <p:xfrm>
          <a:off x="1835150" y="2251342"/>
          <a:ext cx="7128098" cy="1583381"/>
        </p:xfrm>
        <a:graphic>
          <a:graphicData uri="http://schemas.openxmlformats.org/drawingml/2006/table">
            <a:tbl>
              <a:tblPr>
                <a:tableStyleId>{5C22544A-7EE6-4342-B048-85BDC9FD1C3A}</a:tableStyleId>
              </a:tblPr>
              <a:tblGrid>
                <a:gridCol w="2631723">
                  <a:extLst>
                    <a:ext uri="{9D8B030D-6E8A-4147-A177-3AD203B41FA5}">
                      <a16:colId xmlns:a16="http://schemas.microsoft.com/office/drawing/2014/main" val="4034886128"/>
                    </a:ext>
                  </a:extLst>
                </a:gridCol>
                <a:gridCol w="1208931">
                  <a:extLst>
                    <a:ext uri="{9D8B030D-6E8A-4147-A177-3AD203B41FA5}">
                      <a16:colId xmlns:a16="http://schemas.microsoft.com/office/drawing/2014/main" val="60539990"/>
                    </a:ext>
                  </a:extLst>
                </a:gridCol>
                <a:gridCol w="1580094">
                  <a:extLst>
                    <a:ext uri="{9D8B030D-6E8A-4147-A177-3AD203B41FA5}">
                      <a16:colId xmlns:a16="http://schemas.microsoft.com/office/drawing/2014/main" val="1695695432"/>
                    </a:ext>
                  </a:extLst>
                </a:gridCol>
                <a:gridCol w="1707350">
                  <a:extLst>
                    <a:ext uri="{9D8B030D-6E8A-4147-A177-3AD203B41FA5}">
                      <a16:colId xmlns:a16="http://schemas.microsoft.com/office/drawing/2014/main" val="3883315198"/>
                    </a:ext>
                  </a:extLst>
                </a:gridCol>
              </a:tblGrid>
              <a:tr h="377154">
                <a:tc>
                  <a:txBody>
                    <a:bodyPr/>
                    <a:lstStyle/>
                    <a:p>
                      <a:pPr algn="ctr" rtl="0" fontAlgn="ctr"/>
                      <a:r>
                        <a:rPr lang="es-CO" sz="1100" b="1" u="none" strike="noStrike" dirty="0">
                          <a:solidFill>
                            <a:schemeClr val="accent1">
                              <a:lumMod val="50000"/>
                            </a:schemeClr>
                          </a:solidFill>
                          <a:effectLst/>
                          <a:latin typeface="+mn-lt"/>
                        </a:rPr>
                        <a:t>TIPO DE POBLACIÓN</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fontAlgn="t"/>
                      <a:r>
                        <a:rPr lang="es-CO" sz="1100" b="1" u="none" strike="noStrike" kern="1200" dirty="0">
                          <a:solidFill>
                            <a:schemeClr val="accent1">
                              <a:lumMod val="50000"/>
                            </a:schemeClr>
                          </a:solidFill>
                          <a:effectLst/>
                          <a:latin typeface="+mn-lt"/>
                          <a:ea typeface="+mn-ea"/>
                          <a:cs typeface="+mn-cs"/>
                        </a:rPr>
                        <a:t>ENERO-2024</a:t>
                      </a:r>
                    </a:p>
                  </a:txBody>
                  <a:tcPr marL="9525" marR="9525" marT="9525"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fontAlgn="t"/>
                      <a:r>
                        <a:rPr lang="es-CO" sz="1100" b="1" u="none" strike="noStrike" kern="1200" dirty="0">
                          <a:solidFill>
                            <a:schemeClr val="accent1">
                              <a:lumMod val="50000"/>
                            </a:schemeClr>
                          </a:solidFill>
                          <a:effectLst/>
                          <a:latin typeface="+mn-lt"/>
                          <a:ea typeface="+mn-ea"/>
                          <a:cs typeface="+mn-cs"/>
                        </a:rPr>
                        <a:t>FEBRERO-2024</a:t>
                      </a:r>
                    </a:p>
                  </a:txBody>
                  <a:tcPr marL="9525" marR="9525" marT="9525"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u="none" strike="noStrike" kern="1200" dirty="0">
                          <a:solidFill>
                            <a:schemeClr val="accent1">
                              <a:lumMod val="50000"/>
                            </a:schemeClr>
                          </a:solidFill>
                          <a:effectLst/>
                          <a:latin typeface="+mn-lt"/>
                          <a:ea typeface="+mn-ea"/>
                          <a:cs typeface="+mn-cs"/>
                        </a:rPr>
                        <a:t>% PARTICIPACIÓN</a:t>
                      </a:r>
                    </a:p>
                    <a:p>
                      <a:pPr marL="0" marR="0" lvl="0" indent="0" algn="ctr" defTabSz="914400" rtl="0" eaLnBrk="1" fontAlgn="ctr" latinLnBrk="0" hangingPunct="1">
                        <a:lnSpc>
                          <a:spcPct val="100000"/>
                        </a:lnSpc>
                        <a:spcBef>
                          <a:spcPts val="0"/>
                        </a:spcBef>
                        <a:spcAft>
                          <a:spcPts val="0"/>
                        </a:spcAft>
                        <a:buClrTx/>
                        <a:buSzTx/>
                        <a:buFontTx/>
                        <a:buNone/>
                        <a:tabLst/>
                        <a:defRPr/>
                      </a:pPr>
                      <a:r>
                        <a:rPr lang="es-CO" sz="1100" b="1" i="0" u="none" strike="noStrike" dirty="0">
                          <a:solidFill>
                            <a:srgbClr val="002060"/>
                          </a:solidFill>
                          <a:effectLst/>
                          <a:latin typeface="+mn-lt"/>
                        </a:rPr>
                        <a:t>(FEB-24)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50691756"/>
                  </a:ext>
                </a:extLst>
              </a:tr>
              <a:tr h="346939">
                <a:tc>
                  <a:txBody>
                    <a:bodyPr/>
                    <a:lstStyle/>
                    <a:p>
                      <a:pPr algn="ctr" rtl="0" fontAlgn="ctr"/>
                      <a:r>
                        <a:rPr lang="es-CO" sz="1100" u="none" strike="noStrike" dirty="0">
                          <a:solidFill>
                            <a:schemeClr val="accent1">
                              <a:lumMod val="50000"/>
                            </a:schemeClr>
                          </a:solidFill>
                          <a:effectLst/>
                          <a:latin typeface="+mn-lt"/>
                        </a:rPr>
                        <a:t>NÚMERO DE SUSCRIPTORES RURALES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marL="0" algn="ctr" defTabSz="914400" rtl="0" eaLnBrk="1" fontAlgn="ctr" latinLnBrk="0" hangingPunct="1"/>
                      <a:r>
                        <a:rPr lang="es-CO" sz="1100" u="none" strike="noStrike" kern="1200" dirty="0">
                          <a:solidFill>
                            <a:schemeClr val="accent1">
                              <a:lumMod val="50000"/>
                            </a:schemeClr>
                          </a:solidFill>
                          <a:effectLst/>
                          <a:latin typeface="+mn-lt"/>
                          <a:ea typeface="+mn-ea"/>
                          <a:cs typeface="+mn-cs"/>
                        </a:rPr>
                        <a:t>0</a:t>
                      </a:r>
                    </a:p>
                  </a:txBody>
                  <a:tcPr marL="9525" marR="9525" marT="9525"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marL="0" algn="ctr" defTabSz="914400" rtl="0" eaLnBrk="1" fontAlgn="ctr" latinLnBrk="0" hangingPunct="1"/>
                      <a:r>
                        <a:rPr lang="es-CO" sz="1100" u="none" strike="noStrike" kern="1200" dirty="0">
                          <a:solidFill>
                            <a:schemeClr val="accent1">
                              <a:lumMod val="50000"/>
                            </a:schemeClr>
                          </a:solidFill>
                          <a:effectLst/>
                          <a:latin typeface="+mn-lt"/>
                          <a:ea typeface="+mn-ea"/>
                          <a:cs typeface="+mn-cs"/>
                        </a:rPr>
                        <a:t>0</a:t>
                      </a:r>
                    </a:p>
                  </a:txBody>
                  <a:tcPr marL="9525" marR="9525" marT="9525"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u="none" strike="noStrike" dirty="0">
                          <a:solidFill>
                            <a:schemeClr val="accent1">
                              <a:lumMod val="50000"/>
                            </a:schemeClr>
                          </a:solidFill>
                          <a:effectLst/>
                          <a:latin typeface="+mn-lt"/>
                        </a:rPr>
                        <a:t>0%</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61100649"/>
                  </a:ext>
                </a:extLst>
              </a:tr>
              <a:tr h="577234">
                <a:tc>
                  <a:txBody>
                    <a:bodyPr/>
                    <a:lstStyle/>
                    <a:p>
                      <a:pPr algn="ctr" rtl="0" fontAlgn="ctr"/>
                      <a:r>
                        <a:rPr lang="es-CO" sz="1100" u="none" strike="noStrike" dirty="0">
                          <a:solidFill>
                            <a:schemeClr val="accent1">
                              <a:lumMod val="50000"/>
                            </a:schemeClr>
                          </a:solidFill>
                          <a:effectLst/>
                          <a:latin typeface="+mn-lt"/>
                        </a:rPr>
                        <a:t>NÚMERO DE SUSCRIPTORES URBANOS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285.395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285.862</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42652749"/>
                  </a:ext>
                </a:extLst>
              </a:tr>
              <a:tr h="282054">
                <a:tc>
                  <a:txBody>
                    <a:bodyPr/>
                    <a:lstStyle/>
                    <a:p>
                      <a:pPr algn="ctr" rtl="0" fontAlgn="ctr"/>
                      <a:r>
                        <a:rPr lang="es-CO" sz="1100" b="1" u="none" strike="noStrike" dirty="0">
                          <a:solidFill>
                            <a:schemeClr val="accent1">
                              <a:lumMod val="50000"/>
                            </a:schemeClr>
                          </a:solidFill>
                          <a:effectLst/>
                          <a:latin typeface="+mn-lt"/>
                        </a:rPr>
                        <a:t>TOTAL</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285.395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285.862</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32527702"/>
                  </a:ext>
                </a:extLst>
              </a:tr>
            </a:tbl>
          </a:graphicData>
        </a:graphic>
      </p:graphicFrame>
      <p:sp>
        <p:nvSpPr>
          <p:cNvPr id="3" name="CuadroTexto 2">
            <a:extLst>
              <a:ext uri="{FF2B5EF4-FFF2-40B4-BE49-F238E27FC236}">
                <a16:creationId xmlns:a16="http://schemas.microsoft.com/office/drawing/2014/main" id="{0AEDA9FA-FD56-E8A0-CC63-F1AC904B549D}"/>
              </a:ext>
            </a:extLst>
          </p:cNvPr>
          <p:cNvSpPr txBox="1"/>
          <p:nvPr/>
        </p:nvSpPr>
        <p:spPr>
          <a:xfrm>
            <a:off x="1835150" y="3925673"/>
            <a:ext cx="7250484"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por tipo de población. Archivos planos de catastro con corte a </a:t>
            </a:r>
            <a:r>
              <a:rPr lang="pt-BR" sz="1200" dirty="0">
                <a:solidFill>
                  <a:srgbClr val="4472C4">
                    <a:lumMod val="50000"/>
                  </a:srgbClr>
                </a:solidFill>
                <a:latin typeface="Calibri" panose="020F0502020204030204"/>
              </a:rPr>
              <a:t>29</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de </a:t>
            </a:r>
            <a:r>
              <a:rPr lang="pt-BR" sz="1200" dirty="0">
                <a:solidFill>
                  <a:srgbClr val="4472C4">
                    <a:lumMod val="50000"/>
                  </a:srgbClr>
                </a:solidFill>
                <a:latin typeface="Calibri" panose="020F0502020204030204"/>
              </a:rPr>
              <a:t>febrero</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de 2024</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88326478"/>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0" y="117972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Imagen 8">
            <a:extLst>
              <a:ext uri="{FF2B5EF4-FFF2-40B4-BE49-F238E27FC236}">
                <a16:creationId xmlns:a16="http://schemas.microsoft.com/office/drawing/2014/main" id="{C9C6D8E7-E3C5-4061-A734-12108E9009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74187" y="94175"/>
            <a:ext cx="956363" cy="890200"/>
          </a:xfrm>
          <a:prstGeom prst="rect">
            <a:avLst/>
          </a:prstGeom>
        </p:spPr>
      </p:pic>
      <p:pic>
        <p:nvPicPr>
          <p:cNvPr id="11" name="Imagen 10">
            <a:extLst>
              <a:ext uri="{FF2B5EF4-FFF2-40B4-BE49-F238E27FC236}">
                <a16:creationId xmlns:a16="http://schemas.microsoft.com/office/drawing/2014/main" id="{34BB3334-2FB4-48B6-8BBB-B081BF793B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45200" y="630112"/>
            <a:ext cx="1570957" cy="354263"/>
          </a:xfrm>
          <a:prstGeom prst="rect">
            <a:avLst/>
          </a:prstGeom>
        </p:spPr>
      </p:pic>
      <p:sp>
        <p:nvSpPr>
          <p:cNvPr id="12" name="CuadroTexto 11">
            <a:extLst>
              <a:ext uri="{FF2B5EF4-FFF2-40B4-BE49-F238E27FC236}">
                <a16:creationId xmlns:a16="http://schemas.microsoft.com/office/drawing/2014/main" id="{7F22A2E5-A5E1-451B-8AE4-965572E4A6A1}"/>
              </a:ext>
            </a:extLst>
          </p:cNvPr>
          <p:cNvSpPr txBox="1"/>
          <p:nvPr/>
        </p:nvSpPr>
        <p:spPr>
          <a:xfrm>
            <a:off x="1224782" y="163862"/>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febrero de 2024</a:t>
            </a:r>
          </a:p>
        </p:txBody>
      </p:sp>
      <p:sp>
        <p:nvSpPr>
          <p:cNvPr id="10" name="CuadroTexto 4">
            <a:extLst>
              <a:ext uri="{FF2B5EF4-FFF2-40B4-BE49-F238E27FC236}">
                <a16:creationId xmlns:a16="http://schemas.microsoft.com/office/drawing/2014/main" id="{2E3D8371-95B8-4199-955C-E43ACACA123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791EAAA0-3D54-51FA-318A-1809ACDB11D5}"/>
              </a:ext>
            </a:extLst>
          </p:cNvPr>
          <p:cNvGraphicFramePr>
            <a:graphicFrameLocks noGrp="1"/>
          </p:cNvGraphicFramePr>
          <p:nvPr/>
        </p:nvGraphicFramePr>
        <p:xfrm>
          <a:off x="1951024" y="2245926"/>
          <a:ext cx="6796596" cy="1076394"/>
        </p:xfrm>
        <a:graphic>
          <a:graphicData uri="http://schemas.openxmlformats.org/drawingml/2006/table">
            <a:tbl>
              <a:tblPr/>
              <a:tblGrid>
                <a:gridCol w="563511">
                  <a:extLst>
                    <a:ext uri="{9D8B030D-6E8A-4147-A177-3AD203B41FA5}">
                      <a16:colId xmlns:a16="http://schemas.microsoft.com/office/drawing/2014/main" val="3166686462"/>
                    </a:ext>
                  </a:extLst>
                </a:gridCol>
                <a:gridCol w="2077695">
                  <a:extLst>
                    <a:ext uri="{9D8B030D-6E8A-4147-A177-3AD203B41FA5}">
                      <a16:colId xmlns:a16="http://schemas.microsoft.com/office/drawing/2014/main" val="3817956555"/>
                    </a:ext>
                  </a:extLst>
                </a:gridCol>
                <a:gridCol w="2077695">
                  <a:extLst>
                    <a:ext uri="{9D8B030D-6E8A-4147-A177-3AD203B41FA5}">
                      <a16:colId xmlns:a16="http://schemas.microsoft.com/office/drawing/2014/main" val="1215206883"/>
                    </a:ext>
                  </a:extLst>
                </a:gridCol>
                <a:gridCol w="2077695">
                  <a:extLst>
                    <a:ext uri="{9D8B030D-6E8A-4147-A177-3AD203B41FA5}">
                      <a16:colId xmlns:a16="http://schemas.microsoft.com/office/drawing/2014/main" val="2847405450"/>
                    </a:ext>
                  </a:extLst>
                </a:gridCol>
              </a:tblGrid>
              <a:tr h="616806">
                <a:tc>
                  <a:txBody>
                    <a:bodyPr/>
                    <a:lstStyle/>
                    <a:p>
                      <a:pPr algn="ctr" rtl="0" fontAlgn="ctr"/>
                      <a:r>
                        <a:rPr lang="es-CO" sz="1100" b="1" i="0" u="none" strike="noStrike" dirty="0">
                          <a:solidFill>
                            <a:schemeClr val="accent1">
                              <a:lumMod val="50000"/>
                            </a:schemeClr>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9588">
                <a:tc>
                  <a:txBody>
                    <a:bodyPr/>
                    <a:lstStyle/>
                    <a:p>
                      <a:pPr algn="ctr" rtl="0" fontAlgn="ctr"/>
                      <a:r>
                        <a:rPr lang="es-CO" sz="1100" b="0" i="0" u="none" strike="noStrike" dirty="0">
                          <a:solidFill>
                            <a:schemeClr val="accent1">
                              <a:lumMod val="50000"/>
                            </a:schemeClr>
                          </a:solidFill>
                          <a:effectLst/>
                          <a:latin typeface="+mn-lt"/>
                        </a:rPr>
                        <a:t>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285.862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92.622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400" b="1" i="0" u="none" strike="noStrike" dirty="0">
                          <a:solidFill>
                            <a:schemeClr val="accent1">
                              <a:lumMod val="50000"/>
                            </a:schemeClr>
                          </a:solidFill>
                          <a:effectLst/>
                          <a:latin typeface="+mn-lt"/>
                        </a:rPr>
                        <a:t>32,40%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
        <p:nvSpPr>
          <p:cNvPr id="3" name="CuadroTexto 2">
            <a:extLst>
              <a:ext uri="{FF2B5EF4-FFF2-40B4-BE49-F238E27FC236}">
                <a16:creationId xmlns:a16="http://schemas.microsoft.com/office/drawing/2014/main" id="{63BA9C52-0065-7134-707C-C9096A42D1F8}"/>
              </a:ext>
            </a:extLst>
          </p:cNvPr>
          <p:cNvSpPr txBox="1"/>
          <p:nvPr/>
        </p:nvSpPr>
        <p:spPr>
          <a:xfrm>
            <a:off x="1910080" y="3752991"/>
            <a:ext cx="6968608" cy="461665"/>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Asociaciones de aprovechamiento. Archivos planos de catastro con corte a </a:t>
            </a:r>
            <a:r>
              <a:rPr lang="pt-BR" sz="1200" dirty="0">
                <a:solidFill>
                  <a:srgbClr val="4472C4">
                    <a:lumMod val="50000"/>
                  </a:srgbClr>
                </a:solidFill>
                <a:latin typeface="Calibri" panose="020F0502020204030204"/>
              </a:rPr>
              <a:t>29</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lang="pt-BR" sz="1200" dirty="0">
                <a:solidFill>
                  <a:srgbClr val="4472C4">
                    <a:lumMod val="50000"/>
                  </a:srgbClr>
                </a:solidFill>
                <a:latin typeface="Calibri" panose="020F0502020204030204"/>
              </a:rPr>
              <a:t>de febrero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463208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ángulo 2">
            <a:extLst>
              <a:ext uri="{FF2B5EF4-FFF2-40B4-BE49-F238E27FC236}">
                <a16:creationId xmlns:a16="http://schemas.microsoft.com/office/drawing/2014/main" id="{0D556F27-E68E-49D3-ABBF-E320D5B47F59}"/>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52749624-A64B-4436-8DB7-6F083DEE945A}"/>
              </a:ext>
            </a:extLst>
          </p:cNvPr>
          <p:cNvCxnSpPr>
            <a:cxnSpLocks/>
          </p:cNvCxnSpPr>
          <p:nvPr/>
        </p:nvCxnSpPr>
        <p:spPr>
          <a:xfrm>
            <a:off x="118268" y="11375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5364" name="Imagen 10">
            <a:extLst>
              <a:ext uri="{FF2B5EF4-FFF2-40B4-BE49-F238E27FC236}">
                <a16:creationId xmlns:a16="http://schemas.microsoft.com/office/drawing/2014/main" id="{9E691D79-9A17-432E-A73B-B3CBAFCC35E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893116" y="309456"/>
            <a:ext cx="1784717" cy="6036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95" name="Imagen 8">
            <a:extLst>
              <a:ext uri="{FF2B5EF4-FFF2-40B4-BE49-F238E27FC236}">
                <a16:creationId xmlns:a16="http://schemas.microsoft.com/office/drawing/2014/main" id="{21753E94-4353-432B-A08E-99E336B106D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3388" y="101600"/>
            <a:ext cx="973137"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893C46A5-D87B-40C5-B624-A7AFE591066D}"/>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febrero de 2024</a:t>
            </a:r>
          </a:p>
        </p:txBody>
      </p:sp>
      <p:sp>
        <p:nvSpPr>
          <p:cNvPr id="11" name="CuadroTexto 4">
            <a:extLst>
              <a:ext uri="{FF2B5EF4-FFF2-40B4-BE49-F238E27FC236}">
                <a16:creationId xmlns:a16="http://schemas.microsoft.com/office/drawing/2014/main" id="{F49C08EE-04C1-4565-AD4A-D510F839E570}"/>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51667D2B-36BB-CB14-C7A1-C13ACBCA9218}"/>
              </a:ext>
            </a:extLst>
          </p:cNvPr>
          <p:cNvSpPr txBox="1"/>
          <p:nvPr/>
        </p:nvSpPr>
        <p:spPr>
          <a:xfrm>
            <a:off x="1661267" y="3777349"/>
            <a:ext cx="7868705"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unidades residenciales y no residenciales y predios con descuento puerta a puerta.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Archivos planos de catastro con corte al 29</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de febrero 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 Fuente Información predios desocupados. Reportes del SIGAB con corte al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29 de febrero 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p:txBody>
      </p:sp>
      <p:graphicFrame>
        <p:nvGraphicFramePr>
          <p:cNvPr id="4" name="Tabla 3">
            <a:extLst>
              <a:ext uri="{FF2B5EF4-FFF2-40B4-BE49-F238E27FC236}">
                <a16:creationId xmlns:a16="http://schemas.microsoft.com/office/drawing/2014/main" id="{924715E8-A61C-B9EF-9BE4-BC12547A99F6}"/>
              </a:ext>
            </a:extLst>
          </p:cNvPr>
          <p:cNvGraphicFramePr>
            <a:graphicFrameLocks noGrp="1"/>
          </p:cNvGraphicFramePr>
          <p:nvPr/>
        </p:nvGraphicFramePr>
        <p:xfrm>
          <a:off x="1835150" y="2790217"/>
          <a:ext cx="7823200" cy="790575"/>
        </p:xfrm>
        <a:graphic>
          <a:graphicData uri="http://schemas.openxmlformats.org/drawingml/2006/table">
            <a:tbl>
              <a:tblPr/>
              <a:tblGrid>
                <a:gridCol w="761691">
                  <a:extLst>
                    <a:ext uri="{9D8B030D-6E8A-4147-A177-3AD203B41FA5}">
                      <a16:colId xmlns:a16="http://schemas.microsoft.com/office/drawing/2014/main" val="107963493"/>
                    </a:ext>
                  </a:extLst>
                </a:gridCol>
                <a:gridCol w="1307569">
                  <a:extLst>
                    <a:ext uri="{9D8B030D-6E8A-4147-A177-3AD203B41FA5}">
                      <a16:colId xmlns:a16="http://schemas.microsoft.com/office/drawing/2014/main" val="2612853058"/>
                    </a:ext>
                  </a:extLst>
                </a:gridCol>
                <a:gridCol w="959821">
                  <a:extLst>
                    <a:ext uri="{9D8B030D-6E8A-4147-A177-3AD203B41FA5}">
                      <a16:colId xmlns:a16="http://schemas.microsoft.com/office/drawing/2014/main" val="2314877193"/>
                    </a:ext>
                  </a:extLst>
                </a:gridCol>
                <a:gridCol w="804763">
                  <a:extLst>
                    <a:ext uri="{9D8B030D-6E8A-4147-A177-3AD203B41FA5}">
                      <a16:colId xmlns:a16="http://schemas.microsoft.com/office/drawing/2014/main" val="58558935"/>
                    </a:ext>
                  </a:extLst>
                </a:gridCol>
                <a:gridCol w="1475776">
                  <a:extLst>
                    <a:ext uri="{9D8B030D-6E8A-4147-A177-3AD203B41FA5}">
                      <a16:colId xmlns:a16="http://schemas.microsoft.com/office/drawing/2014/main" val="19323813"/>
                    </a:ext>
                  </a:extLst>
                </a:gridCol>
                <a:gridCol w="2513580">
                  <a:extLst>
                    <a:ext uri="{9D8B030D-6E8A-4147-A177-3AD203B41FA5}">
                      <a16:colId xmlns:a16="http://schemas.microsoft.com/office/drawing/2014/main" val="2957520568"/>
                    </a:ext>
                  </a:extLst>
                </a:gridCol>
              </a:tblGrid>
              <a:tr h="390525">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 PUERTA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296592690"/>
                  </a:ext>
                </a:extLst>
              </a:tr>
              <a:tr h="200025">
                <a:tc>
                  <a:txBody>
                    <a:bodyPr/>
                    <a:lstStyle/>
                    <a:p>
                      <a:pPr algn="ctr" rtl="0" fontAlgn="ctr"/>
                      <a:r>
                        <a:rPr lang="es-CO" sz="1100" b="0" i="0" u="none" strike="noStrike">
                          <a:solidFill>
                            <a:srgbClr val="203764"/>
                          </a:solidFill>
                          <a:effectLst/>
                          <a:latin typeface="Calibri" panose="020F0502020204030204" pitchFamily="34" charset="0"/>
                        </a:rPr>
                        <a:t>11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SUBA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391.101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440.904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965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11.408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742858644"/>
                  </a:ext>
                </a:extLst>
              </a:tr>
              <a:tr h="200025">
                <a:tc gridSpan="2">
                  <a:txBody>
                    <a:bodyPr/>
                    <a:lstStyle/>
                    <a:p>
                      <a:pPr algn="ctr" rtl="0" fontAlgn="ctr"/>
                      <a:r>
                        <a:rPr lang="es-CO" sz="1100" b="1" i="0" u="none" strike="noStrike">
                          <a:solidFill>
                            <a:srgbClr val="203764"/>
                          </a:solidFill>
                          <a:effectLst/>
                          <a:latin typeface="Calibri" panose="020F0502020204030204" pitchFamily="34" charset="0"/>
                        </a:rPr>
                        <a:t>Total ASE 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391.101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440.904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965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11.408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515526415"/>
                  </a:ext>
                </a:extLst>
              </a:tr>
            </a:tbl>
          </a:graphicData>
        </a:graphic>
      </p:graphicFrame>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DBD8D8-49EC-43E8-81E3-3ABA81925DE2}"/>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B533D59B-34D0-438E-ACF2-7B8CB815AB49}"/>
              </a:ext>
            </a:extLst>
          </p:cNvPr>
          <p:cNvCxnSpPr>
            <a:cxnSpLocks/>
          </p:cNvCxnSpPr>
          <p:nvPr/>
        </p:nvCxnSpPr>
        <p:spPr>
          <a:xfrm>
            <a:off x="118269" y="1332448"/>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26" name="Imagen 8">
            <a:extLst>
              <a:ext uri="{FF2B5EF4-FFF2-40B4-BE49-F238E27FC236}">
                <a16:creationId xmlns:a16="http://schemas.microsoft.com/office/drawing/2014/main" id="{E968119C-7BF4-431A-99D9-3577F111CC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79413" y="270736"/>
            <a:ext cx="84455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46B9C2BD-9148-4835-984E-C25D879DE04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773868" y="303709"/>
            <a:ext cx="1781557" cy="602472"/>
          </a:xfrm>
          <a:prstGeom prst="rect">
            <a:avLst/>
          </a:prstGeom>
        </p:spPr>
      </p:pic>
      <p:sp>
        <p:nvSpPr>
          <p:cNvPr id="9" name="CuadroTexto 8">
            <a:extLst>
              <a:ext uri="{FF2B5EF4-FFF2-40B4-BE49-F238E27FC236}">
                <a16:creationId xmlns:a16="http://schemas.microsoft.com/office/drawing/2014/main" id="{7253B8BD-8B1B-4996-BD27-320D48DE053E}"/>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febrero de 2024</a:t>
            </a:r>
          </a:p>
        </p:txBody>
      </p:sp>
      <p:sp>
        <p:nvSpPr>
          <p:cNvPr id="10" name="CuadroTexto 4">
            <a:extLst>
              <a:ext uri="{FF2B5EF4-FFF2-40B4-BE49-F238E27FC236}">
                <a16:creationId xmlns:a16="http://schemas.microsoft.com/office/drawing/2014/main" id="{11BFB82A-C38C-4B76-9A28-C5E317B68818}"/>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4A28D734-85BB-1123-E64D-6F560C02CBAA}"/>
              </a:ext>
            </a:extLst>
          </p:cNvPr>
          <p:cNvGraphicFramePr>
            <a:graphicFrameLocks noGrp="1"/>
          </p:cNvGraphicFramePr>
          <p:nvPr/>
        </p:nvGraphicFramePr>
        <p:xfrm>
          <a:off x="1835150" y="2146811"/>
          <a:ext cx="7477663" cy="1442188"/>
        </p:xfrm>
        <a:graphic>
          <a:graphicData uri="http://schemas.openxmlformats.org/drawingml/2006/table">
            <a:tbl>
              <a:tblPr>
                <a:tableStyleId>{5C22544A-7EE6-4342-B048-85BDC9FD1C3A}</a:tableStyleId>
              </a:tblPr>
              <a:tblGrid>
                <a:gridCol w="2760784">
                  <a:extLst>
                    <a:ext uri="{9D8B030D-6E8A-4147-A177-3AD203B41FA5}">
                      <a16:colId xmlns:a16="http://schemas.microsoft.com/office/drawing/2014/main" val="4034886128"/>
                    </a:ext>
                  </a:extLst>
                </a:gridCol>
                <a:gridCol w="1268218">
                  <a:extLst>
                    <a:ext uri="{9D8B030D-6E8A-4147-A177-3AD203B41FA5}">
                      <a16:colId xmlns:a16="http://schemas.microsoft.com/office/drawing/2014/main" val="60539990"/>
                    </a:ext>
                  </a:extLst>
                </a:gridCol>
                <a:gridCol w="1657582">
                  <a:extLst>
                    <a:ext uri="{9D8B030D-6E8A-4147-A177-3AD203B41FA5}">
                      <a16:colId xmlns:a16="http://schemas.microsoft.com/office/drawing/2014/main" val="1695695432"/>
                    </a:ext>
                  </a:extLst>
                </a:gridCol>
                <a:gridCol w="1791079">
                  <a:extLst>
                    <a:ext uri="{9D8B030D-6E8A-4147-A177-3AD203B41FA5}">
                      <a16:colId xmlns:a16="http://schemas.microsoft.com/office/drawing/2014/main" val="3883315198"/>
                    </a:ext>
                  </a:extLst>
                </a:gridCol>
              </a:tblGrid>
              <a:tr h="515575">
                <a:tc>
                  <a:txBody>
                    <a:bodyPr/>
                    <a:lstStyle/>
                    <a:p>
                      <a:pPr algn="ctr" rtl="0" fontAlgn="ctr"/>
                      <a:r>
                        <a:rPr lang="es-CO" sz="1100" b="1" u="none" strike="noStrike" dirty="0">
                          <a:solidFill>
                            <a:schemeClr val="accent1">
                              <a:lumMod val="50000"/>
                            </a:schemeClr>
                          </a:solidFill>
                          <a:effectLst/>
                          <a:latin typeface="+mn-lt"/>
                        </a:rPr>
                        <a:t>TIPO DE POBLACIÓN</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fontAlgn="t"/>
                      <a:r>
                        <a:rPr lang="es-CO" sz="1100" b="1" u="none" strike="noStrike" kern="1200" dirty="0">
                          <a:solidFill>
                            <a:schemeClr val="accent1">
                              <a:lumMod val="50000"/>
                            </a:schemeClr>
                          </a:solidFill>
                          <a:effectLst/>
                          <a:latin typeface="+mn-lt"/>
                          <a:ea typeface="+mn-ea"/>
                          <a:cs typeface="+mn-cs"/>
                        </a:rPr>
                        <a:t>ENERO-24</a:t>
                      </a:r>
                    </a:p>
                  </a:txBody>
                  <a:tcPr marL="9525" marR="9525" marT="9525"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fontAlgn="t"/>
                      <a:r>
                        <a:rPr lang="es-CO" sz="1100" b="1" u="none" strike="noStrike" kern="1200" dirty="0">
                          <a:solidFill>
                            <a:schemeClr val="accent1">
                              <a:lumMod val="50000"/>
                            </a:schemeClr>
                          </a:solidFill>
                          <a:effectLst/>
                          <a:latin typeface="+mn-lt"/>
                          <a:ea typeface="+mn-ea"/>
                          <a:cs typeface="+mn-cs"/>
                        </a:rPr>
                        <a:t>FEBRERO-24</a:t>
                      </a:r>
                    </a:p>
                  </a:txBody>
                  <a:tcPr marL="9525" marR="9525" marT="9525"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u="none" strike="noStrike" kern="1200" dirty="0">
                          <a:solidFill>
                            <a:schemeClr val="accent1">
                              <a:lumMod val="50000"/>
                            </a:schemeClr>
                          </a:solidFill>
                          <a:effectLst/>
                          <a:latin typeface="+mn-lt"/>
                          <a:ea typeface="+mn-ea"/>
                          <a:cs typeface="+mn-cs"/>
                        </a:rPr>
                        <a:t>% PARTICIPACIÓN</a:t>
                      </a:r>
                    </a:p>
                    <a:p>
                      <a:pPr marL="0" marR="0" lvl="0" indent="0" algn="ctr" defTabSz="914400" rtl="0" eaLnBrk="1" fontAlgn="ctr" latinLnBrk="0" hangingPunct="1">
                        <a:lnSpc>
                          <a:spcPct val="100000"/>
                        </a:lnSpc>
                        <a:spcBef>
                          <a:spcPts val="0"/>
                        </a:spcBef>
                        <a:spcAft>
                          <a:spcPts val="0"/>
                        </a:spcAft>
                        <a:buClrTx/>
                        <a:buSzTx/>
                        <a:buFontTx/>
                        <a:buNone/>
                        <a:tabLst/>
                        <a:defRPr/>
                      </a:pPr>
                      <a:r>
                        <a:rPr lang="es-CO" sz="1100" b="1" i="0" u="none" strike="noStrike" dirty="0">
                          <a:solidFill>
                            <a:srgbClr val="002060"/>
                          </a:solidFill>
                          <a:effectLst/>
                          <a:latin typeface="+mn-lt"/>
                        </a:rPr>
                        <a:t>(FEB-24)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50691756"/>
                  </a:ext>
                </a:extLst>
              </a:tr>
              <a:tr h="324465">
                <a:tc>
                  <a:txBody>
                    <a:bodyPr/>
                    <a:lstStyle/>
                    <a:p>
                      <a:pPr algn="ctr" rtl="0" fontAlgn="ctr"/>
                      <a:r>
                        <a:rPr lang="es-CO" sz="1100" u="none" strike="noStrike" dirty="0">
                          <a:solidFill>
                            <a:schemeClr val="accent1">
                              <a:lumMod val="50000"/>
                            </a:schemeClr>
                          </a:solidFill>
                          <a:effectLst/>
                          <a:latin typeface="+mn-lt"/>
                        </a:rPr>
                        <a:t>NÚMERO DE SUSCRIPTORES RURALES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1.636</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1.636</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0,42%</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61100649"/>
                  </a:ext>
                </a:extLst>
              </a:tr>
              <a:tr h="338365">
                <a:tc>
                  <a:txBody>
                    <a:bodyPr/>
                    <a:lstStyle/>
                    <a:p>
                      <a:pPr algn="ctr" rtl="0" fontAlgn="ctr"/>
                      <a:r>
                        <a:rPr lang="es-CO" sz="1100" u="none" strike="noStrike" dirty="0">
                          <a:solidFill>
                            <a:schemeClr val="accent1">
                              <a:lumMod val="50000"/>
                            </a:schemeClr>
                          </a:solidFill>
                          <a:effectLst/>
                          <a:latin typeface="+mn-lt"/>
                        </a:rPr>
                        <a:t>NÚMERO DE SUSCRIPTORES URBANOS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389.111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389.465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99,58%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42652749"/>
                  </a:ext>
                </a:extLst>
              </a:tr>
              <a:tr h="263783">
                <a:tc>
                  <a:txBody>
                    <a:bodyPr/>
                    <a:lstStyle/>
                    <a:p>
                      <a:pPr algn="ctr" rtl="0" fontAlgn="ctr"/>
                      <a:r>
                        <a:rPr lang="es-CO" sz="1100" b="1" u="none" strike="noStrike" dirty="0">
                          <a:solidFill>
                            <a:schemeClr val="accent1">
                              <a:lumMod val="50000"/>
                            </a:schemeClr>
                          </a:solidFill>
                          <a:effectLst/>
                          <a:latin typeface="+mn-lt"/>
                        </a:rPr>
                        <a:t>TOTAL</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390.747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391.101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32527702"/>
                  </a:ext>
                </a:extLst>
              </a:tr>
            </a:tbl>
          </a:graphicData>
        </a:graphic>
      </p:graphicFrame>
      <p:sp>
        <p:nvSpPr>
          <p:cNvPr id="5" name="CuadroTexto 4">
            <a:extLst>
              <a:ext uri="{FF2B5EF4-FFF2-40B4-BE49-F238E27FC236}">
                <a16:creationId xmlns:a16="http://schemas.microsoft.com/office/drawing/2014/main" id="{5FE60267-4DEA-D210-64AE-2CE5404B8D46}"/>
              </a:ext>
            </a:extLst>
          </p:cNvPr>
          <p:cNvSpPr txBox="1"/>
          <p:nvPr/>
        </p:nvSpPr>
        <p:spPr>
          <a:xfrm>
            <a:off x="1713099" y="3917360"/>
            <a:ext cx="6924854"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por tipo de población.  Archivos planos de catastro con corte a </a:t>
            </a:r>
            <a:r>
              <a:rPr lang="es-MX" sz="1200" dirty="0">
                <a:solidFill>
                  <a:srgbClr val="4472C4">
                    <a:lumMod val="50000"/>
                  </a:srgbClr>
                </a:solidFill>
                <a:latin typeface="Calibri" panose="020F0502020204030204"/>
              </a:rPr>
              <a:t>29</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de </a:t>
            </a:r>
            <a:r>
              <a:rPr lang="es-MX" sz="1200" dirty="0">
                <a:solidFill>
                  <a:srgbClr val="4472C4">
                    <a:lumMod val="50000"/>
                  </a:srgbClr>
                </a:solidFill>
                <a:latin typeface="Calibri" panose="020F0502020204030204"/>
              </a:rPr>
              <a:t>febrero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3692670"/>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DBD8D8-49EC-43E8-81E3-3ABA81925DE2}"/>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B533D59B-34D0-438E-ACF2-7B8CB815AB49}"/>
              </a:ext>
            </a:extLst>
          </p:cNvPr>
          <p:cNvCxnSpPr>
            <a:cxnSpLocks/>
          </p:cNvCxnSpPr>
          <p:nvPr/>
        </p:nvCxnSpPr>
        <p:spPr>
          <a:xfrm>
            <a:off x="118269" y="1329729"/>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26" name="Imagen 8">
            <a:extLst>
              <a:ext uri="{FF2B5EF4-FFF2-40B4-BE49-F238E27FC236}">
                <a16:creationId xmlns:a16="http://schemas.microsoft.com/office/drawing/2014/main" id="{E968119C-7BF4-431A-99D9-3577F111CC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07136" y="191222"/>
            <a:ext cx="84455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46B9C2BD-9148-4835-984E-C25D879DE04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203307" y="599830"/>
            <a:ext cx="1781557" cy="602472"/>
          </a:xfrm>
          <a:prstGeom prst="rect">
            <a:avLst/>
          </a:prstGeom>
        </p:spPr>
      </p:pic>
      <p:sp>
        <p:nvSpPr>
          <p:cNvPr id="10" name="CuadroTexto 9">
            <a:extLst>
              <a:ext uri="{FF2B5EF4-FFF2-40B4-BE49-F238E27FC236}">
                <a16:creationId xmlns:a16="http://schemas.microsoft.com/office/drawing/2014/main" id="{351358F1-60F9-4B3C-BC42-E527E1955948}"/>
              </a:ext>
            </a:extLst>
          </p:cNvPr>
          <p:cNvSpPr txBox="1"/>
          <p:nvPr/>
        </p:nvSpPr>
        <p:spPr>
          <a:xfrm>
            <a:off x="1051686" y="188890"/>
            <a:ext cx="9882188"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febrero de 2024</a:t>
            </a:r>
          </a:p>
        </p:txBody>
      </p:sp>
      <p:sp>
        <p:nvSpPr>
          <p:cNvPr id="13" name="CuadroTexto 4">
            <a:extLst>
              <a:ext uri="{FF2B5EF4-FFF2-40B4-BE49-F238E27FC236}">
                <a16:creationId xmlns:a16="http://schemas.microsoft.com/office/drawing/2014/main" id="{D3B257F1-5C3D-4EA3-99D1-5AC37F6A473D}"/>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8D620561-C119-852C-81B4-96AC3ACFAB86}"/>
              </a:ext>
            </a:extLst>
          </p:cNvPr>
          <p:cNvGraphicFramePr>
            <a:graphicFrameLocks noGrp="1"/>
          </p:cNvGraphicFramePr>
          <p:nvPr/>
        </p:nvGraphicFramePr>
        <p:xfrm>
          <a:off x="1910080" y="2245926"/>
          <a:ext cx="6796596" cy="1076394"/>
        </p:xfrm>
        <a:graphic>
          <a:graphicData uri="http://schemas.openxmlformats.org/drawingml/2006/table">
            <a:tbl>
              <a:tblPr/>
              <a:tblGrid>
                <a:gridCol w="563511">
                  <a:extLst>
                    <a:ext uri="{9D8B030D-6E8A-4147-A177-3AD203B41FA5}">
                      <a16:colId xmlns:a16="http://schemas.microsoft.com/office/drawing/2014/main" val="3166686462"/>
                    </a:ext>
                  </a:extLst>
                </a:gridCol>
                <a:gridCol w="2077695">
                  <a:extLst>
                    <a:ext uri="{9D8B030D-6E8A-4147-A177-3AD203B41FA5}">
                      <a16:colId xmlns:a16="http://schemas.microsoft.com/office/drawing/2014/main" val="3817956555"/>
                    </a:ext>
                  </a:extLst>
                </a:gridCol>
                <a:gridCol w="2077695">
                  <a:extLst>
                    <a:ext uri="{9D8B030D-6E8A-4147-A177-3AD203B41FA5}">
                      <a16:colId xmlns:a16="http://schemas.microsoft.com/office/drawing/2014/main" val="1215206883"/>
                    </a:ext>
                  </a:extLst>
                </a:gridCol>
                <a:gridCol w="2077695">
                  <a:extLst>
                    <a:ext uri="{9D8B030D-6E8A-4147-A177-3AD203B41FA5}">
                      <a16:colId xmlns:a16="http://schemas.microsoft.com/office/drawing/2014/main" val="2847405450"/>
                    </a:ext>
                  </a:extLst>
                </a:gridCol>
              </a:tblGrid>
              <a:tr h="616806">
                <a:tc>
                  <a:txBody>
                    <a:bodyPr/>
                    <a:lstStyle/>
                    <a:p>
                      <a:pPr algn="ctr" rtl="0" fontAlgn="ctr"/>
                      <a:r>
                        <a:rPr lang="es-CO" sz="1100" b="1" i="0" u="none" strike="noStrike" dirty="0">
                          <a:solidFill>
                            <a:srgbClr val="002060"/>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9588">
                <a:tc>
                  <a:txBody>
                    <a:bodyPr/>
                    <a:lstStyle/>
                    <a:p>
                      <a:pPr algn="ctr" rtl="0" fontAlgn="ctr"/>
                      <a:r>
                        <a:rPr lang="es-CO" sz="1100" b="0" i="0" u="none" strike="noStrike" dirty="0">
                          <a:solidFill>
                            <a:srgbClr val="002060"/>
                          </a:solidFill>
                          <a:effectLst/>
                          <a:latin typeface="+mn-lt"/>
                        </a:rPr>
                        <a:t>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391.101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60.159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mn-lt"/>
                        </a:rPr>
                        <a:t>15,38%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
        <p:nvSpPr>
          <p:cNvPr id="5" name="CuadroTexto 4">
            <a:extLst>
              <a:ext uri="{FF2B5EF4-FFF2-40B4-BE49-F238E27FC236}">
                <a16:creationId xmlns:a16="http://schemas.microsoft.com/office/drawing/2014/main" id="{AB27BB76-2F80-F337-DBE3-4F1F8E94257E}"/>
              </a:ext>
            </a:extLst>
          </p:cNvPr>
          <p:cNvSpPr txBox="1"/>
          <p:nvPr/>
        </p:nvSpPr>
        <p:spPr>
          <a:xfrm>
            <a:off x="1817582" y="3926851"/>
            <a:ext cx="6981591" cy="461665"/>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Asociaciones de aprovechamiento. Archivos planos de catastro con corte a </a:t>
            </a:r>
            <a:r>
              <a:rPr lang="es-MX" sz="1200" dirty="0">
                <a:solidFill>
                  <a:srgbClr val="4472C4">
                    <a:lumMod val="50000"/>
                  </a:srgbClr>
                </a:solidFill>
                <a:latin typeface="Calibri" panose="020F0502020204030204"/>
              </a:rPr>
              <a:t>29</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de </a:t>
            </a:r>
            <a:r>
              <a:rPr lang="es-MX" sz="1200" dirty="0">
                <a:solidFill>
                  <a:srgbClr val="4472C4">
                    <a:lumMod val="50000"/>
                  </a:srgbClr>
                </a:solidFill>
                <a:latin typeface="Calibri" panose="020F0502020204030204"/>
              </a:rPr>
              <a:t>febrero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8802350"/>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1" name="Imagen 13">
            <a:extLst>
              <a:ext uri="{FF2B5EF4-FFF2-40B4-BE49-F238E27FC236}">
                <a16:creationId xmlns:a16="http://schemas.microsoft.com/office/drawing/2014/main" id="{AED2DBF2-753E-4A35-A170-B6D14F46B16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41F7FFC4-67D7-461F-95A6-B7491F8BCBC8}"/>
              </a:ext>
            </a:extLst>
          </p:cNvPr>
          <p:cNvSpPr txBox="1"/>
          <p:nvPr/>
        </p:nvSpPr>
        <p:spPr>
          <a:xfrm>
            <a:off x="1382713" y="74613"/>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Facturación Y Recaudo  De Marzo 2018 a Febrero 2024</a:t>
            </a:r>
          </a:p>
        </p:txBody>
      </p:sp>
      <p:cxnSp>
        <p:nvCxnSpPr>
          <p:cNvPr id="27" name="Conector recto 26">
            <a:extLst>
              <a:ext uri="{FF2B5EF4-FFF2-40B4-BE49-F238E27FC236}">
                <a16:creationId xmlns:a16="http://schemas.microsoft.com/office/drawing/2014/main" id="{3DFC3093-D42B-4FC0-B0E8-BB1C5C76A6A1}"/>
              </a:ext>
            </a:extLst>
          </p:cNvPr>
          <p:cNvCxnSpPr>
            <a:cxnSpLocks/>
          </p:cNvCxnSpPr>
          <p:nvPr/>
        </p:nvCxnSpPr>
        <p:spPr>
          <a:xfrm>
            <a:off x="71438"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7414" name="Imagen 27">
            <a:extLst>
              <a:ext uri="{FF2B5EF4-FFF2-40B4-BE49-F238E27FC236}">
                <a16:creationId xmlns:a16="http://schemas.microsoft.com/office/drawing/2014/main" id="{78C7989C-2741-4907-8D7C-42839B95D5C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2288" y="71438"/>
            <a:ext cx="965200"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9C5FE466-6AF8-47E3-8E46-38A8A717EE0E}"/>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3" name="CuadroTexto 12">
            <a:extLst>
              <a:ext uri="{FF2B5EF4-FFF2-40B4-BE49-F238E27FC236}">
                <a16:creationId xmlns:a16="http://schemas.microsoft.com/office/drawing/2014/main" id="{CEAF424F-B217-4698-9FF8-C8B5D2E4BEA6}"/>
              </a:ext>
            </a:extLst>
          </p:cNvPr>
          <p:cNvSpPr txBox="1"/>
          <p:nvPr/>
        </p:nvSpPr>
        <p:spPr>
          <a:xfrm>
            <a:off x="8551744" y="1195766"/>
            <a:ext cx="1927225" cy="276225"/>
          </a:xfrm>
          <a:prstGeom prst="rect">
            <a:avLst/>
          </a:prstGeom>
          <a:noFill/>
        </p:spPr>
        <p:txBody>
          <a:bodyPr wrap="none">
            <a:spAutoFit/>
          </a:bodyPr>
          <a:lstStyle/>
          <a:p>
            <a:pPr eaLnBrk="1" fontAlgn="auto" hangingPunct="1">
              <a:spcBef>
                <a:spcPts val="0"/>
              </a:spcBef>
              <a:spcAft>
                <a:spcPts val="0"/>
              </a:spcAft>
              <a:defRPr/>
            </a:pPr>
            <a:r>
              <a:rPr lang="es-CO" sz="1200" i="1" dirty="0">
                <a:solidFill>
                  <a:schemeClr val="accent1">
                    <a:lumMod val="50000"/>
                  </a:schemeClr>
                </a:solidFill>
                <a:latin typeface="+mn-lt"/>
              </a:rPr>
              <a:t>*Cifras en millones de pesos</a:t>
            </a:r>
          </a:p>
        </p:txBody>
      </p:sp>
      <p:graphicFrame>
        <p:nvGraphicFramePr>
          <p:cNvPr id="2" name="Gráfico 1">
            <a:extLst>
              <a:ext uri="{FF2B5EF4-FFF2-40B4-BE49-F238E27FC236}">
                <a16:creationId xmlns:a16="http://schemas.microsoft.com/office/drawing/2014/main" id="{6284CCD2-30B1-BD6C-4902-87857502EBE6}"/>
              </a:ext>
            </a:extLst>
          </p:cNvPr>
          <p:cNvGraphicFramePr>
            <a:graphicFrameLocks/>
          </p:cNvGraphicFramePr>
          <p:nvPr/>
        </p:nvGraphicFramePr>
        <p:xfrm>
          <a:off x="1736489" y="1471991"/>
          <a:ext cx="8742480" cy="272622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 name="Tabla 2">
            <a:extLst>
              <a:ext uri="{FF2B5EF4-FFF2-40B4-BE49-F238E27FC236}">
                <a16:creationId xmlns:a16="http://schemas.microsoft.com/office/drawing/2014/main" id="{B5C93741-55AD-945C-B7A9-FD22A2CA8E65}"/>
              </a:ext>
            </a:extLst>
          </p:cNvPr>
          <p:cNvGraphicFramePr>
            <a:graphicFrameLocks noGrp="1"/>
          </p:cNvGraphicFramePr>
          <p:nvPr/>
        </p:nvGraphicFramePr>
        <p:xfrm>
          <a:off x="1736490" y="4278387"/>
          <a:ext cx="8742480" cy="2108433"/>
        </p:xfrm>
        <a:graphic>
          <a:graphicData uri="http://schemas.openxmlformats.org/drawingml/2006/table">
            <a:tbl>
              <a:tblPr/>
              <a:tblGrid>
                <a:gridCol w="1968484">
                  <a:extLst>
                    <a:ext uri="{9D8B030D-6E8A-4147-A177-3AD203B41FA5}">
                      <a16:colId xmlns:a16="http://schemas.microsoft.com/office/drawing/2014/main" val="3806728418"/>
                    </a:ext>
                  </a:extLst>
                </a:gridCol>
                <a:gridCol w="2523211">
                  <a:extLst>
                    <a:ext uri="{9D8B030D-6E8A-4147-A177-3AD203B41FA5}">
                      <a16:colId xmlns:a16="http://schemas.microsoft.com/office/drawing/2014/main" val="3962760336"/>
                    </a:ext>
                  </a:extLst>
                </a:gridCol>
                <a:gridCol w="2282301">
                  <a:extLst>
                    <a:ext uri="{9D8B030D-6E8A-4147-A177-3AD203B41FA5}">
                      <a16:colId xmlns:a16="http://schemas.microsoft.com/office/drawing/2014/main" val="3760027175"/>
                    </a:ext>
                  </a:extLst>
                </a:gridCol>
                <a:gridCol w="1968484">
                  <a:extLst>
                    <a:ext uri="{9D8B030D-6E8A-4147-A177-3AD203B41FA5}">
                      <a16:colId xmlns:a16="http://schemas.microsoft.com/office/drawing/2014/main" val="2178457772"/>
                    </a:ext>
                  </a:extLst>
                </a:gridCol>
              </a:tblGrid>
              <a:tr h="421257">
                <a:tc>
                  <a:txBody>
                    <a:bodyPr/>
                    <a:lstStyle/>
                    <a:p>
                      <a:pPr algn="ctr" rtl="0" fontAlgn="ctr"/>
                      <a:r>
                        <a:rPr lang="es-CO" sz="1400" b="1" i="0" u="none" strike="noStrike">
                          <a:solidFill>
                            <a:srgbClr val="203764"/>
                          </a:solidFill>
                          <a:effectLs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400" b="1" i="0" u="none" strike="noStrike">
                          <a:solidFill>
                            <a:srgbClr val="203764"/>
                          </a:solidFill>
                          <a:effectLst/>
                          <a:latin typeface="Calibri" panose="020F0502020204030204" pitchFamily="34" charset="0"/>
                        </a:rPr>
                        <a:t>*vr. total facturación a febrero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400" b="1" i="0" u="none" strike="noStrike">
                          <a:solidFill>
                            <a:srgbClr val="203764"/>
                          </a:solidFill>
                          <a:effectLst/>
                          <a:latin typeface="Calibri" panose="020F0502020204030204" pitchFamily="34" charset="0"/>
                        </a:rPr>
                        <a:t>*vr. total recaudo a febrero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400" b="1" i="0" u="none" strike="noStrike">
                          <a:solidFill>
                            <a:srgbClr val="203764"/>
                          </a:solidFill>
                          <a:effectLst/>
                          <a:latin typeface="Calibri" panose="020F0502020204030204" pitchFamily="34" charset="0"/>
                        </a:rPr>
                        <a:t>% recaudo</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674034179"/>
                  </a:ext>
                </a:extLst>
              </a:tr>
              <a:tr h="210628">
                <a:tc>
                  <a:txBody>
                    <a:bodyPr/>
                    <a:lstStyle/>
                    <a:p>
                      <a:pPr algn="ctr" rtl="0" fontAlgn="ctr"/>
                      <a:r>
                        <a:rPr lang="es-CO" sz="1400" b="0" i="0" u="none" strike="noStrike">
                          <a:solidFill>
                            <a:srgbClr val="203764"/>
                          </a:solidFill>
                          <a:effectLst/>
                          <a:latin typeface="Calibri" panose="020F0502020204030204" pitchFamily="34" charset="0"/>
                        </a:rPr>
                        <a:t>Promoambiental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$2.174.623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$1.184.717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400" b="0" i="0" u="none" strike="noStrike">
                          <a:solidFill>
                            <a:srgbClr val="203764"/>
                          </a:solidFill>
                          <a:effectLst/>
                          <a:latin typeface="Calibri" panose="020F0502020204030204" pitchFamily="34" charset="0"/>
                        </a:rPr>
                        <a:t>54,48%</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971886947"/>
                  </a:ext>
                </a:extLst>
              </a:tr>
              <a:tr h="210628">
                <a:tc>
                  <a:txBody>
                    <a:bodyPr/>
                    <a:lstStyle/>
                    <a:p>
                      <a:pPr algn="ctr" rtl="0" fontAlgn="ctr"/>
                      <a:r>
                        <a:rPr lang="es-CO" sz="1400" b="0" i="0" u="none" strike="noStrike">
                          <a:solidFill>
                            <a:srgbClr val="203764"/>
                          </a:solidFill>
                          <a:effectLst/>
                          <a:latin typeface="Calibri" panose="020F0502020204030204" pitchFamily="34" charset="0"/>
                        </a:rPr>
                        <a:t>Lime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$1.824.811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$1.153.769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400" b="0" i="0" u="none" strike="noStrike">
                          <a:solidFill>
                            <a:srgbClr val="203764"/>
                          </a:solidFill>
                          <a:effectLst/>
                          <a:latin typeface="Calibri" panose="020F0502020204030204" pitchFamily="34" charset="0"/>
                        </a:rPr>
                        <a:t>63,23%</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497678017"/>
                  </a:ext>
                </a:extLst>
              </a:tr>
              <a:tr h="210628">
                <a:tc>
                  <a:txBody>
                    <a:bodyPr/>
                    <a:lstStyle/>
                    <a:p>
                      <a:pPr algn="ctr" rtl="0" fontAlgn="ctr"/>
                      <a:r>
                        <a:rPr lang="es-CO" sz="1400" b="0" i="0" u="none" strike="noStrike">
                          <a:solidFill>
                            <a:srgbClr val="203764"/>
                          </a:solidFill>
                          <a:effectLst/>
                          <a:latin typeface="Calibri" panose="020F0502020204030204" pitchFamily="34" charset="0"/>
                        </a:rPr>
                        <a:t>Ciudad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$1.079.286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$820.661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400" b="0" i="0" u="none" strike="noStrike">
                          <a:solidFill>
                            <a:srgbClr val="203764"/>
                          </a:solidFill>
                          <a:effectLst/>
                          <a:latin typeface="Calibri" panose="020F0502020204030204" pitchFamily="34" charset="0"/>
                        </a:rPr>
                        <a:t>76,04%</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565851487"/>
                  </a:ext>
                </a:extLst>
              </a:tr>
              <a:tr h="210628">
                <a:tc>
                  <a:txBody>
                    <a:bodyPr/>
                    <a:lstStyle/>
                    <a:p>
                      <a:pPr algn="ctr" rtl="0" fontAlgn="ctr"/>
                      <a:r>
                        <a:rPr lang="es-CO" sz="1400" b="0" i="0" u="none" strike="noStrike">
                          <a:solidFill>
                            <a:srgbClr val="203764"/>
                          </a:solidFill>
                          <a:effectLst/>
                          <a:latin typeface="Calibri" panose="020F0502020204030204" pitchFamily="34" charset="0"/>
                        </a:rPr>
                        <a:t>Bogotá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$952.647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$628.558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400" b="0" i="0" u="none" strike="noStrike">
                          <a:solidFill>
                            <a:srgbClr val="203764"/>
                          </a:solidFill>
                          <a:effectLst/>
                          <a:latin typeface="Calibri" panose="020F0502020204030204" pitchFamily="34" charset="0"/>
                        </a:rPr>
                        <a:t>65,98%</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948992220"/>
                  </a:ext>
                </a:extLst>
              </a:tr>
              <a:tr h="210628">
                <a:tc>
                  <a:txBody>
                    <a:bodyPr/>
                    <a:lstStyle/>
                    <a:p>
                      <a:pPr algn="ctr" rtl="0" fontAlgn="ctr"/>
                      <a:r>
                        <a:rPr lang="es-CO" sz="1400" b="0" i="0" u="none" strike="noStrike">
                          <a:solidFill>
                            <a:srgbClr val="203764"/>
                          </a:solidFill>
                          <a:effectLst/>
                          <a:latin typeface="Calibri" panose="020F0502020204030204" pitchFamily="34" charset="0"/>
                        </a:rPr>
                        <a:t>Área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$977.906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$739.375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400" b="0" i="0" u="none" strike="noStrike">
                          <a:solidFill>
                            <a:srgbClr val="203764"/>
                          </a:solidFill>
                          <a:effectLst/>
                          <a:latin typeface="Calibri" panose="020F0502020204030204" pitchFamily="34" charset="0"/>
                        </a:rPr>
                        <a:t>75,61%</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40429088"/>
                  </a:ext>
                </a:extLst>
              </a:tr>
              <a:tr h="210628">
                <a:tc>
                  <a:txBody>
                    <a:bodyPr/>
                    <a:lstStyle/>
                    <a:p>
                      <a:pPr algn="ctr" rtl="0" fontAlgn="ctr"/>
                      <a:r>
                        <a:rPr lang="es-CO" sz="1400" b="1" i="0" u="none" strike="noStrike">
                          <a:solidFill>
                            <a:srgbClr val="203764"/>
                          </a:solidFill>
                          <a:effectLst/>
                          <a:latin typeface="Calibri" panose="020F0502020204030204" pitchFamily="34" charset="0"/>
                        </a:rPr>
                        <a:t>Total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1" i="0" u="none" strike="noStrike">
                          <a:solidFill>
                            <a:srgbClr val="203764"/>
                          </a:solidFill>
                          <a:effectLst/>
                          <a:latin typeface="Calibri" panose="020F0502020204030204" pitchFamily="34" charset="0"/>
                        </a:rPr>
                        <a:t>$7.009.274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1" i="0" u="none" strike="noStrike">
                          <a:solidFill>
                            <a:srgbClr val="203764"/>
                          </a:solidFill>
                          <a:effectLst/>
                          <a:latin typeface="Calibri" panose="020F0502020204030204" pitchFamily="34" charset="0"/>
                        </a:rPr>
                        <a:t>$4.527.081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1" i="0" u="none" strike="noStrike">
                          <a:solidFill>
                            <a:srgbClr val="203764"/>
                          </a:solidFill>
                          <a:effectLst/>
                          <a:latin typeface="Calibri" panose="020F0502020204030204" pitchFamily="34" charset="0"/>
                        </a:rPr>
                        <a:t>64,59%</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004406006"/>
                  </a:ext>
                </a:extLst>
              </a:tr>
              <a:tr h="401553">
                <a:tc gridSpan="4">
                  <a:txBody>
                    <a:bodyPr/>
                    <a:lstStyle/>
                    <a:p>
                      <a:pPr algn="ctr" rtl="0" fontAlgn="ctr"/>
                      <a:r>
                        <a:rPr lang="es-MX" sz="1400" b="0" i="0" u="none" strike="noStrike" dirty="0">
                          <a:solidFill>
                            <a:srgbClr val="203764"/>
                          </a:solidFill>
                          <a:effectLst/>
                          <a:latin typeface="Calibri" panose="020F0502020204030204" pitchFamily="34" charset="0"/>
                        </a:rPr>
                        <a:t>*Nota: las cifras se presentan en millones de pesos</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189936949"/>
                  </a:ext>
                </a:extLst>
              </a:tr>
            </a:tbl>
          </a:graphicData>
        </a:graphic>
      </p:graphicFrame>
    </p:spTree>
    <p:extLst>
      <p:ext uri="{BB962C8B-B14F-4D97-AF65-F5344CB8AC3E}">
        <p14:creationId xmlns:p14="http://schemas.microsoft.com/office/powerpoint/2010/main" val="879173852"/>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Imagen 13">
            <a:extLst>
              <a:ext uri="{FF2B5EF4-FFF2-40B4-BE49-F238E27FC236}">
                <a16:creationId xmlns:a16="http://schemas.microsoft.com/office/drawing/2014/main" id="{823C7D87-7DE6-4EBA-BBEE-EDC51AEBBD6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41244BE-C52F-42D7-A4AB-E148F1739539}"/>
              </a:ext>
            </a:extLst>
          </p:cNvPr>
          <p:cNvSpPr txBox="1"/>
          <p:nvPr/>
        </p:nvSpPr>
        <p:spPr>
          <a:xfrm>
            <a:off x="1250950" y="13493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F</a:t>
            </a:r>
            <a:r>
              <a:rPr lang="es-ES" sz="1600" b="0" dirty="0">
                <a:solidFill>
                  <a:schemeClr val="accent1">
                    <a:lumMod val="50000"/>
                  </a:schemeClr>
                </a:solidFill>
              </a:rPr>
              <a:t>acturación Del Periodo Marzo 2018  a </a:t>
            </a:r>
            <a:r>
              <a:rPr lang="es-CO" sz="1600" b="0" dirty="0">
                <a:solidFill>
                  <a:schemeClr val="accent1">
                    <a:lumMod val="50000"/>
                  </a:schemeClr>
                </a:solidFill>
              </a:rPr>
              <a:t>Febrero 2024</a:t>
            </a:r>
          </a:p>
        </p:txBody>
      </p:sp>
      <p:cxnSp>
        <p:nvCxnSpPr>
          <p:cNvPr id="27" name="Conector recto 26">
            <a:extLst>
              <a:ext uri="{FF2B5EF4-FFF2-40B4-BE49-F238E27FC236}">
                <a16:creationId xmlns:a16="http://schemas.microsoft.com/office/drawing/2014/main" id="{EAEC945F-D2C9-4FF3-A698-70AFC5A0F602}"/>
              </a:ext>
            </a:extLst>
          </p:cNvPr>
          <p:cNvCxnSpPr>
            <a:cxnSpLocks/>
          </p:cNvCxnSpPr>
          <p:nvPr/>
        </p:nvCxnSpPr>
        <p:spPr>
          <a:xfrm>
            <a:off x="88900" y="11096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9461" name="Imagen 27">
            <a:extLst>
              <a:ext uri="{FF2B5EF4-FFF2-40B4-BE49-F238E27FC236}">
                <a16:creationId xmlns:a16="http://schemas.microsoft.com/office/drawing/2014/main" id="{2CA556BB-2B5E-4F1D-AF25-660BE41799A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E9D6B45A-868A-49CF-B4C1-9CD8568C6B81}"/>
              </a:ext>
            </a:extLst>
          </p:cNvPr>
          <p:cNvSpPr txBox="1"/>
          <p:nvPr/>
        </p:nvSpPr>
        <p:spPr>
          <a:xfrm>
            <a:off x="9204325" y="1305124"/>
            <a:ext cx="1927225" cy="276225"/>
          </a:xfrm>
          <a:prstGeom prst="rect">
            <a:avLst/>
          </a:prstGeom>
          <a:noFill/>
        </p:spPr>
        <p:txBody>
          <a:bodyPr wrap="none">
            <a:spAutoFit/>
          </a:bodyPr>
          <a:lstStyle/>
          <a:p>
            <a:pPr eaLnBrk="1" fontAlgn="auto" hangingPunct="1">
              <a:spcBef>
                <a:spcPts val="0"/>
              </a:spcBef>
              <a:spcAft>
                <a:spcPts val="0"/>
              </a:spcAft>
              <a:defRPr/>
            </a:pPr>
            <a:r>
              <a:rPr lang="es-CO" sz="1200" i="1" dirty="0">
                <a:solidFill>
                  <a:schemeClr val="accent1">
                    <a:lumMod val="50000"/>
                  </a:schemeClr>
                </a:solidFill>
                <a:latin typeface="+mn-lt"/>
              </a:rPr>
              <a:t>*Cifras en millones de pesos</a:t>
            </a:r>
          </a:p>
        </p:txBody>
      </p:sp>
      <p:sp>
        <p:nvSpPr>
          <p:cNvPr id="11" name="CuadroTexto 10">
            <a:extLst>
              <a:ext uri="{FF2B5EF4-FFF2-40B4-BE49-F238E27FC236}">
                <a16:creationId xmlns:a16="http://schemas.microsoft.com/office/drawing/2014/main" id="{3B789E00-6758-405E-97BE-46F18F6A6A78}"/>
              </a:ext>
            </a:extLst>
          </p:cNvPr>
          <p:cNvSpPr txBox="1"/>
          <p:nvPr/>
        </p:nvSpPr>
        <p:spPr>
          <a:xfrm>
            <a:off x="157415" y="6133271"/>
            <a:ext cx="4981747" cy="430887"/>
          </a:xfrm>
          <a:prstGeom prst="rect">
            <a:avLst/>
          </a:prstGeom>
          <a:noFill/>
        </p:spPr>
        <p:txBody>
          <a:bodyPr wrap="square">
            <a:spAutoFit/>
          </a:bodyPr>
          <a:lstStyle/>
          <a:p>
            <a:pPr rtl="0" fontAlgn="ctr"/>
            <a:r>
              <a:rPr lang="es-MX" sz="1100" b="0" i="0" u="none" strike="noStrike" dirty="0">
                <a:solidFill>
                  <a:schemeClr val="accent1">
                    <a:lumMod val="50000"/>
                  </a:schemeClr>
                </a:solidFill>
                <a:effectLst/>
                <a:latin typeface="+mn-lt"/>
              </a:rPr>
              <a:t>*Nota: para el año 2018 se tomó únicamente la información de marzo a diciembre.</a:t>
            </a:r>
          </a:p>
          <a:p>
            <a:pPr rtl="0" fontAlgn="ctr"/>
            <a:r>
              <a:rPr lang="es-MX" sz="1100" b="0" i="0" u="none" strike="noStrike" dirty="0">
                <a:solidFill>
                  <a:schemeClr val="accent1">
                    <a:lumMod val="50000"/>
                  </a:schemeClr>
                </a:solidFill>
                <a:effectLst/>
                <a:latin typeface="+mn-lt"/>
              </a:rPr>
              <a:t>              Para el año 2024 es información de enero y febrero</a:t>
            </a:r>
          </a:p>
        </p:txBody>
      </p:sp>
      <p:sp>
        <p:nvSpPr>
          <p:cNvPr id="9" name="CuadroTexto 4">
            <a:extLst>
              <a:ext uri="{FF2B5EF4-FFF2-40B4-BE49-F238E27FC236}">
                <a16:creationId xmlns:a16="http://schemas.microsoft.com/office/drawing/2014/main" id="{77C5FAA9-B6A9-454A-B8C8-1FB6F3F2421D}"/>
              </a:ext>
            </a:extLst>
          </p:cNvPr>
          <p:cNvSpPr txBox="1">
            <a:spLocks noChangeArrowheads="1"/>
          </p:cNvSpPr>
          <p:nvPr/>
        </p:nvSpPr>
        <p:spPr bwMode="auto">
          <a:xfrm>
            <a:off x="-306819"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FD70819E-6F2C-15D3-7C5A-35E3162108A5}"/>
              </a:ext>
            </a:extLst>
          </p:cNvPr>
          <p:cNvGraphicFramePr>
            <a:graphicFrameLocks/>
          </p:cNvGraphicFramePr>
          <p:nvPr/>
        </p:nvGraphicFramePr>
        <p:xfrm>
          <a:off x="1348329" y="1714536"/>
          <a:ext cx="9685842" cy="4162398"/>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082131971"/>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13">
            <a:extLst>
              <a:ext uri="{FF2B5EF4-FFF2-40B4-BE49-F238E27FC236}">
                <a16:creationId xmlns:a16="http://schemas.microsoft.com/office/drawing/2014/main" id="{BEBE33CC-589E-4A09-A12E-D094591AEE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E0B8AB2-37CC-4295-A13C-0D508B1AB209}"/>
              </a:ext>
            </a:extLst>
          </p:cNvPr>
          <p:cNvSpPr txBox="1"/>
          <p:nvPr/>
        </p:nvSpPr>
        <p:spPr>
          <a:xfrm>
            <a:off x="1497013"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rgbClr val="002060"/>
                </a:solidFill>
              </a:rPr>
              <a:t>Facturación y Recaudo de Agosto 2023 a </a:t>
            </a:r>
            <a:r>
              <a:rPr lang="es-CO" sz="1600" b="0" dirty="0">
                <a:solidFill>
                  <a:schemeClr val="accent1">
                    <a:lumMod val="50000"/>
                  </a:schemeClr>
                </a:solidFill>
              </a:rPr>
              <a:t>Febrero 2024</a:t>
            </a:r>
            <a:endParaRPr lang="es-CO" sz="1600" b="0" dirty="0">
              <a:solidFill>
                <a:srgbClr val="002060"/>
              </a:solidFill>
            </a:endParaRPr>
          </a:p>
        </p:txBody>
      </p:sp>
      <p:cxnSp>
        <p:nvCxnSpPr>
          <p:cNvPr id="27" name="Conector recto 26">
            <a:extLst>
              <a:ext uri="{FF2B5EF4-FFF2-40B4-BE49-F238E27FC236}">
                <a16:creationId xmlns:a16="http://schemas.microsoft.com/office/drawing/2014/main" id="{86D3519C-1375-4951-A3FE-9DD31A888894}"/>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3557" name="Imagen 27">
            <a:extLst>
              <a:ext uri="{FF2B5EF4-FFF2-40B4-BE49-F238E27FC236}">
                <a16:creationId xmlns:a16="http://schemas.microsoft.com/office/drawing/2014/main" id="{6CA7D33E-4C3E-43B6-B560-FE59F3EA101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D46873D8-315B-46BF-90D0-C2124682ABB6}"/>
              </a:ext>
            </a:extLst>
          </p:cNvPr>
          <p:cNvSpPr txBox="1"/>
          <p:nvPr/>
        </p:nvSpPr>
        <p:spPr>
          <a:xfrm>
            <a:off x="9788524" y="1490723"/>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tx2"/>
                </a:solidFill>
                <a:latin typeface="+mn-lt"/>
              </a:rPr>
              <a:t>*Cifras en millones de pesos</a:t>
            </a:r>
          </a:p>
        </p:txBody>
      </p:sp>
      <p:sp>
        <p:nvSpPr>
          <p:cNvPr id="12" name="CuadroTexto 4">
            <a:extLst>
              <a:ext uri="{FF2B5EF4-FFF2-40B4-BE49-F238E27FC236}">
                <a16:creationId xmlns:a16="http://schemas.microsoft.com/office/drawing/2014/main" id="{9E30E9E7-0878-41A9-965A-52F8BB6E058D}"/>
              </a:ext>
            </a:extLst>
          </p:cNvPr>
          <p:cNvSpPr txBox="1">
            <a:spLocks noChangeArrowheads="1"/>
          </p:cNvSpPr>
          <p:nvPr/>
        </p:nvSpPr>
        <p:spPr bwMode="auto">
          <a:xfrm>
            <a:off x="-269875" y="6531769"/>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373EF94D-8807-FDF9-F636-6405C57196A2}"/>
              </a:ext>
            </a:extLst>
          </p:cNvPr>
          <p:cNvGraphicFramePr>
            <a:graphicFrameLocks noGrp="1"/>
          </p:cNvGraphicFramePr>
          <p:nvPr/>
        </p:nvGraphicFramePr>
        <p:xfrm>
          <a:off x="531813" y="1877759"/>
          <a:ext cx="3441700" cy="3048000"/>
        </p:xfrm>
        <a:graphic>
          <a:graphicData uri="http://schemas.openxmlformats.org/drawingml/2006/table">
            <a:tbl>
              <a:tblPr/>
              <a:tblGrid>
                <a:gridCol w="1509907">
                  <a:extLst>
                    <a:ext uri="{9D8B030D-6E8A-4147-A177-3AD203B41FA5}">
                      <a16:colId xmlns:a16="http://schemas.microsoft.com/office/drawing/2014/main" val="2728829747"/>
                    </a:ext>
                  </a:extLst>
                </a:gridCol>
                <a:gridCol w="1056301">
                  <a:extLst>
                    <a:ext uri="{9D8B030D-6E8A-4147-A177-3AD203B41FA5}">
                      <a16:colId xmlns:a16="http://schemas.microsoft.com/office/drawing/2014/main" val="1169799584"/>
                    </a:ext>
                  </a:extLst>
                </a:gridCol>
                <a:gridCol w="875492">
                  <a:extLst>
                    <a:ext uri="{9D8B030D-6E8A-4147-A177-3AD203B41FA5}">
                      <a16:colId xmlns:a16="http://schemas.microsoft.com/office/drawing/2014/main" val="258754862"/>
                    </a:ext>
                  </a:extLst>
                </a:gridCol>
              </a:tblGrid>
              <a:tr h="190500">
                <a:tc>
                  <a:txBody>
                    <a:bodyPr/>
                    <a:lstStyle/>
                    <a:p>
                      <a:pPr algn="ctr" rtl="0" fontAlgn="ctr"/>
                      <a:r>
                        <a:rPr lang="es-CO" sz="1100" b="1" i="0" u="none" strike="noStrike">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848590973"/>
                  </a:ext>
                </a:extLst>
              </a:tr>
              <a:tr h="190500">
                <a:tc>
                  <a:txBody>
                    <a:bodyPr/>
                    <a:lstStyle/>
                    <a:p>
                      <a:pPr algn="l" fontAlgn="b"/>
                      <a:r>
                        <a:rPr lang="es-CO" sz="1100" b="1" i="0" u="none" strike="noStrike">
                          <a:solidFill>
                            <a:srgbClr val="203764"/>
                          </a:solidFill>
                          <a:effectLst/>
                          <a:latin typeface="Calibri" panose="020F0502020204030204" pitchFamily="34" charset="0"/>
                        </a:rPr>
                        <a:t>ASE1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$ 226.151</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$ 124.174</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031772618"/>
                  </a:ext>
                </a:extLst>
              </a:tr>
              <a:tr h="190500">
                <a:tc>
                  <a:txBody>
                    <a:bodyPr/>
                    <a:lstStyle/>
                    <a:p>
                      <a:pPr algn="l" fontAlgn="b"/>
                      <a:r>
                        <a:rPr lang="es-CO" sz="1100" b="0" i="0" u="none" strike="noStrike">
                          <a:solidFill>
                            <a:srgbClr val="203764"/>
                          </a:solidFill>
                          <a:effectLst/>
                          <a:latin typeface="Calibri" panose="020F0502020204030204" pitchFamily="34" charset="0"/>
                        </a:rPr>
                        <a:t>sep-23</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$ 45.592</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$ 14.932</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934191629"/>
                  </a:ext>
                </a:extLst>
              </a:tr>
              <a:tr h="190500">
                <a:tc>
                  <a:txBody>
                    <a:bodyPr/>
                    <a:lstStyle/>
                    <a:p>
                      <a:pPr algn="l" fontAlgn="b"/>
                      <a:r>
                        <a:rPr lang="es-CO" sz="1100" b="0" i="0" u="none" strike="noStrike">
                          <a:solidFill>
                            <a:srgbClr val="203764"/>
                          </a:solidFill>
                          <a:effectLst/>
                          <a:latin typeface="Calibri" panose="020F0502020204030204" pitchFamily="34" charset="0"/>
                        </a:rPr>
                        <a:t>oct-23</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$ 31.202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$ 23.798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879446894"/>
                  </a:ext>
                </a:extLst>
              </a:tr>
              <a:tr h="190500">
                <a:tc>
                  <a:txBody>
                    <a:bodyPr/>
                    <a:lstStyle/>
                    <a:p>
                      <a:pPr algn="l" fontAlgn="b"/>
                      <a:r>
                        <a:rPr lang="es-CO" sz="1100" b="0" i="0" u="none" strike="noStrike">
                          <a:solidFill>
                            <a:srgbClr val="203764"/>
                          </a:solidFill>
                          <a:effectLst/>
                          <a:latin typeface="Calibri" panose="020F0502020204030204" pitchFamily="34" charset="0"/>
                        </a:rPr>
                        <a:t>nov-23</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$ 37.029</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$ 18.415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089168774"/>
                  </a:ext>
                </a:extLst>
              </a:tr>
              <a:tr h="190500">
                <a:tc>
                  <a:txBody>
                    <a:bodyPr/>
                    <a:lstStyle/>
                    <a:p>
                      <a:pPr algn="l" fontAlgn="b"/>
                      <a:r>
                        <a:rPr lang="es-CO" sz="1100" b="0" i="0" u="none" strike="noStrike">
                          <a:solidFill>
                            <a:srgbClr val="203764"/>
                          </a:solidFill>
                          <a:effectLst/>
                          <a:latin typeface="Calibri" panose="020F0502020204030204" pitchFamily="34" charset="0"/>
                        </a:rPr>
                        <a:t>dic-23</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$ 34.101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$ 21.128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380099800"/>
                  </a:ext>
                </a:extLst>
              </a:tr>
              <a:tr h="190500">
                <a:tc>
                  <a:txBody>
                    <a:bodyPr/>
                    <a:lstStyle/>
                    <a:p>
                      <a:pPr algn="l" fontAlgn="b"/>
                      <a:r>
                        <a:rPr lang="es-CO" sz="1100" b="0" i="0" u="none" strike="noStrike">
                          <a:solidFill>
                            <a:srgbClr val="203764"/>
                          </a:solidFill>
                          <a:effectLst/>
                          <a:latin typeface="Calibri" panose="020F0502020204030204" pitchFamily="34" charset="0"/>
                        </a:rPr>
                        <a:t>ene-24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$ 39.314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$ 22.114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787995182"/>
                  </a:ext>
                </a:extLst>
              </a:tr>
              <a:tr h="190500">
                <a:tc>
                  <a:txBody>
                    <a:bodyPr/>
                    <a:lstStyle/>
                    <a:p>
                      <a:pPr algn="l" fontAlgn="b"/>
                      <a:r>
                        <a:rPr lang="es-CO" sz="1100" b="0" i="0" u="none" strike="noStrike">
                          <a:solidFill>
                            <a:srgbClr val="203764"/>
                          </a:solidFill>
                          <a:effectLst/>
                          <a:latin typeface="Calibri" panose="020F0502020204030204" pitchFamily="34" charset="0"/>
                        </a:rPr>
                        <a:t>feb-24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$ 38.913</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$ 23.786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888289992"/>
                  </a:ext>
                </a:extLst>
              </a:tr>
              <a:tr h="190500">
                <a:tc>
                  <a:txBody>
                    <a:bodyPr/>
                    <a:lstStyle/>
                    <a:p>
                      <a:pPr algn="l" fontAlgn="b"/>
                      <a:endParaRPr lang="es-CO" sz="1100" b="0" i="0" u="none" strike="noStrike">
                        <a:solidFill>
                          <a:srgbClr val="203764"/>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774098479"/>
                  </a:ext>
                </a:extLst>
              </a:tr>
              <a:tr h="190500">
                <a:tc>
                  <a:txBody>
                    <a:bodyPr/>
                    <a:lstStyle/>
                    <a:p>
                      <a:pPr algn="l" fontAlgn="b"/>
                      <a:r>
                        <a:rPr lang="es-CO" sz="1100" b="1" i="0" u="none" strike="noStrike">
                          <a:solidFill>
                            <a:srgbClr val="203764"/>
                          </a:solidFill>
                          <a:effectLst/>
                          <a:latin typeface="Calibri" panose="020F0502020204030204" pitchFamily="34" charset="0"/>
                        </a:rPr>
                        <a:t>ASE2</a:t>
                      </a:r>
                    </a:p>
                  </a:txBody>
                  <a:tcPr marL="0" marR="0" marT="0" marB="0" anchor="b">
                    <a:lnL>
                      <a:noFill/>
                    </a:lnL>
                    <a:lnR>
                      <a:noFill/>
                    </a:lnR>
                    <a:lnT>
                      <a:noFill/>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$ 216.507</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$ 129.493</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312732664"/>
                  </a:ext>
                </a:extLst>
              </a:tr>
              <a:tr h="190500">
                <a:tc>
                  <a:txBody>
                    <a:bodyPr/>
                    <a:lstStyle/>
                    <a:p>
                      <a:pPr algn="l" fontAlgn="b"/>
                      <a:r>
                        <a:rPr lang="es-CO" sz="1100" b="0" i="0" u="none" strike="noStrike">
                          <a:solidFill>
                            <a:srgbClr val="203764"/>
                          </a:solidFill>
                          <a:effectLst/>
                          <a:latin typeface="Calibri" panose="020F0502020204030204" pitchFamily="34" charset="0"/>
                        </a:rPr>
                        <a:t>sep-23</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$ 37.606</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$ 17.399</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875929918"/>
                  </a:ext>
                </a:extLst>
              </a:tr>
              <a:tr h="190500">
                <a:tc>
                  <a:txBody>
                    <a:bodyPr/>
                    <a:lstStyle/>
                    <a:p>
                      <a:pPr algn="l" fontAlgn="b"/>
                      <a:r>
                        <a:rPr lang="es-CO" sz="1100" b="0" i="0" u="none" strike="noStrike">
                          <a:solidFill>
                            <a:srgbClr val="203764"/>
                          </a:solidFill>
                          <a:effectLst/>
                          <a:latin typeface="Calibri" panose="020F0502020204030204" pitchFamily="34" charset="0"/>
                        </a:rPr>
                        <a:t>oct-23</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$ 30.449</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$ 24.084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727461333"/>
                  </a:ext>
                </a:extLst>
              </a:tr>
              <a:tr h="190500">
                <a:tc>
                  <a:txBody>
                    <a:bodyPr/>
                    <a:lstStyle/>
                    <a:p>
                      <a:pPr algn="l" fontAlgn="b"/>
                      <a:r>
                        <a:rPr lang="es-CO" sz="1100" b="0" i="0" u="none" strike="noStrike">
                          <a:solidFill>
                            <a:srgbClr val="203764"/>
                          </a:solidFill>
                          <a:effectLst/>
                          <a:latin typeface="Calibri" panose="020F0502020204030204" pitchFamily="34" charset="0"/>
                        </a:rPr>
                        <a:t>nov-23</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$ 36.969</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$ 16.449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711544943"/>
                  </a:ext>
                </a:extLst>
              </a:tr>
              <a:tr h="190500">
                <a:tc>
                  <a:txBody>
                    <a:bodyPr/>
                    <a:lstStyle/>
                    <a:p>
                      <a:pPr algn="l" fontAlgn="b"/>
                      <a:r>
                        <a:rPr lang="es-CO" sz="1100" b="0" i="0" u="none" strike="noStrike">
                          <a:solidFill>
                            <a:srgbClr val="203764"/>
                          </a:solidFill>
                          <a:effectLst/>
                          <a:latin typeface="Calibri" panose="020F0502020204030204" pitchFamily="34" charset="0"/>
                        </a:rPr>
                        <a:t>dic-23</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$ 32.014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$ 24.512</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609344597"/>
                  </a:ext>
                </a:extLst>
              </a:tr>
              <a:tr h="190500">
                <a:tc>
                  <a:txBody>
                    <a:bodyPr/>
                    <a:lstStyle/>
                    <a:p>
                      <a:pPr algn="l" fontAlgn="b"/>
                      <a:r>
                        <a:rPr lang="es-CO" sz="1100" b="0" i="0" u="none" strike="noStrike">
                          <a:solidFill>
                            <a:srgbClr val="203764"/>
                          </a:solidFill>
                          <a:effectLst/>
                          <a:latin typeface="Calibri" panose="020F0502020204030204" pitchFamily="34" charset="0"/>
                        </a:rPr>
                        <a:t>ene-24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$ 38.616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$ 21.162</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294008664"/>
                  </a:ext>
                </a:extLst>
              </a:tr>
              <a:tr h="190500">
                <a:tc>
                  <a:txBody>
                    <a:bodyPr/>
                    <a:lstStyle/>
                    <a:p>
                      <a:pPr algn="l" fontAlgn="b"/>
                      <a:r>
                        <a:rPr lang="es-CO" sz="1100" b="0" i="0" u="none" strike="noStrike">
                          <a:solidFill>
                            <a:srgbClr val="203764"/>
                          </a:solidFill>
                          <a:effectLst/>
                          <a:latin typeface="Calibri" panose="020F0502020204030204" pitchFamily="34" charset="0"/>
                        </a:rPr>
                        <a:t>feb-24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$ 40.854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$ 25.887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27599732"/>
                  </a:ext>
                </a:extLst>
              </a:tr>
            </a:tbl>
          </a:graphicData>
        </a:graphic>
      </p:graphicFrame>
      <p:graphicFrame>
        <p:nvGraphicFramePr>
          <p:cNvPr id="5" name="Tabla 4">
            <a:extLst>
              <a:ext uri="{FF2B5EF4-FFF2-40B4-BE49-F238E27FC236}">
                <a16:creationId xmlns:a16="http://schemas.microsoft.com/office/drawing/2014/main" id="{E627BB5D-B784-0792-5D38-B517E622B78F}"/>
              </a:ext>
            </a:extLst>
          </p:cNvPr>
          <p:cNvGraphicFramePr>
            <a:graphicFrameLocks noGrp="1"/>
          </p:cNvGraphicFramePr>
          <p:nvPr/>
        </p:nvGraphicFramePr>
        <p:xfrm>
          <a:off x="4315618" y="1905000"/>
          <a:ext cx="3429000" cy="3048000"/>
        </p:xfrm>
        <a:graphic>
          <a:graphicData uri="http://schemas.openxmlformats.org/drawingml/2006/table">
            <a:tbl>
              <a:tblPr/>
              <a:tblGrid>
                <a:gridCol w="1509902">
                  <a:extLst>
                    <a:ext uri="{9D8B030D-6E8A-4147-A177-3AD203B41FA5}">
                      <a16:colId xmlns:a16="http://schemas.microsoft.com/office/drawing/2014/main" val="1816623433"/>
                    </a:ext>
                  </a:extLst>
                </a:gridCol>
                <a:gridCol w="1056297">
                  <a:extLst>
                    <a:ext uri="{9D8B030D-6E8A-4147-A177-3AD203B41FA5}">
                      <a16:colId xmlns:a16="http://schemas.microsoft.com/office/drawing/2014/main" val="2738938436"/>
                    </a:ext>
                  </a:extLst>
                </a:gridCol>
                <a:gridCol w="862801">
                  <a:extLst>
                    <a:ext uri="{9D8B030D-6E8A-4147-A177-3AD203B41FA5}">
                      <a16:colId xmlns:a16="http://schemas.microsoft.com/office/drawing/2014/main" val="2394801151"/>
                    </a:ext>
                  </a:extLst>
                </a:gridCol>
              </a:tblGrid>
              <a:tr h="190500">
                <a:tc>
                  <a:txBody>
                    <a:bodyPr/>
                    <a:lstStyle/>
                    <a:p>
                      <a:pPr algn="ctr" rtl="0" fontAlgn="ctr"/>
                      <a:r>
                        <a:rPr lang="es-CO" sz="1100" b="1" i="0" u="none" strike="noStrike">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1920755026"/>
                  </a:ext>
                </a:extLst>
              </a:tr>
              <a:tr h="190500">
                <a:tc>
                  <a:txBody>
                    <a:bodyPr/>
                    <a:lstStyle/>
                    <a:p>
                      <a:pPr algn="l" fontAlgn="b"/>
                      <a:r>
                        <a:rPr lang="es-CO" sz="1100" b="1" i="0" u="none" strike="noStrike">
                          <a:solidFill>
                            <a:srgbClr val="203764"/>
                          </a:solidFill>
                          <a:effectLst/>
                          <a:latin typeface="Calibri" panose="020F0502020204030204" pitchFamily="34" charset="0"/>
                        </a:rPr>
                        <a:t>ASE3</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$ 130.827</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$ 92.648</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noFill/>
                  </a:tcPr>
                </a:tc>
                <a:extLst>
                  <a:ext uri="{0D108BD9-81ED-4DB2-BD59-A6C34878D82A}">
                    <a16:rowId xmlns:a16="http://schemas.microsoft.com/office/drawing/2014/main" val="2007623886"/>
                  </a:ext>
                </a:extLst>
              </a:tr>
              <a:tr h="190500">
                <a:tc>
                  <a:txBody>
                    <a:bodyPr/>
                    <a:lstStyle/>
                    <a:p>
                      <a:pPr algn="l" fontAlgn="b"/>
                      <a:r>
                        <a:rPr lang="es-CO" sz="1100" b="0" i="0" u="none" strike="noStrike">
                          <a:solidFill>
                            <a:srgbClr val="203764"/>
                          </a:solidFill>
                          <a:effectLst/>
                          <a:latin typeface="Calibri" panose="020F0502020204030204" pitchFamily="34" charset="0"/>
                        </a:rPr>
                        <a:t>sep-23</a:t>
                      </a:r>
                    </a:p>
                  </a:txBody>
                  <a:tcPr marL="85725" marR="0" marT="0" marB="0" anchor="b">
                    <a:lnL>
                      <a:noFill/>
                    </a:lnL>
                    <a:lnR>
                      <a:noFill/>
                    </a:lnR>
                    <a:lnT w="6350" cap="flat" cmpd="sng" algn="ctr">
                      <a:solidFill>
                        <a:srgbClr val="9BC2E6"/>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$ 22.845</a:t>
                      </a:r>
                    </a:p>
                  </a:txBody>
                  <a:tcPr marL="0" marR="0" marT="0" marB="0" anchor="ctr">
                    <a:lnL>
                      <a:noFill/>
                    </a:lnL>
                    <a:lnR>
                      <a:noFill/>
                    </a:lnR>
                    <a:lnT w="6350" cap="flat" cmpd="sng" algn="ctr">
                      <a:solidFill>
                        <a:srgbClr val="9BC2E6"/>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$ 9.662</a:t>
                      </a:r>
                    </a:p>
                  </a:txBody>
                  <a:tcPr marL="0" marR="0" marT="0" marB="0" anchor="ctr">
                    <a:lnL>
                      <a:noFill/>
                    </a:lnL>
                    <a:lnR>
                      <a:noFill/>
                    </a:lnR>
                    <a:lnT w="6350" cap="flat" cmpd="sng" algn="ctr">
                      <a:solidFill>
                        <a:srgbClr val="9BC2E6"/>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206588032"/>
                  </a:ext>
                </a:extLst>
              </a:tr>
              <a:tr h="190500">
                <a:tc>
                  <a:txBody>
                    <a:bodyPr/>
                    <a:lstStyle/>
                    <a:p>
                      <a:pPr algn="l" fontAlgn="b"/>
                      <a:r>
                        <a:rPr lang="es-CO" sz="1100" b="0" i="0" u="none" strike="noStrike">
                          <a:solidFill>
                            <a:srgbClr val="203764"/>
                          </a:solidFill>
                          <a:effectLst/>
                          <a:latin typeface="Calibri" panose="020F0502020204030204" pitchFamily="34" charset="0"/>
                        </a:rPr>
                        <a:t>oct-23</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$ 20.340</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$ 19.120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967477358"/>
                  </a:ext>
                </a:extLst>
              </a:tr>
              <a:tr h="190500">
                <a:tc>
                  <a:txBody>
                    <a:bodyPr/>
                    <a:lstStyle/>
                    <a:p>
                      <a:pPr algn="l" fontAlgn="b"/>
                      <a:r>
                        <a:rPr lang="es-CO" sz="1100" b="0" i="0" u="none" strike="noStrike">
                          <a:solidFill>
                            <a:srgbClr val="203764"/>
                          </a:solidFill>
                          <a:effectLst/>
                          <a:latin typeface="Calibri" panose="020F0502020204030204" pitchFamily="34" charset="0"/>
                        </a:rPr>
                        <a:t>nov-23</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$ 21.250</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$ 13.842</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653610526"/>
                  </a:ext>
                </a:extLst>
              </a:tr>
              <a:tr h="190500">
                <a:tc>
                  <a:txBody>
                    <a:bodyPr/>
                    <a:lstStyle/>
                    <a:p>
                      <a:pPr algn="l" fontAlgn="b"/>
                      <a:r>
                        <a:rPr lang="es-CO" sz="1100" b="0" i="0" u="none" strike="noStrike">
                          <a:solidFill>
                            <a:srgbClr val="203764"/>
                          </a:solidFill>
                          <a:effectLst/>
                          <a:latin typeface="Calibri" panose="020F0502020204030204" pitchFamily="34" charset="0"/>
                        </a:rPr>
                        <a:t>dic-23</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$ 20.793</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$ 16.286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922031766"/>
                  </a:ext>
                </a:extLst>
              </a:tr>
              <a:tr h="190500">
                <a:tc>
                  <a:txBody>
                    <a:bodyPr/>
                    <a:lstStyle/>
                    <a:p>
                      <a:pPr algn="l" fontAlgn="b"/>
                      <a:r>
                        <a:rPr lang="es-CO" sz="1100" b="0" i="0" u="none" strike="noStrike">
                          <a:solidFill>
                            <a:srgbClr val="203764"/>
                          </a:solidFill>
                          <a:effectLst/>
                          <a:latin typeface="Calibri" panose="020F0502020204030204" pitchFamily="34" charset="0"/>
                        </a:rPr>
                        <a:t>ene-24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$ 22.734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$ 16.184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318435394"/>
                  </a:ext>
                </a:extLst>
              </a:tr>
              <a:tr h="190500">
                <a:tc>
                  <a:txBody>
                    <a:bodyPr/>
                    <a:lstStyle/>
                    <a:p>
                      <a:pPr algn="l" fontAlgn="b"/>
                      <a:r>
                        <a:rPr lang="es-CO" sz="1100" b="0" i="0" u="none" strike="noStrike">
                          <a:solidFill>
                            <a:srgbClr val="203764"/>
                          </a:solidFill>
                          <a:effectLst/>
                          <a:latin typeface="Calibri" panose="020F0502020204030204" pitchFamily="34" charset="0"/>
                        </a:rPr>
                        <a:t>feb-24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$ 22.865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$ 17.555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875496686"/>
                  </a:ext>
                </a:extLst>
              </a:tr>
              <a:tr h="190500">
                <a:tc>
                  <a:txBody>
                    <a:bodyPr/>
                    <a:lstStyle/>
                    <a:p>
                      <a:pPr algn="l" fontAlgn="b"/>
                      <a:endParaRPr lang="es-CO" sz="1100" b="0" i="0" u="none" strike="noStrike">
                        <a:solidFill>
                          <a:srgbClr val="203764"/>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586530846"/>
                  </a:ext>
                </a:extLst>
              </a:tr>
              <a:tr h="190500">
                <a:tc>
                  <a:txBody>
                    <a:bodyPr/>
                    <a:lstStyle/>
                    <a:p>
                      <a:pPr algn="l" fontAlgn="b"/>
                      <a:r>
                        <a:rPr lang="es-CO" sz="1100" b="1" i="0" u="none" strike="noStrike">
                          <a:solidFill>
                            <a:srgbClr val="203764"/>
                          </a:solidFill>
                          <a:effectLst/>
                          <a:latin typeface="Calibri" panose="020F0502020204030204" pitchFamily="34" charset="0"/>
                        </a:rPr>
                        <a:t>ASE4</a:t>
                      </a:r>
                    </a:p>
                  </a:txBody>
                  <a:tcPr marL="0" marR="0" marT="0" marB="0" anchor="b">
                    <a:lnL>
                      <a:noFill/>
                    </a:lnL>
                    <a:lnR>
                      <a:noFill/>
                    </a:lnR>
                    <a:lnT>
                      <a:noFill/>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$ 118.475</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$ 72.118</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4066168201"/>
                  </a:ext>
                </a:extLst>
              </a:tr>
              <a:tr h="190500">
                <a:tc>
                  <a:txBody>
                    <a:bodyPr/>
                    <a:lstStyle/>
                    <a:p>
                      <a:pPr algn="l" fontAlgn="b"/>
                      <a:r>
                        <a:rPr lang="es-CO" sz="1100" b="0" i="0" u="none" strike="noStrike">
                          <a:solidFill>
                            <a:srgbClr val="203764"/>
                          </a:solidFill>
                          <a:effectLst/>
                          <a:latin typeface="Calibri" panose="020F0502020204030204" pitchFamily="34" charset="0"/>
                        </a:rPr>
                        <a:t>sep-23</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$ 19.545</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$ 11.909</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482285234"/>
                  </a:ext>
                </a:extLst>
              </a:tr>
              <a:tr h="190500">
                <a:tc>
                  <a:txBody>
                    <a:bodyPr/>
                    <a:lstStyle/>
                    <a:p>
                      <a:pPr algn="l" fontAlgn="b"/>
                      <a:r>
                        <a:rPr lang="es-CO" sz="1100" b="0" i="0" u="none" strike="noStrike">
                          <a:solidFill>
                            <a:srgbClr val="203764"/>
                          </a:solidFill>
                          <a:effectLst/>
                          <a:latin typeface="Calibri" panose="020F0502020204030204" pitchFamily="34" charset="0"/>
                        </a:rPr>
                        <a:t>oct-23</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$ 18.049</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$ 11.805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016948028"/>
                  </a:ext>
                </a:extLst>
              </a:tr>
              <a:tr h="190500">
                <a:tc>
                  <a:txBody>
                    <a:bodyPr/>
                    <a:lstStyle/>
                    <a:p>
                      <a:pPr algn="l" fontAlgn="b"/>
                      <a:r>
                        <a:rPr lang="es-CO" sz="1100" b="0" i="0" u="none" strike="noStrike">
                          <a:solidFill>
                            <a:srgbClr val="203764"/>
                          </a:solidFill>
                          <a:effectLst/>
                          <a:latin typeface="Calibri" panose="020F0502020204030204" pitchFamily="34" charset="0"/>
                        </a:rPr>
                        <a:t>nov-23</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$ 18.295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$ 10.288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801742937"/>
                  </a:ext>
                </a:extLst>
              </a:tr>
              <a:tr h="190500">
                <a:tc>
                  <a:txBody>
                    <a:bodyPr/>
                    <a:lstStyle/>
                    <a:p>
                      <a:pPr algn="l" fontAlgn="b"/>
                      <a:r>
                        <a:rPr lang="es-CO" sz="1100" b="0" i="0" u="none" strike="noStrike">
                          <a:solidFill>
                            <a:srgbClr val="203764"/>
                          </a:solidFill>
                          <a:effectLst/>
                          <a:latin typeface="Calibri" panose="020F0502020204030204" pitchFamily="34" charset="0"/>
                        </a:rPr>
                        <a:t>dic-23</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$ 19.284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$ 11.317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176065954"/>
                  </a:ext>
                </a:extLst>
              </a:tr>
              <a:tr h="190500">
                <a:tc>
                  <a:txBody>
                    <a:bodyPr/>
                    <a:lstStyle/>
                    <a:p>
                      <a:pPr algn="l" fontAlgn="b"/>
                      <a:r>
                        <a:rPr lang="es-CO" sz="1100" b="0" i="0" u="none" strike="noStrike">
                          <a:solidFill>
                            <a:srgbClr val="203764"/>
                          </a:solidFill>
                          <a:effectLst/>
                          <a:latin typeface="Calibri" panose="020F0502020204030204" pitchFamily="34" charset="0"/>
                        </a:rPr>
                        <a:t>ene-24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$ 19.936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$ 13.748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457126958"/>
                  </a:ext>
                </a:extLst>
              </a:tr>
              <a:tr h="190500">
                <a:tc>
                  <a:txBody>
                    <a:bodyPr/>
                    <a:lstStyle/>
                    <a:p>
                      <a:pPr algn="l" fontAlgn="b"/>
                      <a:r>
                        <a:rPr lang="es-CO" sz="1100" b="0" i="0" u="none" strike="noStrike">
                          <a:solidFill>
                            <a:srgbClr val="203764"/>
                          </a:solidFill>
                          <a:effectLst/>
                          <a:latin typeface="Calibri" panose="020F0502020204030204" pitchFamily="34" charset="0"/>
                        </a:rPr>
                        <a:t>feb-24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$ 23.365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$ 13.051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860146690"/>
                  </a:ext>
                </a:extLst>
              </a:tr>
            </a:tbl>
          </a:graphicData>
        </a:graphic>
      </p:graphicFrame>
      <p:graphicFrame>
        <p:nvGraphicFramePr>
          <p:cNvPr id="6" name="Tabla 5">
            <a:extLst>
              <a:ext uri="{FF2B5EF4-FFF2-40B4-BE49-F238E27FC236}">
                <a16:creationId xmlns:a16="http://schemas.microsoft.com/office/drawing/2014/main" id="{5F39CB44-9D72-014B-3EEF-B3827C077CA0}"/>
              </a:ext>
            </a:extLst>
          </p:cNvPr>
          <p:cNvGraphicFramePr>
            <a:graphicFrameLocks noGrp="1"/>
          </p:cNvGraphicFramePr>
          <p:nvPr/>
        </p:nvGraphicFramePr>
        <p:xfrm>
          <a:off x="8086723" y="1905000"/>
          <a:ext cx="3403601" cy="1524000"/>
        </p:xfrm>
        <a:graphic>
          <a:graphicData uri="http://schemas.openxmlformats.org/drawingml/2006/table">
            <a:tbl>
              <a:tblPr/>
              <a:tblGrid>
                <a:gridCol w="1509892">
                  <a:extLst>
                    <a:ext uri="{9D8B030D-6E8A-4147-A177-3AD203B41FA5}">
                      <a16:colId xmlns:a16="http://schemas.microsoft.com/office/drawing/2014/main" val="780090478"/>
                    </a:ext>
                  </a:extLst>
                </a:gridCol>
                <a:gridCol w="1056290">
                  <a:extLst>
                    <a:ext uri="{9D8B030D-6E8A-4147-A177-3AD203B41FA5}">
                      <a16:colId xmlns:a16="http://schemas.microsoft.com/office/drawing/2014/main" val="3936944181"/>
                    </a:ext>
                  </a:extLst>
                </a:gridCol>
                <a:gridCol w="837419">
                  <a:extLst>
                    <a:ext uri="{9D8B030D-6E8A-4147-A177-3AD203B41FA5}">
                      <a16:colId xmlns:a16="http://schemas.microsoft.com/office/drawing/2014/main" val="1110839723"/>
                    </a:ext>
                  </a:extLst>
                </a:gridCol>
              </a:tblGrid>
              <a:tr h="190500">
                <a:tc>
                  <a:txBody>
                    <a:bodyPr/>
                    <a:lstStyle/>
                    <a:p>
                      <a:pPr algn="ctr" rtl="0" fontAlgn="ctr"/>
                      <a:r>
                        <a:rPr lang="es-CO" sz="1100" b="1" i="0" u="none" strike="noStrike">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931041441"/>
                  </a:ext>
                </a:extLst>
              </a:tr>
              <a:tr h="190500">
                <a:tc>
                  <a:txBody>
                    <a:bodyPr/>
                    <a:lstStyle/>
                    <a:p>
                      <a:pPr algn="l" fontAlgn="b"/>
                      <a:r>
                        <a:rPr lang="es-CO" sz="1100" b="1" i="0" u="none" strike="noStrike">
                          <a:solidFill>
                            <a:srgbClr val="203764"/>
                          </a:solidFill>
                          <a:effectLst/>
                          <a:latin typeface="Calibri" panose="020F0502020204030204" pitchFamily="34" charset="0"/>
                        </a:rPr>
                        <a:t>ASE5</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$ 110.013</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$ 78.218</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560211933"/>
                  </a:ext>
                </a:extLst>
              </a:tr>
              <a:tr h="190500">
                <a:tc>
                  <a:txBody>
                    <a:bodyPr/>
                    <a:lstStyle/>
                    <a:p>
                      <a:pPr algn="l" fontAlgn="b"/>
                      <a:r>
                        <a:rPr lang="es-CO" sz="1100" b="0" i="0" u="none" strike="noStrike">
                          <a:solidFill>
                            <a:srgbClr val="203764"/>
                          </a:solidFill>
                          <a:effectLst/>
                          <a:latin typeface="Calibri" panose="020F0502020204030204" pitchFamily="34" charset="0"/>
                        </a:rPr>
                        <a:t>sep-23</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$ 19.487</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$ 7.656</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2334990487"/>
                  </a:ext>
                </a:extLst>
              </a:tr>
              <a:tr h="190500">
                <a:tc>
                  <a:txBody>
                    <a:bodyPr/>
                    <a:lstStyle/>
                    <a:p>
                      <a:pPr algn="l" fontAlgn="b"/>
                      <a:r>
                        <a:rPr lang="es-CO" sz="1100" b="0" i="0" u="none" strike="noStrike">
                          <a:solidFill>
                            <a:srgbClr val="203764"/>
                          </a:solidFill>
                          <a:effectLst/>
                          <a:latin typeface="Calibri" panose="020F0502020204030204" pitchFamily="34" charset="0"/>
                        </a:rPr>
                        <a:t>oct-23</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$ 17.781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$ 15.915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589422678"/>
                  </a:ext>
                </a:extLst>
              </a:tr>
              <a:tr h="190500">
                <a:tc>
                  <a:txBody>
                    <a:bodyPr/>
                    <a:lstStyle/>
                    <a:p>
                      <a:pPr algn="l" fontAlgn="b"/>
                      <a:r>
                        <a:rPr lang="es-CO" sz="1100" b="0" i="0" u="none" strike="noStrike">
                          <a:solidFill>
                            <a:srgbClr val="203764"/>
                          </a:solidFill>
                          <a:effectLst/>
                          <a:latin typeface="Calibri" panose="020F0502020204030204" pitchFamily="34" charset="0"/>
                        </a:rPr>
                        <a:t>nov-23</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$ 16.856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$ 12.131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813646015"/>
                  </a:ext>
                </a:extLst>
              </a:tr>
              <a:tr h="190500">
                <a:tc>
                  <a:txBody>
                    <a:bodyPr/>
                    <a:lstStyle/>
                    <a:p>
                      <a:pPr algn="l" fontAlgn="b"/>
                      <a:r>
                        <a:rPr lang="es-CO" sz="1100" b="0" i="0" u="none" strike="noStrike">
                          <a:solidFill>
                            <a:srgbClr val="203764"/>
                          </a:solidFill>
                          <a:effectLst/>
                          <a:latin typeface="Calibri" panose="020F0502020204030204" pitchFamily="34" charset="0"/>
                        </a:rPr>
                        <a:t>dic-23</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$ 18.143</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$ 13.417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287710588"/>
                  </a:ext>
                </a:extLst>
              </a:tr>
              <a:tr h="190500">
                <a:tc>
                  <a:txBody>
                    <a:bodyPr/>
                    <a:lstStyle/>
                    <a:p>
                      <a:pPr algn="l" fontAlgn="b"/>
                      <a:r>
                        <a:rPr lang="es-CO" sz="1100" b="0" i="0" u="none" strike="noStrike">
                          <a:solidFill>
                            <a:srgbClr val="203764"/>
                          </a:solidFill>
                          <a:effectLst/>
                          <a:latin typeface="Calibri" panose="020F0502020204030204" pitchFamily="34" charset="0"/>
                        </a:rPr>
                        <a:t>ene-24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$ 18.228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$ 13.737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138497926"/>
                  </a:ext>
                </a:extLst>
              </a:tr>
              <a:tr h="190500">
                <a:tc>
                  <a:txBody>
                    <a:bodyPr/>
                    <a:lstStyle/>
                    <a:p>
                      <a:pPr algn="l" fontAlgn="b"/>
                      <a:r>
                        <a:rPr lang="es-CO" sz="1100" b="0" i="0" u="none" strike="noStrike">
                          <a:solidFill>
                            <a:srgbClr val="203764"/>
                          </a:solidFill>
                          <a:effectLst/>
                          <a:latin typeface="Calibri" panose="020F0502020204030204" pitchFamily="34" charset="0"/>
                        </a:rPr>
                        <a:t>feb-24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$ 19.518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$ 15.364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213985070"/>
                  </a:ext>
                </a:extLst>
              </a:tr>
            </a:tbl>
          </a:graphicData>
        </a:graphic>
      </p:graphicFrame>
    </p:spTree>
    <p:extLst>
      <p:ext uri="{BB962C8B-B14F-4D97-AF65-F5344CB8AC3E}">
        <p14:creationId xmlns:p14="http://schemas.microsoft.com/office/powerpoint/2010/main" val="315806096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334426" y="6208850"/>
            <a:ext cx="11523145" cy="507831"/>
          </a:xfrm>
          <a:prstGeom prst="rect">
            <a:avLst/>
          </a:prstGeom>
          <a:noFill/>
        </p:spPr>
        <p:txBody>
          <a:bodyPr wrap="square" rtlCol="0">
            <a:spAutoFit/>
          </a:bodyPr>
          <a:lstStyle/>
          <a:p>
            <a:r>
              <a:rPr lang="es-CO" sz="900" dirty="0">
                <a:solidFill>
                  <a:schemeClr val="accent1">
                    <a:lumMod val="50000"/>
                  </a:schemeClr>
                </a:solidFill>
              </a:rPr>
              <a:t>Fuente: Informe del Concesionario </a:t>
            </a:r>
          </a:p>
          <a:p>
            <a:r>
              <a:rPr lang="es-CO" sz="900" dirty="0">
                <a:solidFill>
                  <a:schemeClr val="accent1">
                    <a:lumMod val="50000"/>
                  </a:schemeClr>
                </a:solidFill>
              </a:rPr>
              <a:t>Periodo comprendido entre el 12 de febrero  2018 y el </a:t>
            </a:r>
            <a:r>
              <a:rPr lang="es-MX" sz="900" dirty="0">
                <a:solidFill>
                  <a:schemeClr val="accent1">
                    <a:lumMod val="50000"/>
                  </a:schemeClr>
                </a:solidFill>
              </a:rPr>
              <a:t>31 de diciembre de 2023</a:t>
            </a:r>
            <a:r>
              <a:rPr lang="es-CO" sz="900" dirty="0">
                <a:solidFill>
                  <a:schemeClr val="accent1">
                    <a:lumMod val="50000"/>
                  </a:schemeClr>
                </a:solidFill>
              </a:rPr>
              <a:t>.</a:t>
            </a:r>
          </a:p>
          <a:p>
            <a:r>
              <a:rPr lang="es-MX" sz="900" dirty="0">
                <a:solidFill>
                  <a:schemeClr val="accent1">
                    <a:lumMod val="50000"/>
                  </a:schemeClr>
                </a:solidFill>
              </a:rPr>
              <a:t>*Promedio de  kilómetros ejecutados de febrero 2018 a diciembre de 2023</a:t>
            </a:r>
            <a:endParaRPr lang="es-CO" sz="900" dirty="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chemeClr val="accent1">
                    <a:lumMod val="50000"/>
                  </a:schemeClr>
                </a:solidFill>
              </a:rPr>
              <a:t>Histórico – barrido y limpieza   barrido manual y áreas públicas 2018 a 2023</a:t>
            </a:r>
            <a:endParaRPr lang="es-CO" sz="1600" b="0" kern="0" dirty="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2937" y="1387187"/>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60207" y="1500799"/>
            <a:ext cx="1434278" cy="812326"/>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277201" y="1766705"/>
            <a:ext cx="1511405"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19113" y="162014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41793" y="1603626"/>
            <a:ext cx="152727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4" name="Picture 2">
            <a:extLst>
              <a:ext uri="{FF2B5EF4-FFF2-40B4-BE49-F238E27FC236}">
                <a16:creationId xmlns:a16="http://schemas.microsoft.com/office/drawing/2014/main" id="{480C9055-6B58-415B-8FEF-9A892542AFD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51634" y="1699895"/>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F3CE5724-7CE5-4521-8E31-CE7436823CE6}"/>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37499" y="1199482"/>
            <a:ext cx="1055081" cy="602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41E7D3AF-A220-121A-1FD3-B4BC67918BB0}"/>
              </a:ext>
            </a:extLst>
          </p:cNvPr>
          <p:cNvGraphicFramePr>
            <a:graphicFrameLocks noGrp="1"/>
          </p:cNvGraphicFramePr>
          <p:nvPr>
            <p:extLst>
              <p:ext uri="{D42A27DB-BD31-4B8C-83A1-F6EECF244321}">
                <p14:modId xmlns:p14="http://schemas.microsoft.com/office/powerpoint/2010/main" val="3964323205"/>
              </p:ext>
            </p:extLst>
          </p:nvPr>
        </p:nvGraphicFramePr>
        <p:xfrm>
          <a:off x="422937" y="2459584"/>
          <a:ext cx="11434631" cy="3617932"/>
        </p:xfrm>
        <a:graphic>
          <a:graphicData uri="http://schemas.openxmlformats.org/drawingml/2006/table">
            <a:tbl>
              <a:tblPr/>
              <a:tblGrid>
                <a:gridCol w="741504">
                  <a:extLst>
                    <a:ext uri="{9D8B030D-6E8A-4147-A177-3AD203B41FA5}">
                      <a16:colId xmlns:a16="http://schemas.microsoft.com/office/drawing/2014/main" val="1928935982"/>
                    </a:ext>
                  </a:extLst>
                </a:gridCol>
                <a:gridCol w="963956">
                  <a:extLst>
                    <a:ext uri="{9D8B030D-6E8A-4147-A177-3AD203B41FA5}">
                      <a16:colId xmlns:a16="http://schemas.microsoft.com/office/drawing/2014/main" val="1385128493"/>
                    </a:ext>
                  </a:extLst>
                </a:gridCol>
                <a:gridCol w="284244">
                  <a:extLst>
                    <a:ext uri="{9D8B030D-6E8A-4147-A177-3AD203B41FA5}">
                      <a16:colId xmlns:a16="http://schemas.microsoft.com/office/drawing/2014/main" val="2080728386"/>
                    </a:ext>
                  </a:extLst>
                </a:gridCol>
                <a:gridCol w="753864">
                  <a:extLst>
                    <a:ext uri="{9D8B030D-6E8A-4147-A177-3AD203B41FA5}">
                      <a16:colId xmlns:a16="http://schemas.microsoft.com/office/drawing/2014/main" val="3721226578"/>
                    </a:ext>
                  </a:extLst>
                </a:gridCol>
                <a:gridCol w="889805">
                  <a:extLst>
                    <a:ext uri="{9D8B030D-6E8A-4147-A177-3AD203B41FA5}">
                      <a16:colId xmlns:a16="http://schemas.microsoft.com/office/drawing/2014/main" val="4235969497"/>
                    </a:ext>
                  </a:extLst>
                </a:gridCol>
                <a:gridCol w="284244">
                  <a:extLst>
                    <a:ext uri="{9D8B030D-6E8A-4147-A177-3AD203B41FA5}">
                      <a16:colId xmlns:a16="http://schemas.microsoft.com/office/drawing/2014/main" val="2191402107"/>
                    </a:ext>
                  </a:extLst>
                </a:gridCol>
                <a:gridCol w="753864">
                  <a:extLst>
                    <a:ext uri="{9D8B030D-6E8A-4147-A177-3AD203B41FA5}">
                      <a16:colId xmlns:a16="http://schemas.microsoft.com/office/drawing/2014/main" val="4146713291"/>
                    </a:ext>
                  </a:extLst>
                </a:gridCol>
                <a:gridCol w="926882">
                  <a:extLst>
                    <a:ext uri="{9D8B030D-6E8A-4147-A177-3AD203B41FA5}">
                      <a16:colId xmlns:a16="http://schemas.microsoft.com/office/drawing/2014/main" val="4014038168"/>
                    </a:ext>
                  </a:extLst>
                </a:gridCol>
                <a:gridCol w="284244">
                  <a:extLst>
                    <a:ext uri="{9D8B030D-6E8A-4147-A177-3AD203B41FA5}">
                      <a16:colId xmlns:a16="http://schemas.microsoft.com/office/drawing/2014/main" val="2423170466"/>
                    </a:ext>
                  </a:extLst>
                </a:gridCol>
                <a:gridCol w="753864">
                  <a:extLst>
                    <a:ext uri="{9D8B030D-6E8A-4147-A177-3AD203B41FA5}">
                      <a16:colId xmlns:a16="http://schemas.microsoft.com/office/drawing/2014/main" val="351629991"/>
                    </a:ext>
                  </a:extLst>
                </a:gridCol>
                <a:gridCol w="880539">
                  <a:extLst>
                    <a:ext uri="{9D8B030D-6E8A-4147-A177-3AD203B41FA5}">
                      <a16:colId xmlns:a16="http://schemas.microsoft.com/office/drawing/2014/main" val="2993484174"/>
                    </a:ext>
                  </a:extLst>
                </a:gridCol>
                <a:gridCol w="284244">
                  <a:extLst>
                    <a:ext uri="{9D8B030D-6E8A-4147-A177-3AD203B41FA5}">
                      <a16:colId xmlns:a16="http://schemas.microsoft.com/office/drawing/2014/main" val="4179067971"/>
                    </a:ext>
                  </a:extLst>
                </a:gridCol>
                <a:gridCol w="753864">
                  <a:extLst>
                    <a:ext uri="{9D8B030D-6E8A-4147-A177-3AD203B41FA5}">
                      <a16:colId xmlns:a16="http://schemas.microsoft.com/office/drawing/2014/main" val="3505572015"/>
                    </a:ext>
                  </a:extLst>
                </a:gridCol>
                <a:gridCol w="939240">
                  <a:extLst>
                    <a:ext uri="{9D8B030D-6E8A-4147-A177-3AD203B41FA5}">
                      <a16:colId xmlns:a16="http://schemas.microsoft.com/office/drawing/2014/main" val="575554160"/>
                    </a:ext>
                  </a:extLst>
                </a:gridCol>
                <a:gridCol w="284244">
                  <a:extLst>
                    <a:ext uri="{9D8B030D-6E8A-4147-A177-3AD203B41FA5}">
                      <a16:colId xmlns:a16="http://schemas.microsoft.com/office/drawing/2014/main" val="4274368707"/>
                    </a:ext>
                  </a:extLst>
                </a:gridCol>
                <a:gridCol w="753864">
                  <a:extLst>
                    <a:ext uri="{9D8B030D-6E8A-4147-A177-3AD203B41FA5}">
                      <a16:colId xmlns:a16="http://schemas.microsoft.com/office/drawing/2014/main" val="2926594090"/>
                    </a:ext>
                  </a:extLst>
                </a:gridCol>
                <a:gridCol w="902165">
                  <a:extLst>
                    <a:ext uri="{9D8B030D-6E8A-4147-A177-3AD203B41FA5}">
                      <a16:colId xmlns:a16="http://schemas.microsoft.com/office/drawing/2014/main" val="1231041498"/>
                    </a:ext>
                  </a:extLst>
                </a:gridCol>
              </a:tblGrid>
              <a:tr h="423815">
                <a:tc>
                  <a:txBody>
                    <a:bodyPr/>
                    <a:lstStyle/>
                    <a:p>
                      <a:pPr algn="ctr" rtl="0" fontAlgn="ctr"/>
                      <a:r>
                        <a:rPr lang="es-CO" sz="105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737331323"/>
                  </a:ext>
                </a:extLst>
              </a:tr>
              <a:tr h="206739">
                <a:tc>
                  <a:txBody>
                    <a:bodyPr/>
                    <a:lstStyle/>
                    <a:p>
                      <a:pPr algn="ctr" rtl="0" fontAlgn="ctr"/>
                      <a:r>
                        <a:rPr lang="es-CO" sz="1050" b="0" i="0" u="none" strike="noStrike">
                          <a:solidFill>
                            <a:srgbClr val="002060"/>
                          </a:solidFill>
                          <a:effectLst/>
                          <a:latin typeface="Calibri" panose="020F0502020204030204" pitchFamily="34" charset="0"/>
                        </a:rPr>
                        <a:t> F-18 A J-18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          548.435,73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F-18 A J-18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        388.587,65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F-18 A J-18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         210.773,42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F-18 A J-18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       144.125,19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F-18 A J-18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         549.885,91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F-18 A J-18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    1.841.807,90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772703666"/>
                  </a:ext>
                </a:extLst>
              </a:tr>
              <a:tr h="206739">
                <a:tc>
                  <a:txBody>
                    <a:bodyPr/>
                    <a:lstStyle/>
                    <a:p>
                      <a:pPr algn="ctr" rtl="0" fontAlgn="ctr"/>
                      <a:r>
                        <a:rPr lang="es-CO" sz="1050" b="0" i="0" u="none" strike="noStrike">
                          <a:solidFill>
                            <a:srgbClr val="002060"/>
                          </a:solidFill>
                          <a:effectLst/>
                          <a:latin typeface="Calibri" panose="020F0502020204030204" pitchFamily="34" charset="0"/>
                        </a:rPr>
                        <a:t> J-18 A D-18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675.110,20 </a:t>
                      </a:r>
                    </a:p>
                  </a:txBody>
                  <a:tcPr marL="0" marR="0" marT="0" marB="0" anchor="ctr">
                    <a:lnL>
                      <a:noFill/>
                    </a:lnL>
                    <a:lnR>
                      <a:noFill/>
                    </a:lnR>
                    <a:lnT>
                      <a:noFill/>
                    </a:lnT>
                    <a:lnB>
                      <a:noFill/>
                    </a:lnB>
                    <a:noFill/>
                  </a:tcPr>
                </a:tc>
                <a:tc>
                  <a:txBody>
                    <a:bodyPr/>
                    <a:lstStyle/>
                    <a:p>
                      <a:pPr algn="l"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 J-18 A D-18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403.417,71 </a:t>
                      </a:r>
                    </a:p>
                  </a:txBody>
                  <a:tcPr marL="0" marR="0" marT="0" marB="0" anchor="ctr">
                    <a:lnL>
                      <a:noFill/>
                    </a:lnL>
                    <a:lnR>
                      <a:noFill/>
                    </a:lnR>
                    <a:lnT>
                      <a:noFill/>
                    </a:lnT>
                    <a:lnB>
                      <a:noFill/>
                    </a:lnB>
                    <a:noFill/>
                  </a:tcPr>
                </a:tc>
                <a:tc>
                  <a:txBody>
                    <a:bodyPr/>
                    <a:lstStyle/>
                    <a:p>
                      <a:pPr algn="l" fontAlgn="ctr"/>
                      <a:endParaRPr lang="es-CO" sz="105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J-18 A D-18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256.212,04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J-18 A D-18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214.438,41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J-18 A D-18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716.964,54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J-18 A D-18 </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2.266.142,90 </a:t>
                      </a:r>
                    </a:p>
                  </a:txBody>
                  <a:tcPr marL="0" marR="0" marT="0" marB="0" anchor="ctr">
                    <a:lnL>
                      <a:noFill/>
                    </a:lnL>
                    <a:lnR>
                      <a:noFill/>
                    </a:lnR>
                    <a:lnT>
                      <a:noFill/>
                    </a:lnT>
                    <a:lnB>
                      <a:noFill/>
                    </a:lnB>
                    <a:noFill/>
                  </a:tcPr>
                </a:tc>
                <a:extLst>
                  <a:ext uri="{0D108BD9-81ED-4DB2-BD59-A6C34878D82A}">
                    <a16:rowId xmlns:a16="http://schemas.microsoft.com/office/drawing/2014/main" val="358669728"/>
                  </a:ext>
                </a:extLst>
              </a:tr>
              <a:tr h="206739">
                <a:tc>
                  <a:txBody>
                    <a:bodyPr/>
                    <a:lstStyle/>
                    <a:p>
                      <a:pPr algn="ctr" rtl="0" fontAlgn="ctr"/>
                      <a:r>
                        <a:rPr lang="es-CO" sz="1050" b="0" i="0" u="none" strike="noStrike">
                          <a:solidFill>
                            <a:srgbClr val="002060"/>
                          </a:solidFill>
                          <a:effectLst/>
                          <a:latin typeface="Calibri" panose="020F0502020204030204" pitchFamily="34" charset="0"/>
                        </a:rPr>
                        <a:t> E-19 A J-19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          716.753,78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 E-19 A J-19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        704.502,89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E-19 A J-19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         339.272,88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 E-19 A J-19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       276.966,96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E-19 A J-19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         401.136,90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1" i="0" u="none" strike="noStrike">
                          <a:solidFill>
                            <a:srgbClr val="002060"/>
                          </a:solidFill>
                          <a:effectLst/>
                          <a:latin typeface="Calibri" panose="020F0502020204030204" pitchFamily="34" charset="0"/>
                        </a:rPr>
                        <a:t> E-19 A J-19 </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    2.438.633,42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890783642"/>
                  </a:ext>
                </a:extLst>
              </a:tr>
              <a:tr h="206739">
                <a:tc>
                  <a:txBody>
                    <a:bodyPr/>
                    <a:lstStyle/>
                    <a:p>
                      <a:pPr algn="ctr" rtl="0" fontAlgn="ctr"/>
                      <a:r>
                        <a:rPr lang="es-CO" sz="1050" b="0" i="0" u="none" strike="noStrike">
                          <a:solidFill>
                            <a:srgbClr val="002060"/>
                          </a:solidFill>
                          <a:effectLst/>
                          <a:latin typeface="Calibri" panose="020F0502020204030204" pitchFamily="34" charset="0"/>
                        </a:rPr>
                        <a:t> J-19 A D-19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875.343,63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J-19 A D-19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834.863,32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J-19 A D-19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389.461,40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dirty="0">
                          <a:solidFill>
                            <a:srgbClr val="002060"/>
                          </a:solidFill>
                          <a:effectLst/>
                          <a:latin typeface="Calibri" panose="020F0502020204030204" pitchFamily="34" charset="0"/>
                        </a:rPr>
                        <a:t> J-19 A D-19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279.127,98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J-19 A D-19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258.517,77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J-19 A D-19 </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2.637.314,11 </a:t>
                      </a:r>
                    </a:p>
                  </a:txBody>
                  <a:tcPr marL="0" marR="0" marT="0" marB="0" anchor="ctr">
                    <a:lnL>
                      <a:noFill/>
                    </a:lnL>
                    <a:lnR>
                      <a:noFill/>
                    </a:lnR>
                    <a:lnT>
                      <a:noFill/>
                    </a:lnT>
                    <a:lnB>
                      <a:noFill/>
                    </a:lnB>
                    <a:noFill/>
                  </a:tcPr>
                </a:tc>
                <a:extLst>
                  <a:ext uri="{0D108BD9-81ED-4DB2-BD59-A6C34878D82A}">
                    <a16:rowId xmlns:a16="http://schemas.microsoft.com/office/drawing/2014/main" val="3062333672"/>
                  </a:ext>
                </a:extLst>
              </a:tr>
              <a:tr h="206739">
                <a:tc>
                  <a:txBody>
                    <a:bodyPr/>
                    <a:lstStyle/>
                    <a:p>
                      <a:pPr algn="ctr" rtl="0" fontAlgn="ctr"/>
                      <a:r>
                        <a:rPr lang="es-CO" sz="1050" b="0" i="0" u="none" strike="noStrike">
                          <a:solidFill>
                            <a:srgbClr val="002060"/>
                          </a:solidFill>
                          <a:effectLst/>
                          <a:latin typeface="Calibri" panose="020F0502020204030204" pitchFamily="34" charset="0"/>
                        </a:rPr>
                        <a:t> E-20 A J-20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       1.400.263,65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 E-20 A J-20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        825.746,66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E-20 A J-20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         382.014,81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 E-20 A J-20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       259.766,97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E-20 A J-20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         255.373,94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1" i="0" u="none" strike="noStrike">
                          <a:solidFill>
                            <a:srgbClr val="002060"/>
                          </a:solidFill>
                          <a:effectLst/>
                          <a:latin typeface="Calibri" panose="020F0502020204030204" pitchFamily="34" charset="0"/>
                        </a:rPr>
                        <a:t> E-20 A J-20 </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    3.123.166,03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85143981"/>
                  </a:ext>
                </a:extLst>
              </a:tr>
              <a:tr h="206739">
                <a:tc>
                  <a:txBody>
                    <a:bodyPr/>
                    <a:lstStyle/>
                    <a:p>
                      <a:pPr algn="ctr" rtl="0" fontAlgn="ctr"/>
                      <a:r>
                        <a:rPr lang="es-CO" sz="1050" b="0" i="0" u="none" strike="noStrike">
                          <a:solidFill>
                            <a:srgbClr val="002060"/>
                          </a:solidFill>
                          <a:effectLst/>
                          <a:latin typeface="Calibri" panose="020F0502020204030204" pitchFamily="34" charset="0"/>
                        </a:rPr>
                        <a:t> J-20 A D-20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1.530.486,50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J-20 A D-20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835.005,42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J-20 A D-20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393.182,09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J-20 A D-20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263.367,50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J-20 A D-20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258.594,44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J-20 A D-20 </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3.280.635,96 </a:t>
                      </a:r>
                    </a:p>
                  </a:txBody>
                  <a:tcPr marL="0" marR="0" marT="0" marB="0" anchor="ctr">
                    <a:lnL>
                      <a:noFill/>
                    </a:lnL>
                    <a:lnR>
                      <a:noFill/>
                    </a:lnR>
                    <a:lnT>
                      <a:noFill/>
                    </a:lnT>
                    <a:lnB>
                      <a:noFill/>
                    </a:lnB>
                    <a:noFill/>
                  </a:tcPr>
                </a:tc>
                <a:extLst>
                  <a:ext uri="{0D108BD9-81ED-4DB2-BD59-A6C34878D82A}">
                    <a16:rowId xmlns:a16="http://schemas.microsoft.com/office/drawing/2014/main" val="3255871412"/>
                  </a:ext>
                </a:extLst>
              </a:tr>
              <a:tr h="206739">
                <a:tc>
                  <a:txBody>
                    <a:bodyPr/>
                    <a:lstStyle/>
                    <a:p>
                      <a:pPr algn="ctr" rtl="0" fontAlgn="ctr"/>
                      <a:r>
                        <a:rPr lang="es-CO" sz="1050" b="0" i="0" u="none" strike="noStrike">
                          <a:solidFill>
                            <a:srgbClr val="002060"/>
                          </a:solidFill>
                          <a:effectLst/>
                          <a:latin typeface="Calibri" panose="020F0502020204030204" pitchFamily="34" charset="0"/>
                        </a:rPr>
                        <a:t> E-21 A J-21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       1.490.850,81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 E-21 A J-21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        735.056,62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E-21 A J-21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         338.184,89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 E-21 A J-21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       234.516,81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dirty="0">
                          <a:solidFill>
                            <a:srgbClr val="002060"/>
                          </a:solidFill>
                          <a:effectLst/>
                          <a:latin typeface="Calibri" panose="020F0502020204030204" pitchFamily="34" charset="0"/>
                        </a:rPr>
                        <a:t> E-21 A J-21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         225.463,04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1" i="0" u="none" strike="noStrike">
                          <a:solidFill>
                            <a:srgbClr val="002060"/>
                          </a:solidFill>
                          <a:effectLst/>
                          <a:latin typeface="Calibri" panose="020F0502020204030204" pitchFamily="34" charset="0"/>
                        </a:rPr>
                        <a:t> E-21 A J-21 </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    3.024.072,17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988469092"/>
                  </a:ext>
                </a:extLst>
              </a:tr>
              <a:tr h="206739">
                <a:tc>
                  <a:txBody>
                    <a:bodyPr/>
                    <a:lstStyle/>
                    <a:p>
                      <a:pPr algn="ctr" rtl="0" fontAlgn="ctr"/>
                      <a:r>
                        <a:rPr lang="es-CO" sz="1050" b="0" i="0" u="none" strike="noStrike">
                          <a:solidFill>
                            <a:srgbClr val="002060"/>
                          </a:solidFill>
                          <a:effectLst/>
                          <a:latin typeface="Calibri" panose="020F0502020204030204" pitchFamily="34" charset="0"/>
                        </a:rPr>
                        <a:t> J-21 A D-21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1.498.928,66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J-21 A D-21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665.476,52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J-21 A D-21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299.166,97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J-21 A D-21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214.720,38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J-21 A D-21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201.225,65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J-21 A D-21 </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2.879.518,18 </a:t>
                      </a:r>
                    </a:p>
                  </a:txBody>
                  <a:tcPr marL="0" marR="0" marT="0" marB="0" anchor="ctr">
                    <a:lnL>
                      <a:noFill/>
                    </a:lnL>
                    <a:lnR>
                      <a:noFill/>
                    </a:lnR>
                    <a:lnT>
                      <a:noFill/>
                    </a:lnT>
                    <a:lnB>
                      <a:noFill/>
                    </a:lnB>
                    <a:noFill/>
                  </a:tcPr>
                </a:tc>
                <a:extLst>
                  <a:ext uri="{0D108BD9-81ED-4DB2-BD59-A6C34878D82A}">
                    <a16:rowId xmlns:a16="http://schemas.microsoft.com/office/drawing/2014/main" val="2766907769"/>
                  </a:ext>
                </a:extLst>
              </a:tr>
              <a:tr h="206739">
                <a:tc>
                  <a:txBody>
                    <a:bodyPr/>
                    <a:lstStyle/>
                    <a:p>
                      <a:pPr algn="ctr" rtl="0" fontAlgn="ctr"/>
                      <a:r>
                        <a:rPr lang="es-CO" sz="1050" b="0" i="0" u="none" strike="noStrike">
                          <a:solidFill>
                            <a:srgbClr val="002060"/>
                          </a:solidFill>
                          <a:effectLst/>
                          <a:latin typeface="Calibri" panose="020F0502020204030204" pitchFamily="34" charset="0"/>
                        </a:rPr>
                        <a:t> E-22 A J-22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       1.465.685,02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dirty="0">
                          <a:solidFill>
                            <a:srgbClr val="002060"/>
                          </a:solidFill>
                          <a:effectLst/>
                          <a:latin typeface="Calibri" panose="020F0502020204030204" pitchFamily="34" charset="0"/>
                        </a:rPr>
                        <a:t> E-22 A J-22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        651.095,04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E-22 A J-22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         299.001,72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 E-22 A J-22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       210.663,26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E-22 A J-22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         194.694,13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1" i="0" u="none" strike="noStrike">
                          <a:solidFill>
                            <a:srgbClr val="002060"/>
                          </a:solidFill>
                          <a:effectLst/>
                          <a:latin typeface="Calibri" panose="020F0502020204030204" pitchFamily="34" charset="0"/>
                        </a:rPr>
                        <a:t> E-22 A J-22 </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    2.821.139,16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930342750"/>
                  </a:ext>
                </a:extLst>
              </a:tr>
              <a:tr h="206739">
                <a:tc>
                  <a:txBody>
                    <a:bodyPr/>
                    <a:lstStyle/>
                    <a:p>
                      <a:pPr algn="ctr" rtl="0" fontAlgn="ctr"/>
                      <a:r>
                        <a:rPr lang="es-CO" sz="1050" b="0" i="0" u="none" strike="noStrike">
                          <a:solidFill>
                            <a:srgbClr val="002060"/>
                          </a:solidFill>
                          <a:effectLst/>
                          <a:latin typeface="Calibri" panose="020F0502020204030204" pitchFamily="34" charset="0"/>
                        </a:rPr>
                        <a:t> J-22 A D-22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786.564,76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J-22 A D-22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661.367,30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J-22 A D-22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314.329,07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J-22 A D-22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214.544,80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J-22 A D-22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197.722,71 </a:t>
                      </a:r>
                    </a:p>
                  </a:txBody>
                  <a:tcPr marL="0" marR="0" marT="0" marB="0" anchor="ctr">
                    <a:lnL>
                      <a:noFill/>
                    </a:lnL>
                    <a:lnR>
                      <a:noFill/>
                    </a:lnR>
                    <a:lnT>
                      <a:noFill/>
                    </a:lnT>
                    <a:lnB>
                      <a:noFill/>
                    </a:lnB>
                    <a:noFill/>
                  </a:tcPr>
                </a:tc>
                <a:tc>
                  <a:txBody>
                    <a:bodyPr/>
                    <a:lstStyle/>
                    <a:p>
                      <a:pPr algn="l" fontAlgn="ctr"/>
                      <a:endParaRPr lang="es-CO" sz="105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J-22 A D-22 </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2.174.528,65 </a:t>
                      </a:r>
                    </a:p>
                  </a:txBody>
                  <a:tcPr marL="0" marR="0" marT="0" marB="0" anchor="ctr">
                    <a:lnL>
                      <a:noFill/>
                    </a:lnL>
                    <a:lnR>
                      <a:noFill/>
                    </a:lnR>
                    <a:lnT>
                      <a:noFill/>
                    </a:lnT>
                    <a:lnB>
                      <a:noFill/>
                    </a:lnB>
                    <a:noFill/>
                  </a:tcPr>
                </a:tc>
                <a:extLst>
                  <a:ext uri="{0D108BD9-81ED-4DB2-BD59-A6C34878D82A}">
                    <a16:rowId xmlns:a16="http://schemas.microsoft.com/office/drawing/2014/main" val="3538438768"/>
                  </a:ext>
                </a:extLst>
              </a:tr>
              <a:tr h="206739">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          633.525,86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        646.732,51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         306.819,04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       210.679,29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         192.632,82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dirty="0">
                          <a:solidFill>
                            <a:srgbClr val="002060"/>
                          </a:solidFill>
                          <a:effectLst/>
                          <a:latin typeface="Calibri" panose="020F0502020204030204" pitchFamily="34" charset="0"/>
                        </a:rPr>
                        <a:t>    1.990.389,53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83971383"/>
                  </a:ext>
                </a:extLst>
              </a:tr>
              <a:tr h="206739">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868.871,10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855.057,87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433.037,62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317.116,71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329.815,08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dirty="0">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2.803.898,37 </a:t>
                      </a:r>
                    </a:p>
                  </a:txBody>
                  <a:tcPr marL="0" marR="0" marT="0" marB="0" anchor="ctr">
                    <a:lnL>
                      <a:noFill/>
                    </a:lnL>
                    <a:lnR>
                      <a:noFill/>
                    </a:lnR>
                    <a:lnT>
                      <a:noFill/>
                    </a:lnT>
                    <a:lnB>
                      <a:noFill/>
                    </a:lnB>
                    <a:noFill/>
                  </a:tcPr>
                </a:tc>
                <a:extLst>
                  <a:ext uri="{0D108BD9-81ED-4DB2-BD59-A6C34878D82A}">
                    <a16:rowId xmlns:a16="http://schemas.microsoft.com/office/drawing/2014/main" val="2968900246"/>
                  </a:ext>
                </a:extLst>
              </a:tr>
              <a:tr h="713249">
                <a:tc>
                  <a:txBody>
                    <a:bodyPr/>
                    <a:lstStyle/>
                    <a:p>
                      <a:pPr algn="ctr" rtl="0" fontAlgn="ctr"/>
                      <a:r>
                        <a:rPr lang="es-CO" sz="1050" b="0" i="0" u="none" strike="noStrike">
                          <a:solidFill>
                            <a:srgbClr val="002060"/>
                          </a:solidFill>
                          <a:effectLst/>
                          <a:latin typeface="Calibri" panose="020F0502020204030204" pitchFamily="34" charset="0"/>
                        </a:rPr>
                        <a:t> *PROMEDIO MENSUAL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          175.927,04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*PROMEDIO MENSUAL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        115.590,27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*PROMEDIO MENSUAL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           55.795,15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*PROMEDIO MENSUAL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          40.000,48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*PROMEDIO MENSUAL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            53.267,99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*PROMEDIO MENSUAL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latin typeface="Calibri" panose="020F0502020204030204" pitchFamily="34" charset="0"/>
                        </a:rPr>
                        <a:t>        440.580,93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203189715"/>
                  </a:ext>
                </a:extLst>
              </a:tr>
            </a:tbl>
          </a:graphicData>
        </a:graphic>
      </p:graphicFrame>
    </p:spTree>
    <p:extLst>
      <p:ext uri="{BB962C8B-B14F-4D97-AF65-F5344CB8AC3E}">
        <p14:creationId xmlns:p14="http://schemas.microsoft.com/office/powerpoint/2010/main" val="133502756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13">
            <a:extLst>
              <a:ext uri="{FF2B5EF4-FFF2-40B4-BE49-F238E27FC236}">
                <a16:creationId xmlns:a16="http://schemas.microsoft.com/office/drawing/2014/main" id="{BEBE33CC-589E-4A09-A12E-D094591AEE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E0B8AB2-37CC-4295-A13C-0D508B1AB209}"/>
              </a:ext>
            </a:extLst>
          </p:cNvPr>
          <p:cNvSpPr txBox="1"/>
          <p:nvPr/>
        </p:nvSpPr>
        <p:spPr>
          <a:xfrm>
            <a:off x="1497013" y="17281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rgbClr val="002060"/>
                </a:solidFill>
              </a:rPr>
              <a:t>Facturación y Recaudo de Septiembre a Febrero</a:t>
            </a:r>
            <a:r>
              <a:rPr lang="es-CO" sz="1600" b="0" dirty="0">
                <a:solidFill>
                  <a:schemeClr val="accent1">
                    <a:lumMod val="50000"/>
                  </a:schemeClr>
                </a:solidFill>
              </a:rPr>
              <a:t> 2024</a:t>
            </a:r>
            <a:endParaRPr lang="es-CO" sz="1600" b="0" dirty="0">
              <a:solidFill>
                <a:srgbClr val="002060"/>
              </a:solidFill>
            </a:endParaRPr>
          </a:p>
        </p:txBody>
      </p:sp>
      <p:cxnSp>
        <p:nvCxnSpPr>
          <p:cNvPr id="27" name="Conector recto 26">
            <a:extLst>
              <a:ext uri="{FF2B5EF4-FFF2-40B4-BE49-F238E27FC236}">
                <a16:creationId xmlns:a16="http://schemas.microsoft.com/office/drawing/2014/main" id="{86D3519C-1375-4951-A3FE-9DD31A888894}"/>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3557" name="Imagen 27">
            <a:extLst>
              <a:ext uri="{FF2B5EF4-FFF2-40B4-BE49-F238E27FC236}">
                <a16:creationId xmlns:a16="http://schemas.microsoft.com/office/drawing/2014/main" id="{6CA7D33E-4C3E-43B6-B560-FE59F3EA101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D46873D8-315B-46BF-90D0-C2124682ABB6}"/>
              </a:ext>
            </a:extLst>
          </p:cNvPr>
          <p:cNvSpPr txBox="1"/>
          <p:nvPr/>
        </p:nvSpPr>
        <p:spPr>
          <a:xfrm>
            <a:off x="9339250" y="1300761"/>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2" name="CuadroTexto 4">
            <a:extLst>
              <a:ext uri="{FF2B5EF4-FFF2-40B4-BE49-F238E27FC236}">
                <a16:creationId xmlns:a16="http://schemas.microsoft.com/office/drawing/2014/main" id="{9E30E9E7-0878-41A9-965A-52F8BB6E058D}"/>
              </a:ext>
            </a:extLst>
          </p:cNvPr>
          <p:cNvSpPr txBox="1">
            <a:spLocks noChangeArrowheads="1"/>
          </p:cNvSpPr>
          <p:nvPr/>
        </p:nvSpPr>
        <p:spPr bwMode="auto">
          <a:xfrm>
            <a:off x="-214457" y="6474188"/>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B00C7257-524E-49A9-985F-E4B4C9C7E3CF}"/>
              </a:ext>
            </a:extLst>
          </p:cNvPr>
          <p:cNvGraphicFramePr>
            <a:graphicFrameLocks/>
          </p:cNvGraphicFramePr>
          <p:nvPr/>
        </p:nvGraphicFramePr>
        <p:xfrm>
          <a:off x="684441" y="1644102"/>
          <a:ext cx="10436066" cy="4502022"/>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94497493"/>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246FBEAA-F070-4B5F-A6C7-42F2D9F84A8B}"/>
              </a:ext>
            </a:extLst>
          </p:cNvPr>
          <p:cNvCxnSpPr>
            <a:cxnSpLocks/>
          </p:cNvCxnSpPr>
          <p:nvPr/>
        </p:nvCxnSpPr>
        <p:spPr>
          <a:xfrm>
            <a:off x="88900" y="10572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06E02915-1A9C-497D-ACAC-2E6C5FFC72CC}"/>
              </a:ext>
            </a:extLst>
          </p:cNvPr>
          <p:cNvSpPr txBox="1">
            <a:spLocks/>
          </p:cNvSpPr>
          <p:nvPr/>
        </p:nvSpPr>
        <p:spPr>
          <a:xfrm>
            <a:off x="88900" y="-23542"/>
            <a:ext cx="2490788" cy="260985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5" name="CuadroTexto 14">
            <a:extLst>
              <a:ext uri="{FF2B5EF4-FFF2-40B4-BE49-F238E27FC236}">
                <a16:creationId xmlns:a16="http://schemas.microsoft.com/office/drawing/2014/main" id="{D23E1BC8-61F1-4D00-BEAD-C192A1519906}"/>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Subsidios Y Contribuciones Consolidado De </a:t>
            </a:r>
            <a:r>
              <a:rPr lang="es-ES" sz="1600" b="0" dirty="0">
                <a:solidFill>
                  <a:schemeClr val="accent1">
                    <a:lumMod val="50000"/>
                  </a:schemeClr>
                </a:solidFill>
              </a:rPr>
              <a:t>Marzo 2018 A </a:t>
            </a:r>
            <a:r>
              <a:rPr lang="es-CO" sz="1600" b="0" dirty="0">
                <a:solidFill>
                  <a:schemeClr val="accent1">
                    <a:lumMod val="50000"/>
                  </a:schemeClr>
                </a:solidFill>
              </a:rPr>
              <a:t>Febrero 2024</a:t>
            </a:r>
          </a:p>
        </p:txBody>
      </p:sp>
      <p:pic>
        <p:nvPicPr>
          <p:cNvPr id="25605" name="Imagen 16">
            <a:extLst>
              <a:ext uri="{FF2B5EF4-FFF2-40B4-BE49-F238E27FC236}">
                <a16:creationId xmlns:a16="http://schemas.microsoft.com/office/drawing/2014/main" id="{9FC5D0D0-601A-49CB-A23D-A921D801E26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AF675325-FCE7-4155-8FA8-D473C6E5FC34}"/>
              </a:ext>
            </a:extLst>
          </p:cNvPr>
          <p:cNvSpPr txBox="1"/>
          <p:nvPr/>
        </p:nvSpPr>
        <p:spPr>
          <a:xfrm>
            <a:off x="8851818" y="1220908"/>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290D4018-C728-4327-9EAA-1A08C3D7557D}"/>
              </a:ext>
            </a:extLst>
          </p:cNvPr>
          <p:cNvSpPr txBox="1">
            <a:spLocks noChangeArrowheads="1"/>
          </p:cNvSpPr>
          <p:nvPr/>
        </p:nvSpPr>
        <p:spPr bwMode="auto">
          <a:xfrm>
            <a:off x="-269875" y="6531769"/>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4" name="Gráfico 3">
            <a:extLst>
              <a:ext uri="{FF2B5EF4-FFF2-40B4-BE49-F238E27FC236}">
                <a16:creationId xmlns:a16="http://schemas.microsoft.com/office/drawing/2014/main" id="{333B0C64-774E-3442-0CE3-18827C13D56E}"/>
              </a:ext>
            </a:extLst>
          </p:cNvPr>
          <p:cNvGraphicFramePr>
            <a:graphicFrameLocks/>
          </p:cNvGraphicFramePr>
          <p:nvPr/>
        </p:nvGraphicFramePr>
        <p:xfrm>
          <a:off x="1944694" y="1576106"/>
          <a:ext cx="8688381" cy="465290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800692327"/>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6A6B385D-420C-47F5-8BFC-271CD26DE868}"/>
              </a:ext>
            </a:extLst>
          </p:cNvPr>
          <p:cNvCxnSpPr>
            <a:cxnSpLocks/>
          </p:cNvCxnSpPr>
          <p:nvPr/>
        </p:nvCxnSpPr>
        <p:spPr>
          <a:xfrm>
            <a:off x="88900"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471F2E79-9568-4242-BF24-5C9FBD373CDF}"/>
              </a:ext>
            </a:extLst>
          </p:cNvPr>
          <p:cNvSpPr txBox="1">
            <a:spLocks/>
          </p:cNvSpPr>
          <p:nvPr/>
        </p:nvSpPr>
        <p:spPr>
          <a:xfrm>
            <a:off x="88900" y="-35719"/>
            <a:ext cx="2490787"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8D0A464-2520-4F21-ADC3-F46FDC350DC1}"/>
              </a:ext>
            </a:extLst>
          </p:cNvPr>
          <p:cNvSpPr txBox="1"/>
          <p:nvPr/>
        </p:nvSpPr>
        <p:spPr>
          <a:xfrm>
            <a:off x="1622425" y="87313"/>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Subsidios Y Contribuciones Consolidado De Marzo 2018 A Febrero 2024</a:t>
            </a:r>
            <a:endParaRPr lang="es-ES" sz="1600" b="0" dirty="0">
              <a:solidFill>
                <a:schemeClr val="accent1">
                  <a:lumMod val="50000"/>
                </a:schemeClr>
              </a:solidFill>
            </a:endParaRPr>
          </a:p>
        </p:txBody>
      </p:sp>
      <p:pic>
        <p:nvPicPr>
          <p:cNvPr id="27653" name="Imagen 15">
            <a:extLst>
              <a:ext uri="{FF2B5EF4-FFF2-40B4-BE49-F238E27FC236}">
                <a16:creationId xmlns:a16="http://schemas.microsoft.com/office/drawing/2014/main" id="{58075C24-351A-4903-803E-6B6AF2B8F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CE143CA-0C5C-484E-9C62-8A69DDD1381D}"/>
              </a:ext>
            </a:extLst>
          </p:cNvPr>
          <p:cNvSpPr txBox="1"/>
          <p:nvPr/>
        </p:nvSpPr>
        <p:spPr>
          <a:xfrm>
            <a:off x="259556" y="2940449"/>
            <a:ext cx="1255425" cy="430887"/>
          </a:xfrm>
          <a:prstGeom prst="rect">
            <a:avLst/>
          </a:prstGeom>
          <a:noFill/>
        </p:spPr>
        <p:txBody>
          <a:bodyPr wrap="square">
            <a:spAutoFit/>
          </a:bodyPr>
          <a:lstStyle/>
          <a:p>
            <a:pPr algn="ct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49957CF-0F54-4AC1-A0E5-869D39707F32}"/>
              </a:ext>
            </a:extLst>
          </p:cNvPr>
          <p:cNvSpPr txBox="1">
            <a:spLocks noChangeArrowheads="1"/>
          </p:cNvSpPr>
          <p:nvPr/>
        </p:nvSpPr>
        <p:spPr bwMode="auto">
          <a:xfrm>
            <a:off x="-180106" y="6639882"/>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4" name="Tabla 3">
            <a:extLst>
              <a:ext uri="{FF2B5EF4-FFF2-40B4-BE49-F238E27FC236}">
                <a16:creationId xmlns:a16="http://schemas.microsoft.com/office/drawing/2014/main" id="{6882790D-6967-E96D-EAA4-9E887C1A17A3}"/>
              </a:ext>
            </a:extLst>
          </p:cNvPr>
          <p:cNvGraphicFramePr>
            <a:graphicFrameLocks noGrp="1"/>
          </p:cNvGraphicFramePr>
          <p:nvPr/>
        </p:nvGraphicFramePr>
        <p:xfrm>
          <a:off x="2056086" y="1268412"/>
          <a:ext cx="7367828" cy="5212080"/>
        </p:xfrm>
        <a:graphic>
          <a:graphicData uri="http://schemas.openxmlformats.org/drawingml/2006/table">
            <a:tbl>
              <a:tblPr/>
              <a:tblGrid>
                <a:gridCol w="1079146">
                  <a:extLst>
                    <a:ext uri="{9D8B030D-6E8A-4147-A177-3AD203B41FA5}">
                      <a16:colId xmlns:a16="http://schemas.microsoft.com/office/drawing/2014/main" val="1578305063"/>
                    </a:ext>
                  </a:extLst>
                </a:gridCol>
                <a:gridCol w="760837">
                  <a:extLst>
                    <a:ext uri="{9D8B030D-6E8A-4147-A177-3AD203B41FA5}">
                      <a16:colId xmlns:a16="http://schemas.microsoft.com/office/drawing/2014/main" val="3529373424"/>
                    </a:ext>
                  </a:extLst>
                </a:gridCol>
                <a:gridCol w="1105569">
                  <a:extLst>
                    <a:ext uri="{9D8B030D-6E8A-4147-A177-3AD203B41FA5}">
                      <a16:colId xmlns:a16="http://schemas.microsoft.com/office/drawing/2014/main" val="3821848729"/>
                    </a:ext>
                  </a:extLst>
                </a:gridCol>
                <a:gridCol w="1105569">
                  <a:extLst>
                    <a:ext uri="{9D8B030D-6E8A-4147-A177-3AD203B41FA5}">
                      <a16:colId xmlns:a16="http://schemas.microsoft.com/office/drawing/2014/main" val="2618726394"/>
                    </a:ext>
                  </a:extLst>
                </a:gridCol>
                <a:gridCol w="1105569">
                  <a:extLst>
                    <a:ext uri="{9D8B030D-6E8A-4147-A177-3AD203B41FA5}">
                      <a16:colId xmlns:a16="http://schemas.microsoft.com/office/drawing/2014/main" val="3639879598"/>
                    </a:ext>
                  </a:extLst>
                </a:gridCol>
                <a:gridCol w="1105569">
                  <a:extLst>
                    <a:ext uri="{9D8B030D-6E8A-4147-A177-3AD203B41FA5}">
                      <a16:colId xmlns:a16="http://schemas.microsoft.com/office/drawing/2014/main" val="1822056433"/>
                    </a:ext>
                  </a:extLst>
                </a:gridCol>
                <a:gridCol w="1105569">
                  <a:extLst>
                    <a:ext uri="{9D8B030D-6E8A-4147-A177-3AD203B41FA5}">
                      <a16:colId xmlns:a16="http://schemas.microsoft.com/office/drawing/2014/main" val="2952063272"/>
                    </a:ext>
                  </a:extLst>
                </a:gridCol>
              </a:tblGrid>
              <a:tr h="119663">
                <a:tc>
                  <a:txBody>
                    <a:bodyPr/>
                    <a:lstStyle/>
                    <a:p>
                      <a:pPr algn="ctr" rtl="0" fontAlgn="ctr"/>
                      <a:r>
                        <a:rPr lang="es-CO" sz="900" b="1" i="0" u="none" strike="noStrike" dirty="0">
                          <a:solidFill>
                            <a:srgbClr val="2037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a:solidFill>
                            <a:srgbClr val="203764"/>
                          </a:solidFill>
                          <a:effectLst/>
                          <a:latin typeface="Calibri" panose="020F0502020204030204" pitchFamily="34" charset="0"/>
                        </a:rPr>
                        <a:t>ASE1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a:solidFill>
                            <a:srgbClr val="203764"/>
                          </a:solidFill>
                          <a:effectLst/>
                          <a:latin typeface="Calibri" panose="020F0502020204030204" pitchFamily="34" charset="0"/>
                        </a:rPr>
                        <a:t>ASE2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a:solidFill>
                            <a:srgbClr val="203764"/>
                          </a:solidFill>
                          <a:effectLst/>
                          <a:latin typeface="Calibri" panose="020F0502020204030204" pitchFamily="34" charset="0"/>
                        </a:rPr>
                        <a:t>ASE3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a:solidFill>
                            <a:srgbClr val="203764"/>
                          </a:solidFill>
                          <a:effectLst/>
                          <a:latin typeface="Calibri" panose="020F0502020204030204" pitchFamily="34" charset="0"/>
                        </a:rPr>
                        <a:t>ASE4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a:solidFill>
                            <a:srgbClr val="203764"/>
                          </a:solidFill>
                          <a:effectLst/>
                          <a:latin typeface="Calibri" panose="020F0502020204030204" pitchFamily="34" charset="0"/>
                        </a:rPr>
                        <a:t>ASE5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790869201"/>
                  </a:ext>
                </a:extLst>
              </a:tr>
              <a:tr h="119663">
                <a:tc>
                  <a:txBody>
                    <a:bodyPr/>
                    <a:lstStyle/>
                    <a:p>
                      <a:pPr algn="ctr" rtl="0" fontAlgn="ctr"/>
                      <a:r>
                        <a:rPr lang="es-CO" sz="900" b="0" i="0" u="none" strike="noStrike" dirty="0">
                          <a:solidFill>
                            <a:srgbClr val="203764"/>
                          </a:solidFill>
                          <a:effectLst/>
                          <a:latin typeface="Calibri" panose="020F0502020204030204" pitchFamily="34" charset="0"/>
                        </a:rPr>
                        <a:t> 2018-Bimestre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-$ 1.879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-$ 412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-$ 3.080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949178365"/>
                  </a:ext>
                </a:extLst>
              </a:tr>
              <a:tr h="119663">
                <a:tc>
                  <a:txBody>
                    <a:bodyPr/>
                    <a:lstStyle/>
                    <a:p>
                      <a:pPr algn="ctr" rtl="0" fontAlgn="ctr"/>
                      <a:r>
                        <a:rPr lang="es-CO" sz="900" b="0" i="0" u="none" strike="noStrike">
                          <a:solidFill>
                            <a:srgbClr val="203764"/>
                          </a:solidFill>
                          <a:effectLst/>
                          <a:latin typeface="Calibri" panose="020F0502020204030204" pitchFamily="34" charset="0"/>
                        </a:rPr>
                        <a:t> 2018-Bimestre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-$ 4.223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-$ 1.312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-$ 463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-$ 5.038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32749725"/>
                  </a:ext>
                </a:extLst>
              </a:tr>
              <a:tr h="119663">
                <a:tc>
                  <a:txBody>
                    <a:bodyPr/>
                    <a:lstStyle/>
                    <a:p>
                      <a:pPr algn="ctr" rtl="0" fontAlgn="ctr"/>
                      <a:r>
                        <a:rPr lang="es-CO" sz="900" b="0" i="0" u="none" strike="noStrike">
                          <a:solidFill>
                            <a:srgbClr val="203764"/>
                          </a:solidFill>
                          <a:effectLst/>
                          <a:latin typeface="Calibri" panose="020F0502020204030204" pitchFamily="34" charset="0"/>
                        </a:rPr>
                        <a:t> 2018-Bimestre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$ 1.431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-$ 4.620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-$ 1.477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-$ 86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-$ 5.375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774987105"/>
                  </a:ext>
                </a:extLst>
              </a:tr>
              <a:tr h="119663">
                <a:tc>
                  <a:txBody>
                    <a:bodyPr/>
                    <a:lstStyle/>
                    <a:p>
                      <a:pPr algn="ctr" rtl="0" fontAlgn="ctr"/>
                      <a:r>
                        <a:rPr lang="es-CO" sz="900" b="0" i="0" u="none" strike="noStrike">
                          <a:solidFill>
                            <a:srgbClr val="203764"/>
                          </a:solidFill>
                          <a:effectLst/>
                          <a:latin typeface="Calibri" panose="020F0502020204030204" pitchFamily="34" charset="0"/>
                        </a:rPr>
                        <a:t> 2018-Bimestre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-$ 3.570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-$ 1.059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-$ 461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-$ 5.157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77278749"/>
                  </a:ext>
                </a:extLst>
              </a:tr>
              <a:tr h="119663">
                <a:tc>
                  <a:txBody>
                    <a:bodyPr/>
                    <a:lstStyle/>
                    <a:p>
                      <a:pPr algn="ctr" rtl="0" fontAlgn="ctr"/>
                      <a:r>
                        <a:rPr lang="es-CO" sz="900" b="0" i="0" u="none" strike="noStrike">
                          <a:solidFill>
                            <a:srgbClr val="203764"/>
                          </a:solidFill>
                          <a:effectLst/>
                          <a:latin typeface="Calibri" panose="020F0502020204030204" pitchFamily="34" charset="0"/>
                        </a:rPr>
                        <a:t> 2018-Bimestre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$ 1.282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-$ 4.288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-$ 1.802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-$ 884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-$ 6.052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976509718"/>
                  </a:ext>
                </a:extLst>
              </a:tr>
              <a:tr h="119663">
                <a:tc>
                  <a:txBody>
                    <a:bodyPr/>
                    <a:lstStyle/>
                    <a:p>
                      <a:pPr algn="ctr" rtl="0" fontAlgn="ctr"/>
                      <a:r>
                        <a:rPr lang="es-CO" sz="900" b="0" i="0" u="none" strike="noStrike">
                          <a:solidFill>
                            <a:srgbClr val="203764"/>
                          </a:solidFill>
                          <a:effectLst/>
                          <a:latin typeface="Calibri" panose="020F0502020204030204" pitchFamily="34" charset="0"/>
                        </a:rPr>
                        <a:t> 2019-Bimestre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$ 905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-$ 4.301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-$ 5.673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20073848"/>
                  </a:ext>
                </a:extLst>
              </a:tr>
              <a:tr h="119663">
                <a:tc>
                  <a:txBody>
                    <a:bodyPr/>
                    <a:lstStyle/>
                    <a:p>
                      <a:pPr algn="ctr" rtl="0" fontAlgn="ctr"/>
                      <a:r>
                        <a:rPr lang="es-CO" sz="900" b="0" i="0" u="none" strike="noStrike">
                          <a:solidFill>
                            <a:srgbClr val="203764"/>
                          </a:solidFill>
                          <a:effectLst/>
                          <a:latin typeface="Calibri" panose="020F0502020204030204" pitchFamily="34" charset="0"/>
                        </a:rPr>
                        <a:t> 2019-Bimestre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$ 832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-$ 5.380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-$ 1.487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-$ 1.256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06707138"/>
                  </a:ext>
                </a:extLst>
              </a:tr>
              <a:tr h="119663">
                <a:tc>
                  <a:txBody>
                    <a:bodyPr/>
                    <a:lstStyle/>
                    <a:p>
                      <a:pPr algn="ctr" rtl="0" fontAlgn="ctr"/>
                      <a:r>
                        <a:rPr lang="es-CO" sz="900" b="0" i="0" u="none" strike="noStrike">
                          <a:solidFill>
                            <a:srgbClr val="203764"/>
                          </a:solidFill>
                          <a:effectLst/>
                          <a:latin typeface="Calibri" panose="020F0502020204030204" pitchFamily="34" charset="0"/>
                        </a:rPr>
                        <a:t> 2019-Bimestre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$ 852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-$ 5.901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-$ 1.493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-$ 6.415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807019844"/>
                  </a:ext>
                </a:extLst>
              </a:tr>
              <a:tr h="119663">
                <a:tc>
                  <a:txBody>
                    <a:bodyPr/>
                    <a:lstStyle/>
                    <a:p>
                      <a:pPr algn="ctr" rtl="0" fontAlgn="ctr"/>
                      <a:r>
                        <a:rPr lang="es-CO" sz="900" b="0" i="0" u="none" strike="noStrike">
                          <a:solidFill>
                            <a:srgbClr val="203764"/>
                          </a:solidFill>
                          <a:effectLst/>
                          <a:latin typeface="Calibri" panose="020F0502020204030204" pitchFamily="34" charset="0"/>
                        </a:rPr>
                        <a:t> 2019-Bimestre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$ 2.216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-$ 5.991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-$ 2.206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-$ 502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-$ 6.497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988481087"/>
                  </a:ext>
                </a:extLst>
              </a:tr>
              <a:tr h="119663">
                <a:tc>
                  <a:txBody>
                    <a:bodyPr/>
                    <a:lstStyle/>
                    <a:p>
                      <a:pPr algn="ctr" rtl="0" fontAlgn="ctr"/>
                      <a:r>
                        <a:rPr lang="es-CO" sz="900" b="0" i="0" u="none" strike="noStrike">
                          <a:solidFill>
                            <a:srgbClr val="203764"/>
                          </a:solidFill>
                          <a:effectLst/>
                          <a:latin typeface="Calibri" panose="020F0502020204030204" pitchFamily="34" charset="0"/>
                        </a:rPr>
                        <a:t> 2019-Bimestre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-$ 743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-$ 5.918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-$ 1.769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-$ 9.464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933754327"/>
                  </a:ext>
                </a:extLst>
              </a:tr>
              <a:tr h="119663">
                <a:tc>
                  <a:txBody>
                    <a:bodyPr/>
                    <a:lstStyle/>
                    <a:p>
                      <a:pPr algn="ctr" rtl="0" fontAlgn="ctr"/>
                      <a:r>
                        <a:rPr lang="es-CO" sz="900" b="0" i="0" u="none" strike="noStrike">
                          <a:solidFill>
                            <a:srgbClr val="203764"/>
                          </a:solidFill>
                          <a:effectLst/>
                          <a:latin typeface="Calibri" panose="020F0502020204030204" pitchFamily="34" charset="0"/>
                        </a:rPr>
                        <a:t> 2019-Bimestre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-$ 6.103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-$ 1.766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-$ 8.250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278039048"/>
                  </a:ext>
                </a:extLst>
              </a:tr>
              <a:tr h="119663">
                <a:tc>
                  <a:txBody>
                    <a:bodyPr/>
                    <a:lstStyle/>
                    <a:p>
                      <a:pPr algn="ctr" rtl="0" fontAlgn="ctr"/>
                      <a:r>
                        <a:rPr lang="es-CO" sz="900" b="0" i="0" u="none" strike="noStrike">
                          <a:solidFill>
                            <a:srgbClr val="203764"/>
                          </a:solidFill>
                          <a:effectLst/>
                          <a:latin typeface="Calibri" panose="020F0502020204030204" pitchFamily="34" charset="0"/>
                        </a:rPr>
                        <a:t> 2020-Bimestre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-$ 6.356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-$ 1.823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-$ 8.605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827422945"/>
                  </a:ext>
                </a:extLst>
              </a:tr>
              <a:tr h="119663">
                <a:tc>
                  <a:txBody>
                    <a:bodyPr/>
                    <a:lstStyle/>
                    <a:p>
                      <a:pPr algn="ctr" rtl="0" fontAlgn="ctr"/>
                      <a:r>
                        <a:rPr lang="es-CO" sz="900" b="0" i="0" u="none" strike="noStrike">
                          <a:solidFill>
                            <a:srgbClr val="203764"/>
                          </a:solidFill>
                          <a:effectLst/>
                          <a:latin typeface="Calibri" panose="020F0502020204030204" pitchFamily="34" charset="0"/>
                        </a:rPr>
                        <a:t> 2020-Bimestre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$ 858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-$ 7.283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-$ 2.094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-$ 9.547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431806645"/>
                  </a:ext>
                </a:extLst>
              </a:tr>
              <a:tr h="119663">
                <a:tc>
                  <a:txBody>
                    <a:bodyPr/>
                    <a:lstStyle/>
                    <a:p>
                      <a:pPr algn="ctr" rtl="0" fontAlgn="ctr"/>
                      <a:r>
                        <a:rPr lang="es-CO" sz="900" b="0" i="0" u="none" strike="noStrike">
                          <a:solidFill>
                            <a:srgbClr val="203764"/>
                          </a:solidFill>
                          <a:effectLst/>
                          <a:latin typeface="Calibri" panose="020F0502020204030204" pitchFamily="34" charset="0"/>
                        </a:rPr>
                        <a:t> 2020-Bimestre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$ 566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-$ 6.957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-$ 2.077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-$ 433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-$ 831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-$ 9.733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183826985"/>
                  </a:ext>
                </a:extLst>
              </a:tr>
              <a:tr h="119663">
                <a:tc>
                  <a:txBody>
                    <a:bodyPr/>
                    <a:lstStyle/>
                    <a:p>
                      <a:pPr algn="ctr" rtl="0" fontAlgn="ctr"/>
                      <a:r>
                        <a:rPr lang="es-CO" sz="900" b="0" i="0" u="none" strike="noStrike">
                          <a:solidFill>
                            <a:srgbClr val="203764"/>
                          </a:solidFill>
                          <a:effectLst/>
                          <a:latin typeface="Calibri" panose="020F0502020204030204" pitchFamily="34" charset="0"/>
                        </a:rPr>
                        <a:t> 2020-Bimestre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-$ 7.187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-$ 2.201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-$ 485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-$ 857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-$ 10.404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47350458"/>
                  </a:ext>
                </a:extLst>
              </a:tr>
              <a:tr h="119663">
                <a:tc>
                  <a:txBody>
                    <a:bodyPr/>
                    <a:lstStyle/>
                    <a:p>
                      <a:pPr algn="ctr" rtl="0" fontAlgn="ctr"/>
                      <a:r>
                        <a:rPr lang="es-CO" sz="900" b="0" i="0" u="none" strike="noStrike">
                          <a:solidFill>
                            <a:srgbClr val="203764"/>
                          </a:solidFill>
                          <a:effectLst/>
                          <a:latin typeface="Calibri" panose="020F0502020204030204" pitchFamily="34" charset="0"/>
                        </a:rPr>
                        <a:t> 2020-Bimestre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-$ 6.881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-$ 864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-$ 10.219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67337029"/>
                  </a:ext>
                </a:extLst>
              </a:tr>
              <a:tr h="119663">
                <a:tc>
                  <a:txBody>
                    <a:bodyPr/>
                    <a:lstStyle/>
                    <a:p>
                      <a:pPr algn="ctr" rtl="0" fontAlgn="ctr"/>
                      <a:r>
                        <a:rPr lang="es-CO" sz="900" b="0" i="0" u="none" strike="noStrike">
                          <a:solidFill>
                            <a:srgbClr val="203764"/>
                          </a:solidFill>
                          <a:effectLst/>
                          <a:latin typeface="Calibri" panose="020F0502020204030204" pitchFamily="34" charset="0"/>
                        </a:rPr>
                        <a:t> 2020-Bimestre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-$ 7.156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-$ 2.246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-$ 469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-$ 891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-$ 10.435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56090380"/>
                  </a:ext>
                </a:extLst>
              </a:tr>
              <a:tr h="119663">
                <a:tc>
                  <a:txBody>
                    <a:bodyPr/>
                    <a:lstStyle/>
                    <a:p>
                      <a:pPr algn="ctr" rtl="0" fontAlgn="ctr"/>
                      <a:r>
                        <a:rPr lang="es-CO" sz="900" b="0" i="0" u="none" strike="noStrike">
                          <a:solidFill>
                            <a:srgbClr val="203764"/>
                          </a:solidFill>
                          <a:effectLst/>
                          <a:latin typeface="Calibri" panose="020F0502020204030204" pitchFamily="34" charset="0"/>
                        </a:rPr>
                        <a:t> 2021-Bimestre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-$ 7.744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-$ 997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-$ 11.349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013801142"/>
                  </a:ext>
                </a:extLst>
              </a:tr>
              <a:tr h="119663">
                <a:tc>
                  <a:txBody>
                    <a:bodyPr/>
                    <a:lstStyle/>
                    <a:p>
                      <a:pPr algn="ctr" rtl="0" fontAlgn="ctr"/>
                      <a:r>
                        <a:rPr lang="es-CO" sz="900" b="0" i="0" u="none" strike="noStrike">
                          <a:solidFill>
                            <a:srgbClr val="203764"/>
                          </a:solidFill>
                          <a:effectLst/>
                          <a:latin typeface="Calibri" panose="020F0502020204030204" pitchFamily="34" charset="0"/>
                        </a:rPr>
                        <a:t> 2021-Bimestre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-$ 8.160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-$ 2.197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-$ 1.053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-$ 12.154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8815064"/>
                  </a:ext>
                </a:extLst>
              </a:tr>
              <a:tr h="119663">
                <a:tc>
                  <a:txBody>
                    <a:bodyPr/>
                    <a:lstStyle/>
                    <a:p>
                      <a:pPr algn="ctr" rtl="0" fontAlgn="ctr"/>
                      <a:r>
                        <a:rPr lang="es-CO" sz="900" b="0" i="0" u="none" strike="noStrike">
                          <a:solidFill>
                            <a:srgbClr val="203764"/>
                          </a:solidFill>
                          <a:effectLst/>
                          <a:latin typeface="Calibri" panose="020F0502020204030204" pitchFamily="34" charset="0"/>
                        </a:rPr>
                        <a:t> 2021-Bimestre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-$ 9.705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-$ 2.936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-$ 14.421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861799881"/>
                  </a:ext>
                </a:extLst>
              </a:tr>
              <a:tr h="119663">
                <a:tc>
                  <a:txBody>
                    <a:bodyPr/>
                    <a:lstStyle/>
                    <a:p>
                      <a:pPr algn="ctr" rtl="0" fontAlgn="ctr"/>
                      <a:r>
                        <a:rPr lang="es-CO" sz="900" b="0" i="0" u="none" strike="noStrike">
                          <a:solidFill>
                            <a:srgbClr val="203764"/>
                          </a:solidFill>
                          <a:effectLst/>
                          <a:latin typeface="Calibri" panose="020F0502020204030204" pitchFamily="34" charset="0"/>
                        </a:rPr>
                        <a:t> 2021-Bimestre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-$ 7.183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-$ 2.699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-$ 511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-$ 1.314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-$ 11.450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74648905"/>
                  </a:ext>
                </a:extLst>
              </a:tr>
              <a:tr h="119663">
                <a:tc>
                  <a:txBody>
                    <a:bodyPr/>
                    <a:lstStyle/>
                    <a:p>
                      <a:pPr algn="ctr" rtl="0" fontAlgn="ctr"/>
                      <a:r>
                        <a:rPr lang="es-CO" sz="900" b="0" i="0" u="none" strike="noStrike">
                          <a:solidFill>
                            <a:srgbClr val="203764"/>
                          </a:solidFill>
                          <a:effectLst/>
                          <a:latin typeface="Calibri" panose="020F0502020204030204" pitchFamily="34" charset="0"/>
                        </a:rPr>
                        <a:t> 2021-Bimestre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-$ 2.382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-$ 1.206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-$ 10.131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330072285"/>
                  </a:ext>
                </a:extLst>
              </a:tr>
              <a:tr h="119663">
                <a:tc>
                  <a:txBody>
                    <a:bodyPr/>
                    <a:lstStyle/>
                    <a:p>
                      <a:pPr algn="ctr" rtl="0" fontAlgn="ctr"/>
                      <a:r>
                        <a:rPr lang="es-CO" sz="900" b="0" i="0" u="none" strike="noStrike">
                          <a:solidFill>
                            <a:srgbClr val="203764"/>
                          </a:solidFill>
                          <a:effectLst/>
                          <a:latin typeface="Calibri" panose="020F0502020204030204" pitchFamily="34" charset="0"/>
                        </a:rPr>
                        <a:t> 2021-Bimestre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-$ 6.975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-$ 2.590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-$ 1.221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-$ 11.250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082205451"/>
                  </a:ext>
                </a:extLst>
              </a:tr>
              <a:tr h="119663">
                <a:tc>
                  <a:txBody>
                    <a:bodyPr/>
                    <a:lstStyle/>
                    <a:p>
                      <a:pPr algn="ctr" rtl="0" fontAlgn="ctr"/>
                      <a:r>
                        <a:rPr lang="es-CO" sz="900" b="0" i="0" u="none" strike="noStrike">
                          <a:solidFill>
                            <a:srgbClr val="203764"/>
                          </a:solidFill>
                          <a:effectLst/>
                          <a:latin typeface="Calibri" panose="020F0502020204030204" pitchFamily="34" charset="0"/>
                        </a:rPr>
                        <a:t> 2022-Bimestre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-$ 7.287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-$ 2.190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-$ 1.265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-$ 11.039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55328808"/>
                  </a:ext>
                </a:extLst>
              </a:tr>
              <a:tr h="119663">
                <a:tc>
                  <a:txBody>
                    <a:bodyPr/>
                    <a:lstStyle/>
                    <a:p>
                      <a:pPr algn="ctr" rtl="0" fontAlgn="ctr"/>
                      <a:r>
                        <a:rPr lang="es-CO" sz="900" b="0" i="0" u="none" strike="noStrike">
                          <a:solidFill>
                            <a:srgbClr val="203764"/>
                          </a:solidFill>
                          <a:effectLst/>
                          <a:latin typeface="Calibri" panose="020F0502020204030204" pitchFamily="34" charset="0"/>
                        </a:rPr>
                        <a:t> 2022-Bimestre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-$ 6.996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-$ 2.050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-$ 458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-$ 1.181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-$ 10.615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245327798"/>
                  </a:ext>
                </a:extLst>
              </a:tr>
              <a:tr h="119663">
                <a:tc>
                  <a:txBody>
                    <a:bodyPr/>
                    <a:lstStyle/>
                    <a:p>
                      <a:pPr algn="ctr" rtl="0" fontAlgn="ctr"/>
                      <a:r>
                        <a:rPr lang="es-CO" sz="900" b="0" i="0" u="none" strike="noStrike">
                          <a:solidFill>
                            <a:srgbClr val="203764"/>
                          </a:solidFill>
                          <a:effectLst/>
                          <a:latin typeface="Calibri" panose="020F0502020204030204" pitchFamily="34" charset="0"/>
                        </a:rPr>
                        <a:t> 2022-Bimestre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-$ 7.651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-$ 2.018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-$ 352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-$ 1.120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-$ 10.862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76577110"/>
                  </a:ext>
                </a:extLst>
              </a:tr>
              <a:tr h="119663">
                <a:tc>
                  <a:txBody>
                    <a:bodyPr/>
                    <a:lstStyle/>
                    <a:p>
                      <a:pPr algn="ctr" rtl="0" fontAlgn="ctr"/>
                      <a:r>
                        <a:rPr lang="es-CO" sz="900" b="0" i="0" u="none" strike="noStrike" dirty="0">
                          <a:solidFill>
                            <a:srgbClr val="203764"/>
                          </a:solidFill>
                          <a:effectLst/>
                          <a:latin typeface="Calibri" panose="020F0502020204030204" pitchFamily="34" charset="0"/>
                        </a:rPr>
                        <a:t> 2022-Bimestre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-$ 8.323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-$ 2.110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-$ 230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-$ 1.597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-$ 12.584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78186035"/>
                  </a:ext>
                </a:extLst>
              </a:tr>
              <a:tr h="119663">
                <a:tc>
                  <a:txBody>
                    <a:bodyPr/>
                    <a:lstStyle/>
                    <a:p>
                      <a:pPr algn="ctr" rtl="0" fontAlgn="ctr"/>
                      <a:r>
                        <a:rPr lang="es-CO" sz="900" b="0" i="0" u="none" strike="noStrike">
                          <a:solidFill>
                            <a:srgbClr val="203764"/>
                          </a:solidFill>
                          <a:effectLst/>
                          <a:latin typeface="Calibri" panose="020F0502020204030204" pitchFamily="34" charset="0"/>
                        </a:rPr>
                        <a:t> 2022-Bimestre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-$ 7.861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-$ 1.646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-$ 1.005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-$ 10.832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33799409"/>
                  </a:ext>
                </a:extLst>
              </a:tr>
              <a:tr h="119663">
                <a:tc>
                  <a:txBody>
                    <a:bodyPr/>
                    <a:lstStyle/>
                    <a:p>
                      <a:pPr algn="ctr" rtl="0" fontAlgn="ctr"/>
                      <a:r>
                        <a:rPr lang="es-CO" sz="900" b="0" i="0" u="none" strike="noStrike">
                          <a:solidFill>
                            <a:srgbClr val="203764"/>
                          </a:solidFill>
                          <a:effectLst/>
                          <a:latin typeface="Calibri" panose="020F0502020204030204" pitchFamily="34" charset="0"/>
                        </a:rPr>
                        <a:t> 2022-Bimestre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-$ 590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-$ 8.798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-$ 388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-$ 1.059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-$ 12.718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431443422"/>
                  </a:ext>
                </a:extLst>
              </a:tr>
              <a:tr h="119663">
                <a:tc>
                  <a:txBody>
                    <a:bodyPr/>
                    <a:lstStyle/>
                    <a:p>
                      <a:pPr algn="ctr" rtl="0" fontAlgn="ctr"/>
                      <a:r>
                        <a:rPr lang="es-CO" sz="900" b="0" i="0" u="none" strike="noStrike">
                          <a:solidFill>
                            <a:srgbClr val="203764"/>
                          </a:solidFill>
                          <a:effectLst/>
                          <a:latin typeface="Calibri" panose="020F0502020204030204" pitchFamily="34" charset="0"/>
                        </a:rPr>
                        <a:t> 2023-Bimestre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-$ 8.293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-$ 411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-$ 1.207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-$ 12.101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207296208"/>
                  </a:ext>
                </a:extLst>
              </a:tr>
              <a:tr h="119663">
                <a:tc>
                  <a:txBody>
                    <a:bodyPr/>
                    <a:lstStyle/>
                    <a:p>
                      <a:pPr algn="ctr" rtl="0" fontAlgn="ctr"/>
                      <a:r>
                        <a:rPr lang="es-CO" sz="900" b="0" i="0" u="none" strike="noStrike">
                          <a:solidFill>
                            <a:srgbClr val="203764"/>
                          </a:solidFill>
                          <a:effectLst/>
                          <a:latin typeface="Calibri" panose="020F0502020204030204" pitchFamily="34" charset="0"/>
                        </a:rPr>
                        <a:t> 2023-Bimestre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-$ 1.526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-$ 9.137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-$ 2.381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-$ 476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-$ 1.903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-$ 15.422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99693157"/>
                  </a:ext>
                </a:extLst>
              </a:tr>
              <a:tr h="119663">
                <a:tc>
                  <a:txBody>
                    <a:bodyPr/>
                    <a:lstStyle/>
                    <a:p>
                      <a:pPr algn="ctr" rtl="0" fontAlgn="ctr"/>
                      <a:r>
                        <a:rPr lang="es-CO" sz="900" b="0" i="0" u="none" strike="noStrike">
                          <a:solidFill>
                            <a:srgbClr val="203764"/>
                          </a:solidFill>
                          <a:effectLst/>
                          <a:latin typeface="Calibri" panose="020F0502020204030204" pitchFamily="34" charset="0"/>
                        </a:rPr>
                        <a:t> 2023-Bimestre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-$ 1.506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-$ 9.689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-$ 2.464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-$ 447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-$ 1.760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-$ 15.867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748361804"/>
                  </a:ext>
                </a:extLst>
              </a:tr>
              <a:tr h="119663">
                <a:tc>
                  <a:txBody>
                    <a:bodyPr/>
                    <a:lstStyle/>
                    <a:p>
                      <a:pPr algn="ctr" rtl="0" fontAlgn="ctr"/>
                      <a:r>
                        <a:rPr lang="es-CO" sz="900" b="0" i="0" u="none" strike="noStrike">
                          <a:solidFill>
                            <a:srgbClr val="203764"/>
                          </a:solidFill>
                          <a:effectLst/>
                          <a:latin typeface="Calibri" panose="020F0502020204030204" pitchFamily="34" charset="0"/>
                        </a:rPr>
                        <a:t> 2023-Bimestre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$ 849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-$ 8.736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-$ 2.226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-$ 877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-$ 11.385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194543536"/>
                  </a:ext>
                </a:extLst>
              </a:tr>
              <a:tr h="119663">
                <a:tc>
                  <a:txBody>
                    <a:bodyPr/>
                    <a:lstStyle/>
                    <a:p>
                      <a:pPr algn="ctr" rtl="0" fontAlgn="ctr"/>
                      <a:r>
                        <a:rPr lang="es-CO" sz="900" b="0" i="0" u="none" strike="noStrike">
                          <a:solidFill>
                            <a:srgbClr val="203764"/>
                          </a:solidFill>
                          <a:effectLst/>
                          <a:latin typeface="Calibri" panose="020F0502020204030204" pitchFamily="34" charset="0"/>
                        </a:rPr>
                        <a:t> 2023-Bimestre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-$ 2.192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-$ 10.083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-$ 2.374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-$ 351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-$ 1.871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-$ 16.870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98792828"/>
                  </a:ext>
                </a:extLst>
              </a:tr>
              <a:tr h="119663">
                <a:tc>
                  <a:txBody>
                    <a:bodyPr/>
                    <a:lstStyle/>
                    <a:p>
                      <a:pPr algn="ctr" rtl="0" fontAlgn="ctr"/>
                      <a:r>
                        <a:rPr lang="es-CO" sz="900" b="0" i="0" u="none" strike="noStrike">
                          <a:solidFill>
                            <a:srgbClr val="203764"/>
                          </a:solidFill>
                          <a:effectLst/>
                          <a:latin typeface="Calibri" panose="020F0502020204030204" pitchFamily="34" charset="0"/>
                        </a:rPr>
                        <a:t> 2023-Bimestre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-$ 1.235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-$ 10.222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-$ 2.638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-$ 1.480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-$ 16.037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444411337"/>
                  </a:ext>
                </a:extLst>
              </a:tr>
              <a:tr h="119663">
                <a:tc>
                  <a:txBody>
                    <a:bodyPr/>
                    <a:lstStyle/>
                    <a:p>
                      <a:pPr algn="ctr" rtl="0" fontAlgn="ctr"/>
                      <a:r>
                        <a:rPr lang="es-CO" sz="900" b="1" i="0" u="none" strike="noStrike" dirty="0">
                          <a:solidFill>
                            <a:srgbClr val="203764"/>
                          </a:solidFill>
                          <a:effectLst/>
                          <a:latin typeface="Calibri" panose="020F0502020204030204" pitchFamily="34" charset="0"/>
                        </a:rPr>
                        <a:t> 2024-Bimestre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1" i="0" u="none" strike="noStrike" dirty="0">
                          <a:solidFill>
                            <a:srgbClr val="203764"/>
                          </a:solidFill>
                          <a:effectLst/>
                          <a:latin typeface="Calibri" panose="020F0502020204030204" pitchFamily="34" charset="0"/>
                        </a:rPr>
                        <a:t>-$ 1.939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1" i="0" u="none" strike="noStrike">
                          <a:solidFill>
                            <a:srgbClr val="203764"/>
                          </a:solidFill>
                          <a:effectLst/>
                          <a:latin typeface="Calibri" panose="020F0502020204030204" pitchFamily="34" charset="0"/>
                        </a:rPr>
                        <a:t>-$ 11.913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1" i="0" u="none" strike="noStrike">
                          <a:solidFill>
                            <a:srgbClr val="203764"/>
                          </a:solidFill>
                          <a:effectLst/>
                          <a:latin typeface="Calibri" panose="020F0502020204030204" pitchFamily="34" charset="0"/>
                        </a:rPr>
                        <a:t>-$ 3.105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1" i="0" u="none" strike="noStrike">
                          <a:solidFill>
                            <a:srgbClr val="203764"/>
                          </a:solidFill>
                          <a:effectLst/>
                          <a:latin typeface="Calibri" panose="020F0502020204030204" pitchFamily="34" charset="0"/>
                        </a:rPr>
                        <a:t>-$ 861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1" i="0" u="none" strike="noStrike" dirty="0">
                          <a:solidFill>
                            <a:srgbClr val="203764"/>
                          </a:solidFill>
                          <a:effectLst/>
                          <a:latin typeface="Calibri" panose="020F0502020204030204" pitchFamily="34" charset="0"/>
                        </a:rPr>
                        <a:t>-$ 1.657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1" i="0" u="none" strike="noStrike" dirty="0">
                          <a:solidFill>
                            <a:srgbClr val="203764"/>
                          </a:solidFill>
                          <a:effectLst/>
                          <a:latin typeface="Calibri" panose="020F0502020204030204" pitchFamily="34" charset="0"/>
                        </a:rPr>
                        <a:t>-$ 19.475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192406078"/>
                  </a:ext>
                </a:extLst>
              </a:tr>
              <a:tr h="119663">
                <a:tc>
                  <a:txBody>
                    <a:bodyPr/>
                    <a:lstStyle/>
                    <a:p>
                      <a:pPr algn="ctr" rtl="0" fontAlgn="ctr"/>
                      <a:r>
                        <a:rPr lang="es-CO" sz="900" b="1" i="0" u="none" strike="noStrike">
                          <a:solidFill>
                            <a:srgbClr val="203764"/>
                          </a:solidFill>
                          <a:effectLst/>
                          <a:latin typeface="Calibri" panose="020F0502020204030204" pitchFamily="34" charset="0"/>
                        </a:rPr>
                        <a:t> Total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1" i="0" u="none" strike="noStrike" dirty="0">
                          <a:solidFill>
                            <a:srgbClr val="203764"/>
                          </a:solidFill>
                          <a:effectLst/>
                          <a:latin typeface="Calibri" panose="020F0502020204030204" pitchFamily="34" charset="0"/>
                        </a:rPr>
                        <a:t>$ 3.738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1" i="0" u="none" strike="noStrike" dirty="0">
                          <a:solidFill>
                            <a:srgbClr val="203764"/>
                          </a:solidFill>
                          <a:effectLst/>
                          <a:latin typeface="Calibri" panose="020F0502020204030204" pitchFamily="34" charset="0"/>
                        </a:rPr>
                        <a:t>-$ 255.286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1" i="0" u="none" strike="noStrike" dirty="0">
                          <a:solidFill>
                            <a:srgbClr val="203764"/>
                          </a:solidFill>
                          <a:effectLst/>
                          <a:latin typeface="Calibri" panose="020F0502020204030204" pitchFamily="34" charset="0"/>
                        </a:rPr>
                        <a:t>-$ 73.177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1" i="0" u="none" strike="noStrike" dirty="0">
                          <a:solidFill>
                            <a:srgbClr val="203764"/>
                          </a:solidFill>
                          <a:effectLst/>
                          <a:latin typeface="Calibri" panose="020F0502020204030204" pitchFamily="34" charset="0"/>
                        </a:rPr>
                        <a:t>-$ 12.825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1" i="0" u="none" strike="noStrike" dirty="0">
                          <a:solidFill>
                            <a:srgbClr val="203764"/>
                          </a:solidFill>
                          <a:effectLst/>
                          <a:latin typeface="Calibri" panose="020F0502020204030204" pitchFamily="34" charset="0"/>
                        </a:rPr>
                        <a:t>-$ 36.492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1" i="0" u="none" strike="noStrike" dirty="0">
                          <a:solidFill>
                            <a:srgbClr val="203764"/>
                          </a:solidFill>
                          <a:effectLst/>
                          <a:latin typeface="Calibri" panose="020F0502020204030204" pitchFamily="34" charset="0"/>
                        </a:rPr>
                        <a:t>-$ 374.042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39269709"/>
                  </a:ext>
                </a:extLst>
              </a:tr>
            </a:tbl>
          </a:graphicData>
        </a:graphic>
      </p:graphicFrame>
    </p:spTree>
    <p:extLst>
      <p:ext uri="{BB962C8B-B14F-4D97-AF65-F5344CB8AC3E}">
        <p14:creationId xmlns:p14="http://schemas.microsoft.com/office/powerpoint/2010/main" val="813698267"/>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uadroTexto 25">
            <a:extLst>
              <a:ext uri="{FF2B5EF4-FFF2-40B4-BE49-F238E27FC236}">
                <a16:creationId xmlns:a16="http://schemas.microsoft.com/office/drawing/2014/main" id="{C89E021C-73B8-4D89-A0E7-7150F727B187}"/>
              </a:ext>
            </a:extLst>
          </p:cNvPr>
          <p:cNvSpPr txBox="1"/>
          <p:nvPr/>
        </p:nvSpPr>
        <p:spPr>
          <a:xfrm>
            <a:off x="1497013" y="48419"/>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fontAlgn="auto">
              <a:spcBef>
                <a:spcPts val="0"/>
              </a:spcBef>
              <a:spcAft>
                <a:spcPts val="0"/>
              </a:spcAft>
              <a:defRPr/>
            </a:pPr>
            <a:r>
              <a:rPr lang="es-CO" sz="1600" b="0" dirty="0">
                <a:solidFill>
                  <a:schemeClr val="accent1">
                    <a:lumMod val="50000"/>
                  </a:schemeClr>
                </a:solidFill>
              </a:rPr>
              <a:t>Facturación por componentes Vigencia de Febrero 2024</a:t>
            </a:r>
          </a:p>
        </p:txBody>
      </p:sp>
      <p:cxnSp>
        <p:nvCxnSpPr>
          <p:cNvPr id="27" name="Conector recto 26">
            <a:extLst>
              <a:ext uri="{FF2B5EF4-FFF2-40B4-BE49-F238E27FC236}">
                <a16:creationId xmlns:a16="http://schemas.microsoft.com/office/drawing/2014/main" id="{2E946A02-48E0-4F8A-BEBF-3C1DB4E4B336}"/>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9700" name="Imagen 27">
            <a:extLst>
              <a:ext uri="{FF2B5EF4-FFF2-40B4-BE49-F238E27FC236}">
                <a16:creationId xmlns:a16="http://schemas.microsoft.com/office/drawing/2014/main" id="{E7E4EABB-DC89-47F8-A459-1D7A8F38D0A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4937476D-D369-46EA-924C-DEF6C17DCB29}"/>
              </a:ext>
            </a:extLst>
          </p:cNvPr>
          <p:cNvSpPr txBox="1"/>
          <p:nvPr/>
        </p:nvSpPr>
        <p:spPr>
          <a:xfrm>
            <a:off x="7862861" y="1488330"/>
            <a:ext cx="1927225" cy="276225"/>
          </a:xfrm>
          <a:prstGeom prst="rect">
            <a:avLst/>
          </a:prstGeom>
          <a:noFill/>
        </p:spPr>
        <p:txBody>
          <a:bodyPr wrap="none">
            <a:spAutoFit/>
          </a:bodyPr>
          <a:lstStyle/>
          <a:p>
            <a:pPr eaLnBrk="1" fontAlgn="auto" hangingPunct="1">
              <a:spcBef>
                <a:spcPts val="0"/>
              </a:spcBef>
              <a:spcAft>
                <a:spcPts val="0"/>
              </a:spcAft>
              <a:defRPr/>
            </a:pPr>
            <a:r>
              <a:rPr lang="es-CO" sz="1200" i="1" dirty="0">
                <a:solidFill>
                  <a:schemeClr val="accent1">
                    <a:lumMod val="50000"/>
                  </a:schemeClr>
                </a:solidFill>
                <a:latin typeface="+mn-lt"/>
              </a:rPr>
              <a:t>*Cifras en millones de pesos</a:t>
            </a:r>
          </a:p>
        </p:txBody>
      </p:sp>
      <p:sp>
        <p:nvSpPr>
          <p:cNvPr id="7" name="CuadroTexto 4">
            <a:extLst>
              <a:ext uri="{FF2B5EF4-FFF2-40B4-BE49-F238E27FC236}">
                <a16:creationId xmlns:a16="http://schemas.microsoft.com/office/drawing/2014/main" id="{13B9ECA8-5B97-4C03-9D3A-8F66DA869E7D}"/>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A2EE5BA5-0E7B-B56F-65BE-497C520F65D3}"/>
              </a:ext>
            </a:extLst>
          </p:cNvPr>
          <p:cNvGraphicFramePr>
            <a:graphicFrameLocks noGrp="1"/>
          </p:cNvGraphicFramePr>
          <p:nvPr/>
        </p:nvGraphicFramePr>
        <p:xfrm>
          <a:off x="2030417" y="1969826"/>
          <a:ext cx="7598777" cy="3824479"/>
        </p:xfrm>
        <a:graphic>
          <a:graphicData uri="http://schemas.openxmlformats.org/drawingml/2006/table">
            <a:tbl>
              <a:tblPr/>
              <a:tblGrid>
                <a:gridCol w="2042082">
                  <a:extLst>
                    <a:ext uri="{9D8B030D-6E8A-4147-A177-3AD203B41FA5}">
                      <a16:colId xmlns:a16="http://schemas.microsoft.com/office/drawing/2014/main" val="1721414319"/>
                    </a:ext>
                  </a:extLst>
                </a:gridCol>
                <a:gridCol w="1111339">
                  <a:extLst>
                    <a:ext uri="{9D8B030D-6E8A-4147-A177-3AD203B41FA5}">
                      <a16:colId xmlns:a16="http://schemas.microsoft.com/office/drawing/2014/main" val="3556706034"/>
                    </a:ext>
                  </a:extLst>
                </a:gridCol>
                <a:gridCol w="1111339">
                  <a:extLst>
                    <a:ext uri="{9D8B030D-6E8A-4147-A177-3AD203B41FA5}">
                      <a16:colId xmlns:a16="http://schemas.microsoft.com/office/drawing/2014/main" val="3590279097"/>
                    </a:ext>
                  </a:extLst>
                </a:gridCol>
                <a:gridCol w="1111339">
                  <a:extLst>
                    <a:ext uri="{9D8B030D-6E8A-4147-A177-3AD203B41FA5}">
                      <a16:colId xmlns:a16="http://schemas.microsoft.com/office/drawing/2014/main" val="2412394287"/>
                    </a:ext>
                  </a:extLst>
                </a:gridCol>
                <a:gridCol w="1111339">
                  <a:extLst>
                    <a:ext uri="{9D8B030D-6E8A-4147-A177-3AD203B41FA5}">
                      <a16:colId xmlns:a16="http://schemas.microsoft.com/office/drawing/2014/main" val="3495414486"/>
                    </a:ext>
                  </a:extLst>
                </a:gridCol>
                <a:gridCol w="1111339">
                  <a:extLst>
                    <a:ext uri="{9D8B030D-6E8A-4147-A177-3AD203B41FA5}">
                      <a16:colId xmlns:a16="http://schemas.microsoft.com/office/drawing/2014/main" val="673791162"/>
                    </a:ext>
                  </a:extLst>
                </a:gridCol>
              </a:tblGrid>
              <a:tr h="310553">
                <a:tc>
                  <a:txBody>
                    <a:bodyPr/>
                    <a:lstStyle/>
                    <a:p>
                      <a:pPr algn="ctr" rtl="0" fontAlgn="ctr"/>
                      <a:r>
                        <a:rPr lang="es-CO" sz="1100" b="1" i="0" u="none" strike="noStrike">
                          <a:solidFill>
                            <a:srgbClr val="203764"/>
                          </a:solidFill>
                          <a:effectLst/>
                          <a:latin typeface="Calibri" panose="020F0502020204030204" pitchFamily="34" charset="0"/>
                        </a:rPr>
                        <a:t>Componente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Promo.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Lime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Ciudad 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Bogotá 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Área L.</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503762643"/>
                  </a:ext>
                </a:extLst>
              </a:tr>
              <a:tr h="295765">
                <a:tc>
                  <a:txBody>
                    <a:bodyPr/>
                    <a:lstStyle/>
                    <a:p>
                      <a:pPr algn="ctr" rtl="0" fontAlgn="ctr"/>
                      <a:r>
                        <a:rPr lang="es-CO" sz="1100" b="0" i="0" u="none" strike="noStrike">
                          <a:solidFill>
                            <a:srgbClr val="203764"/>
                          </a:solidFill>
                          <a:effectLst/>
                          <a:latin typeface="Calibri" panose="020F0502020204030204" pitchFamily="34" charset="0"/>
                        </a:rPr>
                        <a:t>TBL - Barrido y Limpieza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$7.934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$9.382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$5.432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$4.310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$5.152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972010233"/>
                  </a:ext>
                </a:extLst>
              </a:tr>
              <a:tr h="295765">
                <a:tc>
                  <a:txBody>
                    <a:bodyPr/>
                    <a:lstStyle/>
                    <a:p>
                      <a:pPr algn="ctr" rtl="0" fontAlgn="ctr"/>
                      <a:r>
                        <a:rPr lang="es-CO" sz="1100" b="0" i="0" u="none" strike="noStrike">
                          <a:solidFill>
                            <a:srgbClr val="203764"/>
                          </a:solidFill>
                          <a:effectLst/>
                          <a:latin typeface="Calibri" panose="020F0502020204030204" pitchFamily="34" charset="0"/>
                        </a:rPr>
                        <a:t>TLU - Limpieza Urbana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$1.876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$2.219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$1.289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$935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$1.129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896282448"/>
                  </a:ext>
                </a:extLst>
              </a:tr>
              <a:tr h="321849">
                <a:tc>
                  <a:txBody>
                    <a:bodyPr/>
                    <a:lstStyle/>
                    <a:p>
                      <a:pPr algn="ctr" rtl="0" fontAlgn="ctr"/>
                      <a:r>
                        <a:rPr lang="es-CO" sz="1100" b="0" i="0" u="none" strike="noStrike">
                          <a:solidFill>
                            <a:srgbClr val="203764"/>
                          </a:solidFill>
                          <a:effectLst/>
                          <a:latin typeface="Calibri" panose="020F0502020204030204" pitchFamily="34" charset="0"/>
                        </a:rPr>
                        <a:t>TDF - Disposición  Final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$1.758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$2.219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$1.571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$1.233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$1.037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709713167"/>
                  </a:ext>
                </a:extLst>
              </a:tr>
              <a:tr h="363956">
                <a:tc>
                  <a:txBody>
                    <a:bodyPr/>
                    <a:lstStyle/>
                    <a:p>
                      <a:pPr algn="ctr" rtl="0" fontAlgn="ctr"/>
                      <a:r>
                        <a:rPr lang="es-CO" sz="1100" b="0" i="0" u="none" strike="noStrike" dirty="0">
                          <a:solidFill>
                            <a:srgbClr val="203764"/>
                          </a:solidFill>
                          <a:effectLst/>
                          <a:latin typeface="Calibri" panose="020F0502020204030204" pitchFamily="34" charset="0"/>
                        </a:rPr>
                        <a:t>TRT - Recolección y Transporte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$4.623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$4.378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$3.628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$3.288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$3.037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486264845"/>
                  </a:ext>
                </a:extLst>
              </a:tr>
              <a:tr h="351825">
                <a:tc>
                  <a:txBody>
                    <a:bodyPr/>
                    <a:lstStyle/>
                    <a:p>
                      <a:pPr algn="ctr" rtl="0" fontAlgn="ctr"/>
                      <a:r>
                        <a:rPr lang="es-CO" sz="1100" b="0" i="0" u="none" strike="noStrike">
                          <a:solidFill>
                            <a:srgbClr val="203764"/>
                          </a:solidFill>
                          <a:effectLst/>
                          <a:latin typeface="Calibri" panose="020F0502020204030204" pitchFamily="34" charset="0"/>
                        </a:rPr>
                        <a:t>TTL - Tratamiento Lixiviados</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$793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$992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$709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$552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$469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02711559"/>
                  </a:ext>
                </a:extLst>
              </a:tr>
              <a:tr h="310553">
                <a:tc>
                  <a:txBody>
                    <a:bodyPr/>
                    <a:lstStyle/>
                    <a:p>
                      <a:pPr algn="ctr" rtl="0" fontAlgn="ctr"/>
                      <a:r>
                        <a:rPr lang="es-CO" sz="1100" b="0" i="0" u="none" strike="noStrike">
                          <a:solidFill>
                            <a:srgbClr val="203764"/>
                          </a:solidFill>
                          <a:effectLst/>
                          <a:latin typeface="Calibri" panose="020F0502020204030204" pitchFamily="34" charset="0"/>
                        </a:rPr>
                        <a:t>TCS - Comercialización</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$1.986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$1.629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$1.374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$683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$1.211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571255913"/>
                  </a:ext>
                </a:extLst>
              </a:tr>
              <a:tr h="368832">
                <a:tc>
                  <a:txBody>
                    <a:bodyPr/>
                    <a:lstStyle/>
                    <a:p>
                      <a:pPr algn="ctr" rtl="0" fontAlgn="ctr"/>
                      <a:r>
                        <a:rPr lang="es-CO" sz="1100" b="0" i="0" u="none" strike="noStrike">
                          <a:solidFill>
                            <a:srgbClr val="203764"/>
                          </a:solidFill>
                          <a:effectLst/>
                          <a:latin typeface="Calibri" panose="020F0502020204030204" pitchFamily="34" charset="0"/>
                        </a:rPr>
                        <a:t>CCSA Prest.Aprovechable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$226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$186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$157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$78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$138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497280123"/>
                  </a:ext>
                </a:extLst>
              </a:tr>
              <a:tr h="303298">
                <a:tc>
                  <a:txBody>
                    <a:bodyPr/>
                    <a:lstStyle/>
                    <a:p>
                      <a:pPr algn="ctr" rtl="0" fontAlgn="ctr"/>
                      <a:r>
                        <a:rPr lang="es-CO" sz="1100" b="0" i="0" u="none" strike="noStrike">
                          <a:solidFill>
                            <a:srgbClr val="203764"/>
                          </a:solidFill>
                          <a:effectLst/>
                          <a:latin typeface="Calibri" panose="020F0502020204030204" pitchFamily="34" charset="0"/>
                        </a:rPr>
                        <a:t>CCSA Prest. No Aprovechable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$369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$303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$256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$127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$225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831777749"/>
                  </a:ext>
                </a:extLst>
              </a:tr>
              <a:tr h="295765">
                <a:tc>
                  <a:txBody>
                    <a:bodyPr/>
                    <a:lstStyle/>
                    <a:p>
                      <a:pPr algn="ctr" rtl="0" fontAlgn="ctr"/>
                      <a:r>
                        <a:rPr lang="es-CO" sz="1100" b="0" i="0" u="none" strike="noStrike">
                          <a:solidFill>
                            <a:srgbClr val="203764"/>
                          </a:solidFill>
                          <a:effectLst/>
                          <a:latin typeface="Calibri" panose="020F0502020204030204" pitchFamily="34" charset="0"/>
                        </a:rPr>
                        <a:t>Aprovechamiento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$3.977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$5.005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$2.667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$2.090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$2.402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902026735"/>
                  </a:ext>
                </a:extLst>
              </a:tr>
              <a:tr h="295765">
                <a:tc>
                  <a:txBody>
                    <a:bodyPr/>
                    <a:lstStyle/>
                    <a:p>
                      <a:pPr algn="ctr" rtl="0" fontAlgn="ctr"/>
                      <a:r>
                        <a:rPr lang="es-CO" sz="1100" b="0" i="0" u="none" strike="noStrike">
                          <a:solidFill>
                            <a:srgbClr val="203764"/>
                          </a:solidFill>
                          <a:effectLst/>
                          <a:latin typeface="Calibri" panose="020F0502020204030204" pitchFamily="34" charset="0"/>
                        </a:rPr>
                        <a:t>TVIAT</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$415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$510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$371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$284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$245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68115923"/>
                  </a:ext>
                </a:extLst>
              </a:tr>
              <a:tr h="310553">
                <a:tc>
                  <a:txBody>
                    <a:bodyPr/>
                    <a:lstStyle/>
                    <a:p>
                      <a:pPr algn="ctr" rtl="0" fontAlgn="ctr"/>
                      <a:r>
                        <a:rPr lang="es-CO" sz="1100" b="1" i="0" u="none" strike="noStrike">
                          <a:solidFill>
                            <a:srgbClr val="203764"/>
                          </a:solidFill>
                          <a:effectLst/>
                          <a:latin typeface="Calibri" panose="020F0502020204030204" pitchFamily="34" charset="0"/>
                        </a:rPr>
                        <a:t>Total General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latin typeface="Calibri" panose="020F0502020204030204" pitchFamily="34" charset="0"/>
                        </a:rPr>
                        <a:t>$23.957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latin typeface="Calibri" panose="020F0502020204030204" pitchFamily="34" charset="0"/>
                        </a:rPr>
                        <a:t>$26.823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latin typeface="Calibri" panose="020F0502020204030204" pitchFamily="34" charset="0"/>
                        </a:rPr>
                        <a:t>$17.454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latin typeface="Calibri" panose="020F0502020204030204" pitchFamily="34" charset="0"/>
                        </a:rPr>
                        <a:t>$13.581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dirty="0">
                          <a:solidFill>
                            <a:srgbClr val="203764"/>
                          </a:solidFill>
                          <a:effectLst/>
                          <a:latin typeface="Calibri" panose="020F0502020204030204" pitchFamily="34" charset="0"/>
                        </a:rPr>
                        <a:t>$15.044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148420910"/>
                  </a:ext>
                </a:extLst>
              </a:tr>
            </a:tbl>
          </a:graphicData>
        </a:graphic>
      </p:graphicFrame>
    </p:spTree>
    <p:extLst>
      <p:ext uri="{BB962C8B-B14F-4D97-AF65-F5344CB8AC3E}">
        <p14:creationId xmlns:p14="http://schemas.microsoft.com/office/powerpoint/2010/main" val="354356517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uadroTexto 25">
            <a:extLst>
              <a:ext uri="{FF2B5EF4-FFF2-40B4-BE49-F238E27FC236}">
                <a16:creationId xmlns:a16="http://schemas.microsoft.com/office/drawing/2014/main" id="{C89E021C-73B8-4D89-A0E7-7150F727B187}"/>
              </a:ext>
            </a:extLst>
          </p:cNvPr>
          <p:cNvSpPr txBox="1"/>
          <p:nvPr/>
        </p:nvSpPr>
        <p:spPr>
          <a:xfrm>
            <a:off x="1497013" y="16668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componentes Vigencia febrero 2024</a:t>
            </a:r>
          </a:p>
        </p:txBody>
      </p:sp>
      <p:cxnSp>
        <p:nvCxnSpPr>
          <p:cNvPr id="27" name="Conector recto 26">
            <a:extLst>
              <a:ext uri="{FF2B5EF4-FFF2-40B4-BE49-F238E27FC236}">
                <a16:creationId xmlns:a16="http://schemas.microsoft.com/office/drawing/2014/main" id="{2E946A02-48E0-4F8A-BEBF-3C1DB4E4B336}"/>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9700" name="Imagen 27">
            <a:extLst>
              <a:ext uri="{FF2B5EF4-FFF2-40B4-BE49-F238E27FC236}">
                <a16:creationId xmlns:a16="http://schemas.microsoft.com/office/drawing/2014/main" id="{E7E4EABB-DC89-47F8-A459-1D7A8F38D0A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4937476D-D369-46EA-924C-DEF6C17DCB29}"/>
              </a:ext>
            </a:extLst>
          </p:cNvPr>
          <p:cNvSpPr txBox="1"/>
          <p:nvPr/>
        </p:nvSpPr>
        <p:spPr>
          <a:xfrm>
            <a:off x="8514589" y="1223964"/>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7" name="CuadroTexto 4">
            <a:extLst>
              <a:ext uri="{FF2B5EF4-FFF2-40B4-BE49-F238E27FC236}">
                <a16:creationId xmlns:a16="http://schemas.microsoft.com/office/drawing/2014/main" id="{E2AB3922-5DDD-4102-A38E-0C720D1A2D21}"/>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F66BEE28-1DFB-4ABD-1A49-F63C61C4A79D}"/>
              </a:ext>
            </a:extLst>
          </p:cNvPr>
          <p:cNvGraphicFramePr>
            <a:graphicFrameLocks noGrp="1"/>
          </p:cNvGraphicFramePr>
          <p:nvPr/>
        </p:nvGraphicFramePr>
        <p:xfrm>
          <a:off x="2028966" y="1547487"/>
          <a:ext cx="8134068" cy="5002562"/>
        </p:xfrm>
        <a:graphic>
          <a:graphicData uri="http://schemas.openxmlformats.org/drawingml/2006/table">
            <a:tbl>
              <a:tblPr/>
              <a:tblGrid>
                <a:gridCol w="2863613">
                  <a:extLst>
                    <a:ext uri="{9D8B030D-6E8A-4147-A177-3AD203B41FA5}">
                      <a16:colId xmlns:a16="http://schemas.microsoft.com/office/drawing/2014/main" val="2358375129"/>
                    </a:ext>
                  </a:extLst>
                </a:gridCol>
                <a:gridCol w="1054091">
                  <a:extLst>
                    <a:ext uri="{9D8B030D-6E8A-4147-A177-3AD203B41FA5}">
                      <a16:colId xmlns:a16="http://schemas.microsoft.com/office/drawing/2014/main" val="4158712882"/>
                    </a:ext>
                  </a:extLst>
                </a:gridCol>
                <a:gridCol w="1054091">
                  <a:extLst>
                    <a:ext uri="{9D8B030D-6E8A-4147-A177-3AD203B41FA5}">
                      <a16:colId xmlns:a16="http://schemas.microsoft.com/office/drawing/2014/main" val="3003840317"/>
                    </a:ext>
                  </a:extLst>
                </a:gridCol>
                <a:gridCol w="1054091">
                  <a:extLst>
                    <a:ext uri="{9D8B030D-6E8A-4147-A177-3AD203B41FA5}">
                      <a16:colId xmlns:a16="http://schemas.microsoft.com/office/drawing/2014/main" val="2836539742"/>
                    </a:ext>
                  </a:extLst>
                </a:gridCol>
                <a:gridCol w="1054091">
                  <a:extLst>
                    <a:ext uri="{9D8B030D-6E8A-4147-A177-3AD203B41FA5}">
                      <a16:colId xmlns:a16="http://schemas.microsoft.com/office/drawing/2014/main" val="1619682454"/>
                    </a:ext>
                  </a:extLst>
                </a:gridCol>
                <a:gridCol w="1054091">
                  <a:extLst>
                    <a:ext uri="{9D8B030D-6E8A-4147-A177-3AD203B41FA5}">
                      <a16:colId xmlns:a16="http://schemas.microsoft.com/office/drawing/2014/main" val="3974880894"/>
                    </a:ext>
                  </a:extLst>
                </a:gridCol>
              </a:tblGrid>
              <a:tr h="238734">
                <a:tc>
                  <a:txBody>
                    <a:bodyPr/>
                    <a:lstStyle/>
                    <a:p>
                      <a:pPr algn="ctr" rtl="0" fontAlgn="ctr"/>
                      <a:r>
                        <a:rPr lang="es-CO" sz="1200" b="1" i="0" u="none" strike="noStrike">
                          <a:solidFill>
                            <a:srgbClr val="244062"/>
                          </a:solidFill>
                          <a:effectLst/>
                          <a:latin typeface="Calibri" panose="020F0502020204030204" pitchFamily="34" charset="0"/>
                        </a:rPr>
                        <a:t>Componente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Promo.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Lime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Ciudad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Bogotá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Área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599927450"/>
                  </a:ext>
                </a:extLst>
              </a:tr>
              <a:tr h="238734">
                <a:tc>
                  <a:txBody>
                    <a:bodyPr/>
                    <a:lstStyle/>
                    <a:p>
                      <a:pPr algn="l" rtl="0" fontAlgn="ctr"/>
                      <a:r>
                        <a:rPr lang="es-CO" sz="1200" b="0" i="0" u="none" strike="noStrike">
                          <a:solidFill>
                            <a:srgbClr val="244062"/>
                          </a:solidFill>
                          <a:effectLst/>
                          <a:latin typeface="Calibri" panose="020F0502020204030204" pitchFamily="34" charset="0"/>
                        </a:rPr>
                        <a:t>TBL - Barrido y Limpieza</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$ 7.644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$ 8.373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$ 5.392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$ 4.160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$ 5.173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184847862"/>
                  </a:ext>
                </a:extLst>
              </a:tr>
              <a:tr h="238734">
                <a:tc>
                  <a:txBody>
                    <a:bodyPr/>
                    <a:lstStyle/>
                    <a:p>
                      <a:pPr algn="l" rtl="0" fontAlgn="ctr"/>
                      <a:r>
                        <a:rPr lang="es-CO" sz="1200" b="0" i="0" u="none" strike="noStrike">
                          <a:solidFill>
                            <a:srgbClr val="244062"/>
                          </a:solidFill>
                          <a:effectLst/>
                          <a:latin typeface="Calibri" panose="020F0502020204030204" pitchFamily="34" charset="0"/>
                        </a:rPr>
                        <a:t>TLU - Limpieza Urbana</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$ 1.812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$ 2.012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$ 1.279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$ 917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$ 1.127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64476996"/>
                  </a:ext>
                </a:extLst>
              </a:tr>
              <a:tr h="238734">
                <a:tc>
                  <a:txBody>
                    <a:bodyPr/>
                    <a:lstStyle/>
                    <a:p>
                      <a:pPr algn="l" rtl="0" fontAlgn="ctr"/>
                      <a:r>
                        <a:rPr lang="es-CO" sz="1200" b="0" i="0" u="none" strike="noStrike">
                          <a:solidFill>
                            <a:srgbClr val="244062"/>
                          </a:solidFill>
                          <a:effectLst/>
                          <a:latin typeface="Calibri" panose="020F0502020204030204" pitchFamily="34" charset="0"/>
                        </a:rPr>
                        <a:t>TDF - Disposición Final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$ 1.740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$ 2.359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$ 1.521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$ 1.128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$ 1.057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638982401"/>
                  </a:ext>
                </a:extLst>
              </a:tr>
              <a:tr h="238734">
                <a:tc>
                  <a:txBody>
                    <a:bodyPr/>
                    <a:lstStyle/>
                    <a:p>
                      <a:pPr algn="l" rtl="0" fontAlgn="ctr"/>
                      <a:r>
                        <a:rPr lang="es-CO" sz="1200" b="0" i="0" u="none" strike="noStrike">
                          <a:solidFill>
                            <a:srgbClr val="244062"/>
                          </a:solidFill>
                          <a:effectLst/>
                          <a:latin typeface="Calibri" panose="020F0502020204030204" pitchFamily="34" charset="0"/>
                        </a:rPr>
                        <a:t>TRT - Recolección y Transporte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$ 4.517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$ 4.615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$ 3.469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$ 2.967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$ 3.057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282274998"/>
                  </a:ext>
                </a:extLst>
              </a:tr>
              <a:tr h="238734">
                <a:tc>
                  <a:txBody>
                    <a:bodyPr/>
                    <a:lstStyle/>
                    <a:p>
                      <a:pPr algn="l" rtl="0" fontAlgn="ctr"/>
                      <a:r>
                        <a:rPr lang="es-CO" sz="1200" b="0" i="0" u="none" strike="noStrike">
                          <a:solidFill>
                            <a:srgbClr val="244062"/>
                          </a:solidFill>
                          <a:effectLst/>
                          <a:latin typeface="Calibri" panose="020F0502020204030204" pitchFamily="34" charset="0"/>
                        </a:rPr>
                        <a:t>TTL - Tratamiento Lixiviados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$ 784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$ 1.058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$ 684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$ 505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$ 475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782247760"/>
                  </a:ext>
                </a:extLst>
              </a:tr>
              <a:tr h="238734">
                <a:tc>
                  <a:txBody>
                    <a:bodyPr/>
                    <a:lstStyle/>
                    <a:p>
                      <a:pPr algn="l" rtl="0" fontAlgn="ctr"/>
                      <a:r>
                        <a:rPr lang="es-CO" sz="1200" b="0" i="0" u="none" strike="noStrike">
                          <a:solidFill>
                            <a:srgbClr val="244062"/>
                          </a:solidFill>
                          <a:effectLst/>
                          <a:latin typeface="Calibri" panose="020F0502020204030204" pitchFamily="34" charset="0"/>
                        </a:rPr>
                        <a:t>TCS - Comercialización</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$ 1.976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$ 1.524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$ 1.414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$ 694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$ 1.253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080875728"/>
                  </a:ext>
                </a:extLst>
              </a:tr>
              <a:tr h="238734">
                <a:tc>
                  <a:txBody>
                    <a:bodyPr/>
                    <a:lstStyle/>
                    <a:p>
                      <a:pPr algn="l" rtl="0" fontAlgn="ctr"/>
                      <a:r>
                        <a:rPr lang="es-CO" sz="1200" b="0" i="0" u="none" strike="noStrike">
                          <a:solidFill>
                            <a:srgbClr val="244062"/>
                          </a:solidFill>
                          <a:effectLst/>
                          <a:latin typeface="Calibri" panose="020F0502020204030204" pitchFamily="34" charset="0"/>
                        </a:rPr>
                        <a:t>CCSA Prest.Aprovechable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$ 225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$ 174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$ 161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$ 79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$ 143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45419058"/>
                  </a:ext>
                </a:extLst>
              </a:tr>
              <a:tr h="238734">
                <a:tc>
                  <a:txBody>
                    <a:bodyPr/>
                    <a:lstStyle/>
                    <a:p>
                      <a:pPr algn="l" rtl="0" fontAlgn="ctr"/>
                      <a:r>
                        <a:rPr lang="es-CO" sz="1200" b="0" i="0" u="none" strike="noStrike">
                          <a:solidFill>
                            <a:srgbClr val="244062"/>
                          </a:solidFill>
                          <a:effectLst/>
                          <a:latin typeface="Calibri" panose="020F0502020204030204" pitchFamily="34" charset="0"/>
                        </a:rPr>
                        <a:t>CCSA Prest. No Aprovechable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$ 368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$ 284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$ 263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$ 129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$ 234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81015724"/>
                  </a:ext>
                </a:extLst>
              </a:tr>
              <a:tr h="238734">
                <a:tc>
                  <a:txBody>
                    <a:bodyPr/>
                    <a:lstStyle/>
                    <a:p>
                      <a:pPr algn="l" rtl="0" fontAlgn="ctr"/>
                      <a:r>
                        <a:rPr lang="es-CO" sz="1200" b="0" i="0" u="none" strike="noStrike">
                          <a:solidFill>
                            <a:srgbClr val="244062"/>
                          </a:solidFill>
                          <a:effectLst/>
                          <a:latin typeface="Calibri" panose="020F0502020204030204" pitchFamily="34" charset="0"/>
                        </a:rPr>
                        <a:t>Aprovechamiento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$ 3.942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$ 4.691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$ 2.786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$ 2.117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$ 2.458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11565561"/>
                  </a:ext>
                </a:extLst>
              </a:tr>
              <a:tr h="238734">
                <a:tc>
                  <a:txBody>
                    <a:bodyPr/>
                    <a:lstStyle/>
                    <a:p>
                      <a:pPr algn="l" rtl="0" fontAlgn="ctr"/>
                      <a:r>
                        <a:rPr lang="es-CO" sz="1200" b="0" i="0" u="none" strike="noStrike">
                          <a:solidFill>
                            <a:srgbClr val="244062"/>
                          </a:solidFill>
                          <a:effectLst/>
                          <a:latin typeface="Calibri" panose="020F0502020204030204" pitchFamily="34" charset="0"/>
                        </a:rPr>
                        <a:t>TVIAT</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$ 395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$ 524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$ 346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$ 249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$ 242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71209895"/>
                  </a:ext>
                </a:extLst>
              </a:tr>
              <a:tr h="238734">
                <a:tc>
                  <a:txBody>
                    <a:bodyPr/>
                    <a:lstStyle/>
                    <a:p>
                      <a:pPr algn="ctr" rtl="0" fontAlgn="ctr"/>
                      <a:r>
                        <a:rPr lang="es-CO" sz="1200" b="1" i="0" u="none" strike="noStrike">
                          <a:solidFill>
                            <a:srgbClr val="244062"/>
                          </a:solidFill>
                          <a:effectLst/>
                          <a:latin typeface="Calibri" panose="020F0502020204030204" pitchFamily="34" charset="0"/>
                        </a:rPr>
                        <a:t>TOTAL COMPONENTES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$ 23.404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$ 25.613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$ 17.316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$ 12.946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$ 15.219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575382355"/>
                  </a:ext>
                </a:extLst>
              </a:tr>
              <a:tr h="227882">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827881024"/>
                  </a:ext>
                </a:extLst>
              </a:tr>
              <a:tr h="238734">
                <a:tc>
                  <a:txBody>
                    <a:bodyPr/>
                    <a:lstStyle/>
                    <a:p>
                      <a:pPr algn="ctr" rtl="0" fontAlgn="ctr"/>
                      <a:r>
                        <a:rPr lang="es-CO" sz="1200" b="1" i="0" u="none" strike="noStrike">
                          <a:solidFill>
                            <a:srgbClr val="244062"/>
                          </a:solidFill>
                          <a:effectLst/>
                          <a:latin typeface="Calibri" panose="020F0502020204030204" pitchFamily="34" charset="0"/>
                        </a:rPr>
                        <a:t>Otros conceptos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Promo.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Lime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Ciudad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Bogotá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Área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46637181"/>
                  </a:ext>
                </a:extLst>
              </a:tr>
              <a:tr h="238734">
                <a:tc>
                  <a:txBody>
                    <a:bodyPr/>
                    <a:lstStyle/>
                    <a:p>
                      <a:pPr algn="l" rtl="0" fontAlgn="ctr"/>
                      <a:r>
                        <a:rPr lang="es-CO" sz="1200" b="0" i="0" u="none" strike="noStrike">
                          <a:solidFill>
                            <a:srgbClr val="244062"/>
                          </a:solidFill>
                          <a:effectLst/>
                          <a:latin typeface="Calibri" panose="020F0502020204030204" pitchFamily="34" charset="0"/>
                        </a:rPr>
                        <a:t>Servicios Especiales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$ 78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003169622"/>
                  </a:ext>
                </a:extLst>
              </a:tr>
              <a:tr h="238734">
                <a:tc>
                  <a:txBody>
                    <a:bodyPr/>
                    <a:lstStyle/>
                    <a:p>
                      <a:pPr algn="l" rtl="0" fontAlgn="ctr"/>
                      <a:r>
                        <a:rPr lang="es-CO" sz="1200" b="0" i="0" u="none" strike="noStrike">
                          <a:solidFill>
                            <a:srgbClr val="244062"/>
                          </a:solidFill>
                          <a:effectLst/>
                          <a:latin typeface="Calibri" panose="020F0502020204030204" pitchFamily="34" charset="0"/>
                        </a:rPr>
                        <a:t>Intereses Servicios Especiales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03922381"/>
                  </a:ext>
                </a:extLst>
              </a:tr>
              <a:tr h="238734">
                <a:tc>
                  <a:txBody>
                    <a:bodyPr/>
                    <a:lstStyle/>
                    <a:p>
                      <a:pPr algn="l" rtl="0" fontAlgn="ctr"/>
                      <a:r>
                        <a:rPr lang="es-CO" sz="1200" b="0" i="0" u="none" strike="noStrike">
                          <a:solidFill>
                            <a:srgbClr val="244062"/>
                          </a:solidFill>
                          <a:effectLst/>
                          <a:latin typeface="Calibri" panose="020F0502020204030204" pitchFamily="34" charset="0"/>
                        </a:rPr>
                        <a:t>Intereses Otros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82260460"/>
                  </a:ext>
                </a:extLst>
              </a:tr>
              <a:tr h="238734">
                <a:tc>
                  <a:txBody>
                    <a:bodyPr/>
                    <a:lstStyle/>
                    <a:p>
                      <a:pPr algn="l" rtl="0" fontAlgn="ctr"/>
                      <a:r>
                        <a:rPr lang="es-CO" sz="1200" b="0" i="0" u="none" strike="noStrike">
                          <a:solidFill>
                            <a:srgbClr val="244062"/>
                          </a:solidFill>
                          <a:effectLst/>
                          <a:latin typeface="Calibri" panose="020F0502020204030204" pitchFamily="34" charset="0"/>
                        </a:rPr>
                        <a:t>Recaudos Otros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796658158"/>
                  </a:ext>
                </a:extLst>
              </a:tr>
              <a:tr h="238734">
                <a:tc>
                  <a:txBody>
                    <a:bodyPr/>
                    <a:lstStyle/>
                    <a:p>
                      <a:pPr algn="l" rtl="0" fontAlgn="ctr"/>
                      <a:r>
                        <a:rPr lang="es-CO" sz="1200" b="0" i="0" u="none" strike="noStrike">
                          <a:solidFill>
                            <a:srgbClr val="244062"/>
                          </a:solidFill>
                          <a:effectLst/>
                          <a:latin typeface="Calibri" panose="020F0502020204030204" pitchFamily="34" charset="0"/>
                        </a:rPr>
                        <a:t>Saldo a Favor Generado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$ 347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$ 195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$ 222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$ 92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$ 126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680138104"/>
                  </a:ext>
                </a:extLst>
              </a:tr>
              <a:tr h="238734">
                <a:tc>
                  <a:txBody>
                    <a:bodyPr/>
                    <a:lstStyle/>
                    <a:p>
                      <a:pPr algn="ctr" rtl="0" fontAlgn="ctr"/>
                      <a:r>
                        <a:rPr lang="es-CO" sz="1200" b="1" i="0" u="none" strike="noStrike">
                          <a:solidFill>
                            <a:srgbClr val="244062"/>
                          </a:solidFill>
                          <a:effectLst/>
                          <a:latin typeface="Calibri" panose="020F0502020204030204" pitchFamily="34" charset="0"/>
                        </a:rPr>
                        <a:t>TOTAL OTROS CONCEPTOS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$ 382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$ 274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$ 239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$ 104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$ 145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956705511"/>
                  </a:ext>
                </a:extLst>
              </a:tr>
              <a:tr h="238734">
                <a:tc>
                  <a:txBody>
                    <a:bodyPr/>
                    <a:lstStyle/>
                    <a:p>
                      <a:pPr algn="ctr" rtl="0" fontAlgn="ctr"/>
                      <a:r>
                        <a:rPr lang="es-CO" sz="1200" b="1" i="0" u="none" strike="noStrike">
                          <a:solidFill>
                            <a:srgbClr val="244062"/>
                          </a:solidFill>
                          <a:effectLst/>
                          <a:latin typeface="Calibri" panose="020F0502020204030204" pitchFamily="34" charset="0"/>
                        </a:rPr>
                        <a:t>TOTAL RECAUDO </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$ 23.786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$ 25.887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$ 17.555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$ 13.051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dirty="0">
                          <a:solidFill>
                            <a:srgbClr val="244062"/>
                          </a:solidFill>
                          <a:effectLst/>
                          <a:latin typeface="Calibri" panose="020F0502020204030204" pitchFamily="34" charset="0"/>
                        </a:rPr>
                        <a:t>$ 15.364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638502373"/>
                  </a:ext>
                </a:extLst>
              </a:tr>
            </a:tbl>
          </a:graphicData>
        </a:graphic>
      </p:graphicFrame>
    </p:spTree>
    <p:extLst>
      <p:ext uri="{BB962C8B-B14F-4D97-AF65-F5344CB8AC3E}">
        <p14:creationId xmlns:p14="http://schemas.microsoft.com/office/powerpoint/2010/main" val="2693219365"/>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76F9AA0-F498-48A0-8337-155AEA02E02A}"/>
              </a:ext>
            </a:extLst>
          </p:cNvPr>
          <p:cNvCxnSpPr>
            <a:cxnSpLocks/>
          </p:cNvCxnSpPr>
          <p:nvPr/>
        </p:nvCxnSpPr>
        <p:spPr>
          <a:xfrm>
            <a:off x="117475" y="105568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96B58532-F6AA-4CE5-B784-A50C9E56DD17}"/>
              </a:ext>
            </a:extLst>
          </p:cNvPr>
          <p:cNvSpPr txBox="1"/>
          <p:nvPr/>
        </p:nvSpPr>
        <p:spPr>
          <a:xfrm>
            <a:off x="1527175" y="142088"/>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Recaudo Por Ase De abril 2018 a febrero 2024</a:t>
            </a:r>
          </a:p>
        </p:txBody>
      </p:sp>
      <p:pic>
        <p:nvPicPr>
          <p:cNvPr id="31748" name="Imagen 24">
            <a:extLst>
              <a:ext uri="{FF2B5EF4-FFF2-40B4-BE49-F238E27FC236}">
                <a16:creationId xmlns:a16="http://schemas.microsoft.com/office/drawing/2014/main" id="{377D30AA-30DD-4F33-A97C-B66B0DCCBFF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B89E77D8-05CC-4C7D-A243-F52580895A0C}"/>
              </a:ext>
            </a:extLst>
          </p:cNvPr>
          <p:cNvSpPr txBox="1"/>
          <p:nvPr/>
        </p:nvSpPr>
        <p:spPr>
          <a:xfrm>
            <a:off x="9394299" y="1328698"/>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7">
            <a:extLst>
              <a:ext uri="{FF2B5EF4-FFF2-40B4-BE49-F238E27FC236}">
                <a16:creationId xmlns:a16="http://schemas.microsoft.com/office/drawing/2014/main" id="{6A6D09DD-76D6-4B15-97DB-CFA913F402FB}"/>
              </a:ext>
            </a:extLst>
          </p:cNvPr>
          <p:cNvSpPr txBox="1"/>
          <p:nvPr/>
        </p:nvSpPr>
        <p:spPr>
          <a:xfrm>
            <a:off x="117475" y="6270159"/>
            <a:ext cx="7652825" cy="261610"/>
          </a:xfrm>
          <a:prstGeom prst="rect">
            <a:avLst/>
          </a:prstGeom>
          <a:noFill/>
        </p:spPr>
        <p:txBody>
          <a:bodyPr wrap="square">
            <a:spAutoFit/>
          </a:bodyPr>
          <a:lstStyle/>
          <a:p>
            <a:pPr marL="171450" indent="-171450">
              <a:buFont typeface="Arial" panose="020B0604020202020204" pitchFamily="34" charset="0"/>
              <a:buChar char="•"/>
            </a:pPr>
            <a:r>
              <a:rPr lang="es-ES" sz="1100" dirty="0">
                <a:solidFill>
                  <a:schemeClr val="accent1">
                    <a:lumMod val="50000"/>
                  </a:schemeClr>
                </a:solidFill>
              </a:rPr>
              <a:t>El año 2018 corresponde a los meses de abril a diciembre.</a:t>
            </a:r>
          </a:p>
        </p:txBody>
      </p:sp>
      <p:sp>
        <p:nvSpPr>
          <p:cNvPr id="9" name="CuadroTexto 4">
            <a:extLst>
              <a:ext uri="{FF2B5EF4-FFF2-40B4-BE49-F238E27FC236}">
                <a16:creationId xmlns:a16="http://schemas.microsoft.com/office/drawing/2014/main" id="{94CD5D3E-195D-42D3-A228-116D83250460}"/>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9601EA31-8FFB-4512-BD13-6965C053C71B}"/>
              </a:ext>
            </a:extLst>
          </p:cNvPr>
          <p:cNvGraphicFramePr>
            <a:graphicFrameLocks/>
          </p:cNvGraphicFramePr>
          <p:nvPr/>
        </p:nvGraphicFramePr>
        <p:xfrm>
          <a:off x="793224" y="1776850"/>
          <a:ext cx="10382250" cy="4119563"/>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transition spd="slow"/>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82DD83DD-E5D4-4DB0-B794-855101E0D6A4}"/>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2D9BF4EA-F31B-4FE3-9DF8-AE52E55B18A2}"/>
              </a:ext>
            </a:extLst>
          </p:cNvPr>
          <p:cNvSpPr txBox="1"/>
          <p:nvPr/>
        </p:nvSpPr>
        <p:spPr>
          <a:xfrm>
            <a:off x="1287002" y="212725"/>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septiembre 2023 a febrero 2024 - Promoambiental</a:t>
            </a:r>
          </a:p>
        </p:txBody>
      </p:sp>
      <p:pic>
        <p:nvPicPr>
          <p:cNvPr id="33796" name="Imagen 24">
            <a:extLst>
              <a:ext uri="{FF2B5EF4-FFF2-40B4-BE49-F238E27FC236}">
                <a16:creationId xmlns:a16="http://schemas.microsoft.com/office/drawing/2014/main" id="{949642C2-52CC-4463-A3BC-C03B1A37CD9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1244DF89-9DAA-4170-A7E9-287968438ACA}"/>
              </a:ext>
            </a:extLst>
          </p:cNvPr>
          <p:cNvSpPr txBox="1"/>
          <p:nvPr/>
        </p:nvSpPr>
        <p:spPr>
          <a:xfrm>
            <a:off x="9065523" y="1527055"/>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pic>
        <p:nvPicPr>
          <p:cNvPr id="8" name="Imagen 6">
            <a:extLst>
              <a:ext uri="{FF2B5EF4-FFF2-40B4-BE49-F238E27FC236}">
                <a16:creationId xmlns:a16="http://schemas.microsoft.com/office/drawing/2014/main" id="{C3F95463-255A-49F0-BC1C-E66FED7A93C4}"/>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395792" y="196850"/>
            <a:ext cx="1244476" cy="88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81F28C67-B375-4105-917C-9A278297B7B4}"/>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48C5F7FE-735E-41EB-94BF-AD9D8409360F}"/>
              </a:ext>
            </a:extLst>
          </p:cNvPr>
          <p:cNvGraphicFramePr>
            <a:graphicFrameLocks/>
          </p:cNvGraphicFramePr>
          <p:nvPr/>
        </p:nvGraphicFramePr>
        <p:xfrm>
          <a:off x="1040668" y="1836064"/>
          <a:ext cx="9806030" cy="440042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8B48B64-9452-41DC-891C-8B5065E0E214}"/>
              </a:ext>
            </a:extLst>
          </p:cNvPr>
          <p:cNvCxnSpPr>
            <a:cxnSpLocks/>
          </p:cNvCxnSpPr>
          <p:nvPr/>
        </p:nvCxnSpPr>
        <p:spPr>
          <a:xfrm>
            <a:off x="88900" y="10922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E7CBD14C-44BD-4E5E-B5BE-58FAFB203E19}"/>
              </a:ext>
            </a:extLst>
          </p:cNvPr>
          <p:cNvSpPr txBox="1"/>
          <p:nvPr/>
        </p:nvSpPr>
        <p:spPr>
          <a:xfrm>
            <a:off x="1403350" y="132556"/>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septiembre 2023 a febrero 2024– Limpieza Metropolitana</a:t>
            </a:r>
          </a:p>
        </p:txBody>
      </p:sp>
      <p:pic>
        <p:nvPicPr>
          <p:cNvPr id="35844" name="Imagen 24">
            <a:extLst>
              <a:ext uri="{FF2B5EF4-FFF2-40B4-BE49-F238E27FC236}">
                <a16:creationId xmlns:a16="http://schemas.microsoft.com/office/drawing/2014/main" id="{864C3817-8785-4BFD-96F3-6323C43C14A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45" name="Imagen 1">
            <a:extLst>
              <a:ext uri="{FF2B5EF4-FFF2-40B4-BE49-F238E27FC236}">
                <a16:creationId xmlns:a16="http://schemas.microsoft.com/office/drawing/2014/main" id="{2848ADF2-F5C1-483F-B563-500C02FEC39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145713" y="231775"/>
            <a:ext cx="1603375" cy="766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uadroTexto 11">
            <a:extLst>
              <a:ext uri="{FF2B5EF4-FFF2-40B4-BE49-F238E27FC236}">
                <a16:creationId xmlns:a16="http://schemas.microsoft.com/office/drawing/2014/main" id="{D6B69D0A-F13C-4C29-8123-715F93FB9F44}"/>
              </a:ext>
            </a:extLst>
          </p:cNvPr>
          <p:cNvSpPr txBox="1"/>
          <p:nvPr/>
        </p:nvSpPr>
        <p:spPr>
          <a:xfrm>
            <a:off x="9502775" y="1317307"/>
            <a:ext cx="1781175" cy="261938"/>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4">
            <a:extLst>
              <a:ext uri="{FF2B5EF4-FFF2-40B4-BE49-F238E27FC236}">
                <a16:creationId xmlns:a16="http://schemas.microsoft.com/office/drawing/2014/main" id="{2EB024F7-E58E-4C1E-BD9A-8C49D746B837}"/>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D2877630-5356-4D1E-B620-BA12DA13A8EE}"/>
              </a:ext>
            </a:extLst>
          </p:cNvPr>
          <p:cNvGraphicFramePr>
            <a:graphicFrameLocks/>
          </p:cNvGraphicFramePr>
          <p:nvPr/>
        </p:nvGraphicFramePr>
        <p:xfrm>
          <a:off x="967225" y="1579245"/>
          <a:ext cx="10257550" cy="4931140"/>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3D372277-740C-4E03-979D-3C6AD72AD6D6}"/>
              </a:ext>
            </a:extLst>
          </p:cNvPr>
          <p:cNvCxnSpPr>
            <a:cxnSpLocks/>
          </p:cNvCxnSpPr>
          <p:nvPr/>
        </p:nvCxnSpPr>
        <p:spPr>
          <a:xfrm>
            <a:off x="96838" y="113030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4FE9B673-BED5-4680-8505-0BD4A28115CF}"/>
              </a:ext>
            </a:extLst>
          </p:cNvPr>
          <p:cNvSpPr txBox="1"/>
          <p:nvPr/>
        </p:nvSpPr>
        <p:spPr>
          <a:xfrm>
            <a:off x="1622425" y="21113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septiembre 2023 a febrero 2024– Ciudad Limpia</a:t>
            </a:r>
          </a:p>
        </p:txBody>
      </p:sp>
      <p:pic>
        <p:nvPicPr>
          <p:cNvPr id="37892" name="Imagen 24">
            <a:extLst>
              <a:ext uri="{FF2B5EF4-FFF2-40B4-BE49-F238E27FC236}">
                <a16:creationId xmlns:a16="http://schemas.microsoft.com/office/drawing/2014/main" id="{E8D91FBA-8DDB-4F2D-8033-AD8CF22D1C8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14A0A74A-3ADE-47E0-BB22-BAD1BC792FE0}"/>
              </a:ext>
            </a:extLst>
          </p:cNvPr>
          <p:cNvSpPr txBox="1"/>
          <p:nvPr/>
        </p:nvSpPr>
        <p:spPr>
          <a:xfrm>
            <a:off x="8452195" y="1378234"/>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4">
            <a:extLst>
              <a:ext uri="{FF2B5EF4-FFF2-40B4-BE49-F238E27FC236}">
                <a16:creationId xmlns:a16="http://schemas.microsoft.com/office/drawing/2014/main" id="{AF5CFD18-6145-46C0-B7A8-6A412F681E8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pSp>
        <p:nvGrpSpPr>
          <p:cNvPr id="10" name="Grupo 9">
            <a:extLst>
              <a:ext uri="{FF2B5EF4-FFF2-40B4-BE49-F238E27FC236}">
                <a16:creationId xmlns:a16="http://schemas.microsoft.com/office/drawing/2014/main" id="{19A0E71F-1AB2-477B-8C42-EEEF0D39DF73}"/>
              </a:ext>
            </a:extLst>
          </p:cNvPr>
          <p:cNvGrpSpPr/>
          <p:nvPr/>
        </p:nvGrpSpPr>
        <p:grpSpPr>
          <a:xfrm>
            <a:off x="10761555" y="-7131"/>
            <a:ext cx="1077459" cy="989053"/>
            <a:chOff x="10562619" y="1423954"/>
            <a:chExt cx="1280250" cy="1299632"/>
          </a:xfrm>
        </p:grpSpPr>
        <p:pic>
          <p:nvPicPr>
            <p:cNvPr id="12" name="Picture 2">
              <a:extLst>
                <a:ext uri="{FF2B5EF4-FFF2-40B4-BE49-F238E27FC236}">
                  <a16:creationId xmlns:a16="http://schemas.microsoft.com/office/drawing/2014/main" id="{3D8F421A-BDCE-4554-B698-E5B6D77795F4}"/>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506C6E89-BE72-4532-A6AD-A44A9218A85B}"/>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Gráfico 1">
            <a:extLst>
              <a:ext uri="{FF2B5EF4-FFF2-40B4-BE49-F238E27FC236}">
                <a16:creationId xmlns:a16="http://schemas.microsoft.com/office/drawing/2014/main" id="{AAA7FF34-0EE2-4E95-BFC3-1988981A0CC7}"/>
              </a:ext>
            </a:extLst>
          </p:cNvPr>
          <p:cNvGraphicFramePr>
            <a:graphicFrameLocks/>
          </p:cNvGraphicFramePr>
          <p:nvPr/>
        </p:nvGraphicFramePr>
        <p:xfrm>
          <a:off x="2360336" y="1626333"/>
          <a:ext cx="7873034" cy="4597041"/>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D6B8FC29-60E1-4261-B7AE-0BAE50FB4E88}"/>
              </a:ext>
            </a:extLst>
          </p:cNvPr>
          <p:cNvCxnSpPr>
            <a:cxnSpLocks/>
          </p:cNvCxnSpPr>
          <p:nvPr/>
        </p:nvCxnSpPr>
        <p:spPr>
          <a:xfrm>
            <a:off x="117475" y="10906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A644FB0B-118F-4B3A-9D94-C0E1F3A71E19}"/>
              </a:ext>
            </a:extLst>
          </p:cNvPr>
          <p:cNvSpPr txBox="1"/>
          <p:nvPr/>
        </p:nvSpPr>
        <p:spPr>
          <a:xfrm>
            <a:off x="1520825" y="133350"/>
            <a:ext cx="99822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septiembre 2023 a febrero 2024– Bogotá Limpia</a:t>
            </a:r>
          </a:p>
        </p:txBody>
      </p:sp>
      <p:pic>
        <p:nvPicPr>
          <p:cNvPr id="39940" name="Imagen 24">
            <a:extLst>
              <a:ext uri="{FF2B5EF4-FFF2-40B4-BE49-F238E27FC236}">
                <a16:creationId xmlns:a16="http://schemas.microsoft.com/office/drawing/2014/main" id="{C5F36ED2-1733-4E74-8A0D-8C02AB44383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1" name="Imagen 1">
            <a:extLst>
              <a:ext uri="{FF2B5EF4-FFF2-40B4-BE49-F238E27FC236}">
                <a16:creationId xmlns:a16="http://schemas.microsoft.com/office/drawing/2014/main" id="{003B331F-A4A0-405A-AB73-0AF25CD74FEE}"/>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938327" y="295275"/>
            <a:ext cx="1666298"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7C08FD58-CB31-49C9-A8CA-1A417AE35C4C}"/>
              </a:ext>
            </a:extLst>
          </p:cNvPr>
          <p:cNvSpPr txBox="1"/>
          <p:nvPr/>
        </p:nvSpPr>
        <p:spPr>
          <a:xfrm>
            <a:off x="7503705" y="1264891"/>
            <a:ext cx="1781175" cy="26035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F06D4041-8BD1-4C2D-97BC-9B75654E8A17}"/>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D733C5E0-B87F-4127-81B8-58BFFBE6C12A}"/>
              </a:ext>
            </a:extLst>
          </p:cNvPr>
          <p:cNvGraphicFramePr>
            <a:graphicFrameLocks/>
          </p:cNvGraphicFramePr>
          <p:nvPr/>
        </p:nvGraphicFramePr>
        <p:xfrm>
          <a:off x="1943773" y="1699519"/>
          <a:ext cx="7341107" cy="4756914"/>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Narrow"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3576f33e-ff2c-4177-bbf1-6add039be0f7">
      <Terms xmlns="http://schemas.microsoft.com/office/infopath/2007/PartnerControls"/>
    </lcf76f155ced4ddcb4097134ff3c332f>
    <TaxCatchAll xmlns="d3b5fdb0-a764-41c1-b317-b6adf56ab7c3"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o" ma:contentTypeID="0x010100053666C25387A140A78771593FA860A1" ma:contentTypeVersion="14" ma:contentTypeDescription="Crear nuevo documento." ma:contentTypeScope="" ma:versionID="17a0a1ea94f65c983ad42b95ce5a5aa6">
  <xsd:schema xmlns:xsd="http://www.w3.org/2001/XMLSchema" xmlns:xs="http://www.w3.org/2001/XMLSchema" xmlns:p="http://schemas.microsoft.com/office/2006/metadata/properties" xmlns:ns2="3576f33e-ff2c-4177-bbf1-6add039be0f7" xmlns:ns3="d3b5fdb0-a764-41c1-b317-b6adf56ab7c3" targetNamespace="http://schemas.microsoft.com/office/2006/metadata/properties" ma:root="true" ma:fieldsID="a3778b0df2600b29d8cd9655133cc1bc" ns2:_="" ns3:_="">
    <xsd:import namespace="3576f33e-ff2c-4177-bbf1-6add039be0f7"/>
    <xsd:import namespace="d3b5fdb0-a764-41c1-b317-b6adf56ab7c3"/>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2:MediaServiceDateTaken" minOccurs="0"/>
                <xsd:element ref="ns2:MediaLengthInSeconds" minOccurs="0"/>
                <xsd:element ref="ns3:SharedWithUsers" minOccurs="0"/>
                <xsd:element ref="ns3:SharedWithDetails" minOccurs="0"/>
                <xsd:element ref="ns2:lcf76f155ced4ddcb4097134ff3c332f" minOccurs="0"/>
                <xsd:element ref="ns3:TaxCatchAll"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576f33e-ff2c-4177-bbf1-6add039be0f7"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DateTaken" ma:index="14" nillable="true" ma:displayName="MediaServiceDateTaken" ma:hidden="true" ma:internalName="MediaServiceDateTaken" ma:readOnly="true">
      <xsd:simpleType>
        <xsd:restriction base="dms:Text"/>
      </xsd:simpleType>
    </xsd:element>
    <xsd:element name="MediaLengthInSeconds" ma:index="15" nillable="true" ma:displayName="Length (seconds)" ma:internalName="MediaLengthInSeconds" ma:readOnly="true">
      <xsd:simpleType>
        <xsd:restriction base="dms:Unknown"/>
      </xsd:simpleType>
    </xsd:element>
    <xsd:element name="lcf76f155ced4ddcb4097134ff3c332f" ma:index="19" nillable="true" ma:taxonomy="true" ma:internalName="lcf76f155ced4ddcb4097134ff3c332f" ma:taxonomyFieldName="MediaServiceImageTags" ma:displayName="Etiquetas de imagen" ma:readOnly="false" ma:fieldId="{5cf76f15-5ced-4ddc-b409-7134ff3c332f}" ma:taxonomyMulti="true" ma:sspId="c073c3ef-81f1-4720-8532-d2deda823b1c" ma:termSetId="09814cd3-568e-fe90-9814-8d621ff8fb84" ma:anchorId="fba54fb3-c3e1-fe81-a776-ca4b69148c4d" ma:open="true" ma:isKeyword="false">
      <xsd:complexType>
        <xsd:sequence>
          <xsd:element ref="pc:Terms" minOccurs="0" maxOccurs="1"/>
        </xsd:sequence>
      </xsd:complexType>
    </xsd:element>
    <xsd:element name="MediaServiceLocation" ma:index="21"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d3b5fdb0-a764-41c1-b317-b6adf56ab7c3" elementFormDefault="qualified">
    <xsd:import namespace="http://schemas.microsoft.com/office/2006/documentManagement/types"/>
    <xsd:import namespace="http://schemas.microsoft.com/office/infopath/2007/PartnerControls"/>
    <xsd:element name="SharedWithUsers" ma:index="16" nillable="true" ma:displayName="Compartido c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Detalles de uso compartido" ma:internalName="SharedWithDetails" ma:readOnly="true">
      <xsd:simpleType>
        <xsd:restriction base="dms:Note">
          <xsd:maxLength value="255"/>
        </xsd:restriction>
      </xsd:simpleType>
    </xsd:element>
    <xsd:element name="TaxCatchAll" ma:index="20" nillable="true" ma:displayName="Taxonomy Catch All Column" ma:hidden="true" ma:list="{b107b7ac-2d05-41ae-80b1-de371746618e}" ma:internalName="TaxCatchAll" ma:showField="CatchAllData" ma:web="d3b5fdb0-a764-41c1-b317-b6adf56ab7c3">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ipo de contenido"/>
        <xsd:element ref="dc:title" minOccurs="0" maxOccurs="1" ma:index="4" ma:displayName="Títul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087E00C4-73CD-431F-9883-0633C402449F}">
  <ds:schemaRefs>
    <ds:schemaRef ds:uri="http://schemas.microsoft.com/sharepoint/v3/contenttype/forms"/>
  </ds:schemaRefs>
</ds:datastoreItem>
</file>

<file path=customXml/itemProps2.xml><?xml version="1.0" encoding="utf-8"?>
<ds:datastoreItem xmlns:ds="http://schemas.openxmlformats.org/officeDocument/2006/customXml" ds:itemID="{45492775-009D-45E7-A7B3-BD438A86939F}">
  <ds:schemaRefs>
    <ds:schemaRef ds:uri="http://schemas.microsoft.com/office/2006/metadata/properties"/>
    <ds:schemaRef ds:uri="http://purl.org/dc/dcmitype/"/>
    <ds:schemaRef ds:uri="http://schemas.openxmlformats.org/package/2006/metadata/core-properties"/>
    <ds:schemaRef ds:uri="http://purl.org/dc/elements/1.1/"/>
    <ds:schemaRef ds:uri="3576f33e-ff2c-4177-bbf1-6add039be0f7"/>
    <ds:schemaRef ds:uri="http://www.w3.org/XML/1998/namespace"/>
    <ds:schemaRef ds:uri="http://schemas.microsoft.com/office/2006/documentManagement/types"/>
    <ds:schemaRef ds:uri="http://schemas.microsoft.com/office/infopath/2007/PartnerControls"/>
    <ds:schemaRef ds:uri="d3b5fdb0-a764-41c1-b317-b6adf56ab7c3"/>
    <ds:schemaRef ds:uri="http://purl.org/dc/terms/"/>
  </ds:schemaRefs>
</ds:datastoreItem>
</file>

<file path=customXml/itemProps3.xml><?xml version="1.0" encoding="utf-8"?>
<ds:datastoreItem xmlns:ds="http://schemas.openxmlformats.org/officeDocument/2006/customXml" ds:itemID="{56752F58-CE7B-453C-AA93-DCE3CE4ABE79}">
  <ds:schemaRefs>
    <ds:schemaRef ds:uri="3576f33e-ff2c-4177-bbf1-6add039be0f7"/>
    <ds:schemaRef ds:uri="d3b5fdb0-a764-41c1-b317-b6adf56ab7c3"/>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TotalTime>522</TotalTime>
  <Words>32385</Words>
  <Application>Microsoft Office PowerPoint</Application>
  <PresentationFormat>Panorámica</PresentationFormat>
  <Paragraphs>11583</Paragraphs>
  <Slides>208</Slides>
  <Notes>149</Notes>
  <HiddenSlides>0</HiddenSlides>
  <MMClips>0</MMClips>
  <ScaleCrop>false</ScaleCrop>
  <HeadingPairs>
    <vt:vector size="4" baseType="variant">
      <vt:variant>
        <vt:lpstr>Tema</vt:lpstr>
      </vt:variant>
      <vt:variant>
        <vt:i4>1</vt:i4>
      </vt:variant>
      <vt:variant>
        <vt:lpstr>Títulos de diapositiva</vt:lpstr>
      </vt:variant>
      <vt:variant>
        <vt:i4>208</vt:i4>
      </vt:variant>
    </vt:vector>
  </HeadingPairs>
  <TitlesOfParts>
    <vt:vector size="209" baseType="lpstr">
      <vt:lpstr>Tema de Office</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        Frecuencias adicionales de Lavado de Áreas Públicas - CONSOLIDADO DE LAVADOS EJECUTADOS – 2018 a 2023 </vt:lpstr>
      <vt:lpstr>        Frecuencias adicionales de Lavado de Áreas Públicas, CONSOLIDADO DE LAVADOS EJECUTADOS – 2024 </vt:lpstr>
      <vt:lpstr> </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Juliana Maria Ramirez Ramos</dc:creator>
  <cp:lastModifiedBy>MARIA LUBIS APARICIO GONZALEZ</cp:lastModifiedBy>
  <cp:revision>4</cp:revision>
  <dcterms:created xsi:type="dcterms:W3CDTF">2019-02-07T16:52:37Z</dcterms:created>
  <dcterms:modified xsi:type="dcterms:W3CDTF">2024-04-03T20:41:16Z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0x010100053666C25387A140A78771593FA860A1</vt:lpwstr>
  </property>
  <property fmtid="{D5CDD505-2E9C-101B-9397-08002B2CF9AE}" pid="3" name="MediaServiceImageTags">
    <vt:lpwstr/>
  </property>
</Properties>
</file>